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C0E0-847B-47E3-8CD8-22638D9E2B0B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752599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Section 3.3</a:t>
            </a:r>
            <a:br>
              <a:rPr lang="en-US" dirty="0" smtClean="0"/>
            </a:br>
            <a:r>
              <a:rPr lang="en-US" dirty="0" smtClean="0"/>
              <a:t>Stoichiometry and Chemical Reactions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>Balancing Equation = </a:t>
            </a:r>
            <a:br>
              <a:rPr lang="en-US" sz="3600" dirty="0" smtClean="0"/>
            </a:br>
            <a:r>
              <a:rPr lang="en-US" sz="3600" dirty="0" smtClean="0"/>
              <a:t>	</a:t>
            </a:r>
            <a:r>
              <a:rPr lang="en-US" sz="3600" dirty="0" smtClean="0"/>
              <a:t>		</a:t>
            </a:r>
            <a:r>
              <a:rPr lang="en-US" sz="3600" dirty="0" smtClean="0"/>
              <a:t>mol to mol conversion factor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3810000" y="2052935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066800" y="1752600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2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1752600"/>
            <a:ext cx="2830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/>
              <a:t>   </a:t>
            </a:r>
            <a:r>
              <a:rPr lang="en-US" sz="3600" dirty="0" smtClean="0"/>
              <a:t>+  2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>Amounts tables: If 0.46 mol 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react, how much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and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are formed, and how </a:t>
            </a:r>
            <a:br>
              <a:rPr lang="en-US" sz="3600" dirty="0" smtClean="0"/>
            </a:br>
            <a:r>
              <a:rPr lang="en-US" sz="3600" dirty="0" smtClean="0"/>
              <a:t>much CH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reacts?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4637210" y="242947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894010" y="2129135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2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61210" y="2129135"/>
            <a:ext cx="2830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/>
              <a:t>   </a:t>
            </a:r>
            <a:r>
              <a:rPr lang="en-US" sz="3600" dirty="0" smtClean="0"/>
              <a:t>+  2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84661" y="2891135"/>
            <a:ext cx="1163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change: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839200" cy="64770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 smtClean="0"/>
              <a:t>Real experiments use mass, not moles.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</a:t>
            </a:r>
            <a:r>
              <a:rPr lang="en-US" sz="3600" dirty="0" smtClean="0"/>
              <a:t>gram                  </a:t>
            </a:r>
            <a:r>
              <a:rPr lang="en-US" sz="3600" dirty="0" err="1" smtClean="0"/>
              <a:t>gram</a:t>
            </a:r>
            <a:r>
              <a:rPr lang="en-US" sz="3600" dirty="0" smtClean="0"/>
              <a:t> conversions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Path:  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grams A             moles A            moles B           grams B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7" name="Left-Right Arrow 6"/>
          <p:cNvSpPr/>
          <p:nvPr/>
        </p:nvSpPr>
        <p:spPr>
          <a:xfrm>
            <a:off x="2362200" y="1447800"/>
            <a:ext cx="12192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752600" y="3276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2" name="Right Arrow 11"/>
          <p:cNvSpPr/>
          <p:nvPr/>
        </p:nvSpPr>
        <p:spPr>
          <a:xfrm>
            <a:off x="4267200" y="3276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3" name="Right Arrow 12"/>
          <p:cNvSpPr/>
          <p:nvPr/>
        </p:nvSpPr>
        <p:spPr>
          <a:xfrm>
            <a:off x="6553200" y="3276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4332410" y="1636931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589210" y="1371600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2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56410" y="1371600"/>
            <a:ext cx="2830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/>
              <a:t>   </a:t>
            </a:r>
            <a:r>
              <a:rPr lang="en-US" sz="3600" dirty="0" smtClean="0"/>
              <a:t>+  2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28600"/>
            <a:ext cx="7946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25.0 g of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react. What mass of 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reacts and what masses </a:t>
            </a:r>
          </a:p>
          <a:p>
            <a:r>
              <a:rPr lang="en-US" sz="2400" dirty="0" smtClean="0"/>
              <a:t>of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are formed?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4332410" y="1636931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589210" y="1371600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2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56410" y="1371600"/>
            <a:ext cx="2830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/>
              <a:t>   </a:t>
            </a:r>
            <a:r>
              <a:rPr lang="en-US" sz="3600" dirty="0" smtClean="0"/>
              <a:t>+  2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28600"/>
            <a:ext cx="7946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25.0 g of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react. What mass of 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reacts and what masses </a:t>
            </a:r>
          </a:p>
          <a:p>
            <a:r>
              <a:rPr lang="en-US" sz="2400" dirty="0" smtClean="0"/>
              <a:t>of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are formed?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5867400"/>
          </a:xfrm>
        </p:spPr>
        <p:txBody>
          <a:bodyPr anchor="t">
            <a:normAutofit/>
          </a:bodyPr>
          <a:lstStyle/>
          <a:p>
            <a:pPr algn="l"/>
            <a:r>
              <a:rPr lang="en-US" dirty="0" smtClean="0"/>
              <a:t>In this section: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a. Chemical reactions and equations</a:t>
            </a:r>
            <a:br>
              <a:rPr lang="en-US" sz="4000" dirty="0" smtClean="0"/>
            </a:br>
            <a:r>
              <a:rPr lang="en-US" sz="4000" dirty="0" smtClean="0"/>
              <a:t>b. Balancing equations</a:t>
            </a:r>
            <a:br>
              <a:rPr lang="en-US" sz="4000" dirty="0" smtClean="0"/>
            </a:br>
            <a:r>
              <a:rPr lang="en-US" sz="4000" dirty="0" smtClean="0"/>
              <a:t>c. Reaction </a:t>
            </a:r>
            <a:r>
              <a:rPr lang="en-US" sz="4000" dirty="0" err="1" smtClean="0"/>
              <a:t>stoichiometry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586740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 smtClean="0"/>
              <a:t>Chemical reactions and equations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    Reactants              Products</a:t>
            </a:r>
            <a:endParaRPr lang="en-US" sz="4000" dirty="0"/>
          </a:p>
        </p:txBody>
      </p:sp>
      <p:sp>
        <p:nvSpPr>
          <p:cNvPr id="3" name="Right Arrow 2"/>
          <p:cNvSpPr/>
          <p:nvPr/>
        </p:nvSpPr>
        <p:spPr>
          <a:xfrm>
            <a:off x="3886200" y="17526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191000" y="37338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124200"/>
            <a:ext cx="250800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4247" y="2910378"/>
            <a:ext cx="2447153" cy="219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4191000" y="59436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48840" y="5786735"/>
            <a:ext cx="2156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CHCH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+ HCl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0840" y="5791200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CHClCH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25146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2000" y="53340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b="1" dirty="0" smtClean="0"/>
              <a:t>Chemical equation</a:t>
            </a:r>
            <a:r>
              <a:rPr lang="en-US" sz="3600" dirty="0" smtClean="0"/>
              <a:t>: before and after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3600" b="1" dirty="0" smtClean="0"/>
              <a:t>Mechanism</a:t>
            </a:r>
            <a:r>
              <a:rPr lang="en-US" sz="3600" dirty="0" smtClean="0"/>
              <a:t>: how you get there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4191000" y="1277189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35144"/>
            <a:ext cx="1981200" cy="169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5029200" y="3997144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006544"/>
            <a:ext cx="2209800" cy="194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Arrow 11"/>
          <p:cNvSpPr/>
          <p:nvPr/>
        </p:nvSpPr>
        <p:spPr>
          <a:xfrm>
            <a:off x="5029200" y="60960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6131" y="5181600"/>
            <a:ext cx="212586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5410200"/>
            <a:ext cx="214971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57200" y="3611679"/>
            <a:ext cx="104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1.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5481935"/>
            <a:ext cx="104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2.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28600" y="24384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743789"/>
            <a:ext cx="214971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667589"/>
            <a:ext cx="1981200" cy="169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 smtClean="0"/>
              <a:t>The most important thing: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	</a:t>
            </a:r>
            <a:r>
              <a:rPr lang="en-US" sz="4000" dirty="0" smtClean="0"/>
              <a:t>		It’s the same atoms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    Reactants              Products</a:t>
            </a:r>
            <a:endParaRPr lang="en-US" sz="4000" dirty="0"/>
          </a:p>
        </p:txBody>
      </p:sp>
      <p:sp>
        <p:nvSpPr>
          <p:cNvPr id="3" name="Right Arrow 2"/>
          <p:cNvSpPr/>
          <p:nvPr/>
        </p:nvSpPr>
        <p:spPr>
          <a:xfrm>
            <a:off x="3886200" y="29718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191000" y="46482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038600"/>
            <a:ext cx="250800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4247" y="3824778"/>
            <a:ext cx="2447153" cy="219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4191000" y="6472535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48840" y="6315670"/>
            <a:ext cx="2156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CHCH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+ HCl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0840" y="6320135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CHClCH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62000" y="3505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>The Law of Conservation of Matter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	</a:t>
            </a:r>
            <a:r>
              <a:rPr lang="en-US" sz="4000" dirty="0" smtClean="0"/>
              <a:t>		It’s the same atoms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err="1" smtClean="0"/>
              <a:t>Stoichiometric</a:t>
            </a:r>
            <a:r>
              <a:rPr lang="en-US" sz="3600" dirty="0" smtClean="0"/>
              <a:t> Coefficients:</a:t>
            </a: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4343400" y="20574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66800" y="1828800"/>
            <a:ext cx="3009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CHCH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+ </a:t>
            </a:r>
            <a:r>
              <a:rPr lang="en-US" sz="3200" dirty="0" smtClean="0"/>
              <a:t>  HCl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7347" y="1833265"/>
            <a:ext cx="2206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CHClCH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>
            <a:off x="4038600" y="467749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53305" y="4439960"/>
            <a:ext cx="2339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  </a:t>
            </a:r>
            <a:r>
              <a:rPr lang="en-US" sz="3200" dirty="0" smtClean="0"/>
              <a:t> +   2 H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925305" y="44444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CH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>Balancing Chemical Equations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u="sng" dirty="0" smtClean="0"/>
              <a:t>Goal</a:t>
            </a:r>
            <a:r>
              <a:rPr lang="en-US" sz="3200" dirty="0" smtClean="0"/>
              <a:t>: same number of atoms of each</a:t>
            </a:r>
            <a:br>
              <a:rPr lang="en-US" sz="3200" dirty="0" smtClean="0"/>
            </a:br>
            <a:r>
              <a:rPr lang="en-US" sz="3200" dirty="0" smtClean="0"/>
              <a:t>	</a:t>
            </a:r>
            <a:r>
              <a:rPr lang="en-US" sz="3200" dirty="0" smtClean="0"/>
              <a:t>  element on both sides</a:t>
            </a:r>
            <a:br>
              <a:rPr lang="en-US" sz="3200" dirty="0" smtClean="0"/>
            </a:br>
            <a:r>
              <a:rPr lang="en-US" sz="3200" u="sng" dirty="0" smtClean="0"/>
              <a:t>Rule</a:t>
            </a:r>
            <a:r>
              <a:rPr lang="en-US" sz="3200" dirty="0" smtClean="0"/>
              <a:t>: you can change </a:t>
            </a:r>
            <a:r>
              <a:rPr lang="en-US" sz="3200" dirty="0" err="1" smtClean="0"/>
              <a:t>stoichiometry</a:t>
            </a:r>
            <a:r>
              <a:rPr lang="en-US" sz="3200" dirty="0" smtClean="0"/>
              <a:t> coefficients,</a:t>
            </a:r>
            <a:br>
              <a:rPr lang="en-US" sz="3200" dirty="0" smtClean="0"/>
            </a:br>
            <a:r>
              <a:rPr lang="en-US" sz="3200" dirty="0" smtClean="0"/>
              <a:t>	</a:t>
            </a:r>
            <a:r>
              <a:rPr lang="en-US" sz="3200" dirty="0" smtClean="0"/>
              <a:t> </a:t>
            </a:r>
            <a:r>
              <a:rPr lang="en-US" sz="3200" b="1" dirty="0" smtClean="0"/>
              <a:t>not</a:t>
            </a:r>
            <a:r>
              <a:rPr lang="en-US" sz="3200" dirty="0" smtClean="0"/>
              <a:t> the molecular formulas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3657600" y="3653135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066800" y="3352800"/>
            <a:ext cx="2361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3352800"/>
            <a:ext cx="2570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/>
              <a:t>   </a:t>
            </a:r>
            <a:r>
              <a:rPr lang="en-US" sz="3600" dirty="0" smtClean="0"/>
              <a:t>+ 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895600"/>
            <a:ext cx="8610600" cy="6858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 smtClean="0"/>
              <a:t>A bit harder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3657600" y="3653135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066800" y="3352800"/>
            <a:ext cx="2464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10    </a:t>
            </a:r>
            <a:r>
              <a:rPr lang="en-US" sz="3600" dirty="0" smtClean="0"/>
              <a:t>+  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3352800"/>
            <a:ext cx="2570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/>
              <a:t>   </a:t>
            </a:r>
            <a:r>
              <a:rPr lang="en-US" sz="3600" dirty="0" smtClean="0"/>
              <a:t>+ 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048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Another Example: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Mg         +       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962400" y="13716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>Big misconception: </a:t>
            </a:r>
            <a:r>
              <a:rPr lang="en-US" sz="3600" dirty="0" err="1" smtClean="0"/>
              <a:t>stoichiometric</a:t>
            </a:r>
            <a:r>
              <a:rPr lang="en-US" sz="3600" dirty="0" smtClean="0"/>
              <a:t> coefficients are </a:t>
            </a:r>
            <a:r>
              <a:rPr lang="en-US" sz="3600" b="1" dirty="0" smtClean="0"/>
              <a:t>NOT</a:t>
            </a:r>
            <a:r>
              <a:rPr lang="en-US" sz="3600" dirty="0" smtClean="0"/>
              <a:t> how much reacts/forms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3810000" y="2052935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066800" y="1752600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2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1752600"/>
            <a:ext cx="2830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/>
              <a:t>   </a:t>
            </a:r>
            <a:r>
              <a:rPr lang="en-US" sz="3600" dirty="0" smtClean="0"/>
              <a:t>+  2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195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Section 3.3 Stoichiometry and Chemical Reactions</vt:lpstr>
      <vt:lpstr>In this section:  a. Chemical reactions and equations b. Balancing equations c. Reaction stoichiometry</vt:lpstr>
      <vt:lpstr>Chemical reactions and equations              Reactants              Products</vt:lpstr>
      <vt:lpstr>Chemical equation: before and after     Mechanism: how you get there   </vt:lpstr>
      <vt:lpstr>The most important thing:      It’s the same atoms              Reactants              Products</vt:lpstr>
      <vt:lpstr>The Law of Conservation of Matter    It’s the same atoms     Stoichiometric Coefficients:</vt:lpstr>
      <vt:lpstr>Balancing Chemical Equations  Goal: same number of atoms of each    element on both sides Rule: you can change stoichiometry coefficients,   not the molecular formulas   </vt:lpstr>
      <vt:lpstr>A bit harder     </vt:lpstr>
      <vt:lpstr>Big misconception: stoichiometric coefficients are NOT how much reacts/forms    </vt:lpstr>
      <vt:lpstr>Balancing Equation =     mol to mol conversion factor    </vt:lpstr>
      <vt:lpstr>Amounts tables: If 0.46 mol O2 react, how much CO2 and H2O are formed, and how  much CH4 reacts?    </vt:lpstr>
      <vt:lpstr>Real experiments use mass, not moles.   gram                  gram conversions  Path:     grams A             moles A            moles B           grams B    </vt:lpstr>
      <vt:lpstr>    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 Stoichiometry and Chemical Reactions</dc:title>
  <dc:creator>Bill2</dc:creator>
  <cp:lastModifiedBy>Bill2</cp:lastModifiedBy>
  <cp:revision>7</cp:revision>
  <dcterms:created xsi:type="dcterms:W3CDTF">2012-09-06T14:19:34Z</dcterms:created>
  <dcterms:modified xsi:type="dcterms:W3CDTF">2012-09-08T19:35:50Z</dcterms:modified>
</cp:coreProperties>
</file>