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7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60DE5-1628-4298-B37C-9FAF9C2E6104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6FC44C-5184-46D7-9B70-044F5CE57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313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42C0DF1-9E7E-464C-A138-10B86F8CA503}" type="slidenum">
              <a:rPr lang="en-US" sz="1200" smtClean="0"/>
              <a:pPr eaLnBrk="1" hangingPunct="1"/>
              <a:t>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5BC8398-0A61-4208-B7E9-398E2141F06B}" type="slidenum">
              <a:rPr lang="en-US" sz="1200" smtClean="0"/>
              <a:pPr eaLnBrk="1" hangingPunct="1"/>
              <a:t>10</a:t>
            </a:fld>
            <a:endParaRPr lang="en-US" sz="1200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E3CC767-4742-4599-91B4-03FAF74E4C88}" type="slidenum">
              <a:rPr lang="en-US" sz="1200" smtClean="0"/>
              <a:pPr eaLnBrk="1" hangingPunct="1"/>
              <a:t>11</a:t>
            </a:fld>
            <a:endParaRPr lang="en-US" sz="1200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3148C8B-5239-4B07-9F0C-C89A08414017}" type="slidenum">
              <a:rPr lang="en-US" sz="1200" smtClean="0"/>
              <a:pPr eaLnBrk="1" hangingPunct="1"/>
              <a:t>12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FEF1BD0-9A86-4634-A9F8-D980E8F0DAE0}" type="slidenum">
              <a:rPr lang="en-US" sz="1200" smtClean="0"/>
              <a:pPr eaLnBrk="1" hangingPunct="1"/>
              <a:t>13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6374BA3-1590-454D-A3D2-FBC0C2F9C83A}" type="slidenum">
              <a:rPr lang="en-US" sz="1200" smtClean="0"/>
              <a:pPr eaLnBrk="1" hangingPunct="1"/>
              <a:t>14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5D54605-1845-4FF9-905D-3E07CA94588C}" type="slidenum">
              <a:rPr lang="en-US" sz="1200" smtClean="0"/>
              <a:pPr eaLnBrk="1" hangingPunct="1"/>
              <a:t>20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1ED6D28-1011-4F85-B583-B612BD951866}" type="slidenum">
              <a:rPr lang="en-US" sz="1200" smtClean="0"/>
              <a:pPr eaLnBrk="1" hangingPunct="1"/>
              <a:t>21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42C0DF1-9E7E-464C-A138-10B86F8CA503}" type="slidenum">
              <a:rPr lang="en-US" sz="1200" smtClean="0"/>
              <a:pPr eaLnBrk="1" hangingPunct="1"/>
              <a:t>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F221629-3AE5-47F2-A104-38F3C8D81490}" type="slidenum">
              <a:rPr lang="en-US" sz="1200" smtClean="0"/>
              <a:pPr eaLnBrk="1" hangingPunct="1"/>
              <a:t>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03E1A03-B8A9-4C4B-97DF-D9317D11E474}" type="slidenum">
              <a:rPr lang="en-US" sz="1200" smtClean="0"/>
              <a:pPr eaLnBrk="1" hangingPunct="1"/>
              <a:t>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1D2DB39-632F-46BC-9D21-E281DFD1EED3}" type="slidenum">
              <a:rPr lang="en-US" sz="1200" smtClean="0"/>
              <a:pPr eaLnBrk="1" hangingPunct="1"/>
              <a:t>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562FBFC-88DE-4943-A277-3DD6869B1E61}" type="slidenum">
              <a:rPr lang="en-US" sz="1200" smtClean="0"/>
              <a:pPr eaLnBrk="1" hangingPunct="1"/>
              <a:t>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E4D54F0-C964-4A90-BBC4-91C2C866084C}" type="slidenum">
              <a:rPr lang="en-US" sz="1200" smtClean="0"/>
              <a:pPr eaLnBrk="1" hangingPunct="1"/>
              <a:t>7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19D6AF1-28DB-4F2B-961A-42972FBE3C9C}" type="slidenum">
              <a:rPr lang="en-US" sz="1200" smtClean="0"/>
              <a:pPr eaLnBrk="1" hangingPunct="1"/>
              <a:t>8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35EC63C-5205-419F-96E0-B90131EB5654}" type="slidenum">
              <a:rPr lang="en-US" sz="1200" smtClean="0"/>
              <a:pPr eaLnBrk="1" hangingPunct="1"/>
              <a:t>9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F7B8-86BA-40F0-ABCB-223F0765D1A3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BC84-E8EA-4668-9198-52F2DC582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77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F7B8-86BA-40F0-ABCB-223F0765D1A3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BC84-E8EA-4668-9198-52F2DC582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62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F7B8-86BA-40F0-ABCB-223F0765D1A3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BC84-E8EA-4668-9198-52F2DC582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283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F7B8-86BA-40F0-ABCB-223F0765D1A3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BC84-E8EA-4668-9198-52F2DC582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009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F7B8-86BA-40F0-ABCB-223F0765D1A3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BC84-E8EA-4668-9198-52F2DC582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4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F7B8-86BA-40F0-ABCB-223F0765D1A3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BC84-E8EA-4668-9198-52F2DC582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287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F7B8-86BA-40F0-ABCB-223F0765D1A3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BC84-E8EA-4668-9198-52F2DC582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29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F7B8-86BA-40F0-ABCB-223F0765D1A3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BC84-E8EA-4668-9198-52F2DC582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293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F7B8-86BA-40F0-ABCB-223F0765D1A3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BC84-E8EA-4668-9198-52F2DC582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83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F7B8-86BA-40F0-ABCB-223F0765D1A3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BC84-E8EA-4668-9198-52F2DC582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50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F7B8-86BA-40F0-ABCB-223F0765D1A3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BC84-E8EA-4668-9198-52F2DC582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BF7B8-86BA-40F0-ABCB-223F0765D1A3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CBC84-E8EA-4668-9198-52F2DC582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33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  <a:cs typeface="Calibri" pitchFamily="34" charset="0"/>
              </a:rPr>
              <a:t>Sections 5.4 – 5.6 </a:t>
            </a:r>
            <a:br>
              <a:rPr lang="en-US" smtClean="0">
                <a:latin typeface="Calibri" pitchFamily="34" charset="0"/>
                <a:cs typeface="Calibri" pitchFamily="34" charset="0"/>
              </a:rPr>
            </a:br>
            <a:r>
              <a:rPr lang="en-US" smtClean="0">
                <a:latin typeface="Calibri" pitchFamily="34" charset="0"/>
                <a:cs typeface="Calibri" pitchFamily="34" charset="0"/>
              </a:rPr>
              <a:t>Energy and Chemical Reactions</a:t>
            </a:r>
          </a:p>
        </p:txBody>
      </p:sp>
    </p:spTree>
    <p:extLst>
      <p:ext uri="{BB962C8B-B14F-4D97-AF65-F5344CB8AC3E}">
        <p14:creationId xmlns:p14="http://schemas.microsoft.com/office/powerpoint/2010/main" val="124686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28600" y="457200"/>
            <a:ext cx="8845550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 dirty="0">
                <a:solidFill>
                  <a:schemeClr val="tx2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Bond energies can predict </a:t>
            </a:r>
            <a:r>
              <a:rPr lang="en-US" sz="2800" kern="0" dirty="0">
                <a:solidFill>
                  <a:schemeClr val="tx2"/>
                </a:solidFill>
                <a:latin typeface="Symbol" pitchFamily="18" charset="2"/>
                <a:cs typeface="Calibri" pitchFamily="34" charset="0"/>
                <a:sym typeface="Wingdings" pitchFamily="2" charset="2"/>
              </a:rPr>
              <a:t>D</a:t>
            </a:r>
            <a:r>
              <a:rPr lang="en-US" sz="2800" kern="0" dirty="0">
                <a:solidFill>
                  <a:schemeClr val="tx2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H for gas phase reactions only.</a:t>
            </a:r>
          </a:p>
          <a:p>
            <a:pPr>
              <a:defRPr/>
            </a:pPr>
            <a:endParaRPr lang="en-US" sz="2800" kern="0" dirty="0">
              <a:solidFill>
                <a:schemeClr val="tx2"/>
              </a:solidFill>
              <a:latin typeface="Symbol" pitchFamily="18" charset="2"/>
              <a:sym typeface="Wingdings" pitchFamily="2" charset="2"/>
            </a:endParaRPr>
          </a:p>
          <a:p>
            <a:pPr>
              <a:defRPr/>
            </a:pPr>
            <a:r>
              <a:rPr lang="en-US" sz="2800" kern="0" dirty="0">
                <a:solidFill>
                  <a:schemeClr val="tx2"/>
                </a:solidFill>
                <a:latin typeface="Symbol" pitchFamily="18" charset="2"/>
                <a:sym typeface="Wingdings" pitchFamily="2" charset="2"/>
              </a:rPr>
              <a:t>D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H for reactions not in the gas phase is more complicated, </a:t>
            </a:r>
          </a:p>
          <a:p>
            <a:pPr>
              <a:defRPr/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due to solvent and solid interactions.</a:t>
            </a:r>
          </a:p>
          <a:p>
            <a:pPr>
              <a:defRPr/>
            </a:pPr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So, we measure </a:t>
            </a:r>
            <a:r>
              <a:rPr lang="en-US" sz="2800" kern="0" dirty="0">
                <a:solidFill>
                  <a:schemeClr val="tx2"/>
                </a:solidFill>
                <a:latin typeface="Symbol" pitchFamily="18" charset="2"/>
                <a:sym typeface="Wingdings" pitchFamily="2" charset="2"/>
              </a:rPr>
              <a:t>D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H </a:t>
            </a:r>
            <a:r>
              <a:rPr lang="en-US" sz="2800" i="1" dirty="0">
                <a:latin typeface="Calibri" pitchFamily="34" charset="0"/>
                <a:cs typeface="Calibri" pitchFamily="34" charset="0"/>
              </a:rPr>
              <a:t>experimentally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defRPr/>
            </a:pPr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3600" u="sng" dirty="0">
                <a:latin typeface="Calibri" pitchFamily="34" charset="0"/>
                <a:cs typeface="Calibri" pitchFamily="34" charset="0"/>
              </a:rPr>
              <a:t>Calorimetry</a:t>
            </a:r>
          </a:p>
          <a:p>
            <a:pPr>
              <a:defRPr/>
            </a:pPr>
            <a:endParaRPr lang="en-US" sz="3600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3600" dirty="0">
                <a:latin typeface="Calibri" pitchFamily="34" charset="0"/>
                <a:cs typeface="Calibri" pitchFamily="34" charset="0"/>
              </a:rPr>
              <a:t>Run reaction in a way that the heat exchanged</a:t>
            </a:r>
          </a:p>
          <a:p>
            <a:pPr>
              <a:defRPr/>
            </a:pPr>
            <a:r>
              <a:rPr lang="en-US" sz="3600" dirty="0">
                <a:latin typeface="Calibri" pitchFamily="34" charset="0"/>
                <a:cs typeface="Calibri" pitchFamily="34" charset="0"/>
              </a:rPr>
              <a:t>can be measured. Use a “calorimeter.”</a:t>
            </a:r>
          </a:p>
        </p:txBody>
      </p:sp>
    </p:spTree>
    <p:extLst>
      <p:ext uri="{BB962C8B-B14F-4D97-AF65-F5344CB8AC3E}">
        <p14:creationId xmlns:p14="http://schemas.microsoft.com/office/powerpoint/2010/main" val="296273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28600" y="457200"/>
            <a:ext cx="8624888" cy="495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 dirty="0">
                <a:solidFill>
                  <a:schemeClr val="tx2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Calorimetry: General Idea</a:t>
            </a:r>
          </a:p>
          <a:p>
            <a:pPr>
              <a:defRPr/>
            </a:pPr>
            <a:endParaRPr lang="en-US" sz="2800" kern="0" dirty="0">
              <a:solidFill>
                <a:schemeClr val="tx2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>
              <a:defRPr/>
            </a:pPr>
            <a:r>
              <a:rPr lang="en-US" sz="2800" kern="0" dirty="0">
                <a:solidFill>
                  <a:schemeClr val="tx2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Perform reaction in a way that measures heat gained </a:t>
            </a:r>
          </a:p>
          <a:p>
            <a:pPr>
              <a:defRPr/>
            </a:pPr>
            <a:r>
              <a:rPr lang="en-US" sz="2800" kern="0" dirty="0">
                <a:solidFill>
                  <a:schemeClr val="tx2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or lost by the system.</a:t>
            </a:r>
          </a:p>
          <a:p>
            <a:pPr>
              <a:defRPr/>
            </a:pPr>
            <a:endParaRPr lang="en-US" sz="2800" kern="0" dirty="0">
              <a:solidFill>
                <a:schemeClr val="tx2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>
              <a:defRPr/>
            </a:pPr>
            <a:r>
              <a:rPr lang="en-US" sz="2800" kern="0" dirty="0">
                <a:solidFill>
                  <a:schemeClr val="tx2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Two types: </a:t>
            </a:r>
          </a:p>
          <a:p>
            <a:pPr>
              <a:defRPr/>
            </a:pPr>
            <a:endParaRPr lang="en-US" sz="2800" kern="0" dirty="0">
              <a:solidFill>
                <a:schemeClr val="tx2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>
              <a:defRPr/>
            </a:pPr>
            <a:r>
              <a:rPr lang="en-US" sz="2800" kern="0" dirty="0">
                <a:solidFill>
                  <a:schemeClr val="tx2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Constant pressure: “coffee cup calorimetry” measures </a:t>
            </a:r>
            <a:r>
              <a:rPr lang="en-US" sz="2800" kern="0" dirty="0">
                <a:solidFill>
                  <a:schemeClr val="tx2"/>
                </a:solidFill>
                <a:latin typeface="Symbol" pitchFamily="18" charset="2"/>
                <a:cs typeface="Calibri" pitchFamily="34" charset="0"/>
                <a:sym typeface="Wingdings" pitchFamily="2" charset="2"/>
              </a:rPr>
              <a:t>D</a:t>
            </a:r>
            <a:r>
              <a:rPr lang="en-US" sz="2800" kern="0" dirty="0">
                <a:solidFill>
                  <a:schemeClr val="tx2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H</a:t>
            </a:r>
          </a:p>
          <a:p>
            <a:pPr>
              <a:defRPr/>
            </a:pPr>
            <a:endParaRPr lang="en-US" sz="2800" kern="0" dirty="0">
              <a:solidFill>
                <a:schemeClr val="tx2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>
              <a:defRPr/>
            </a:pPr>
            <a:r>
              <a:rPr lang="en-US" sz="2800" kern="0" dirty="0">
                <a:solidFill>
                  <a:schemeClr val="tx2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Constant volume: “bomb calorimetry” measures </a:t>
            </a:r>
            <a:r>
              <a:rPr lang="en-US" sz="2800" kern="0" dirty="0">
                <a:solidFill>
                  <a:schemeClr val="tx2"/>
                </a:solidFill>
                <a:latin typeface="Symbol" pitchFamily="18" charset="2"/>
                <a:cs typeface="Calibri" pitchFamily="34" charset="0"/>
                <a:sym typeface="Wingdings" pitchFamily="2" charset="2"/>
              </a:rPr>
              <a:t>D</a:t>
            </a:r>
            <a:r>
              <a:rPr lang="en-US" sz="2800" kern="0" dirty="0">
                <a:solidFill>
                  <a:schemeClr val="tx2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E</a:t>
            </a:r>
            <a:endParaRPr lang="en-US" sz="3600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4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Box 2"/>
          <p:cNvSpPr txBox="1">
            <a:spLocks noChangeArrowheads="1"/>
          </p:cNvSpPr>
          <p:nvPr/>
        </p:nvSpPr>
        <p:spPr bwMode="auto">
          <a:xfrm>
            <a:off x="228600" y="762000"/>
            <a:ext cx="87026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  <a:cs typeface="Calibri" pitchFamily="34" charset="0"/>
              </a:rPr>
              <a:t>When 4.50 g NH</a:t>
            </a:r>
            <a:r>
              <a:rPr lang="en-US" baseline="-25000">
                <a:latin typeface="Calibri" pitchFamily="34" charset="0"/>
                <a:cs typeface="Calibri" pitchFamily="34" charset="0"/>
              </a:rPr>
              <a:t>4</a:t>
            </a:r>
            <a:r>
              <a:rPr lang="en-US">
                <a:latin typeface="Calibri" pitchFamily="34" charset="0"/>
                <a:cs typeface="Calibri" pitchFamily="34" charset="0"/>
              </a:rPr>
              <a:t>Cl is dissolved in 53.00 g of water in a styrofoam</a:t>
            </a:r>
          </a:p>
          <a:p>
            <a:pPr eaLnBrk="1" hangingPunct="1"/>
            <a:r>
              <a:rPr lang="en-US">
                <a:latin typeface="Calibri" pitchFamily="34" charset="0"/>
                <a:cs typeface="Calibri" pitchFamily="34" charset="0"/>
              </a:rPr>
              <a:t>cup, the temperature of the solution decreases from </a:t>
            </a:r>
          </a:p>
          <a:p>
            <a:pPr eaLnBrk="1" hangingPunct="1"/>
            <a:r>
              <a:rPr lang="en-US">
                <a:latin typeface="Calibri" pitchFamily="34" charset="0"/>
                <a:cs typeface="Calibri" pitchFamily="34" charset="0"/>
              </a:rPr>
              <a:t>20.40 °C to 15.20 °C. Assume that the specific heat of the solution is </a:t>
            </a:r>
          </a:p>
          <a:p>
            <a:pPr eaLnBrk="1" hangingPunct="1"/>
            <a:r>
              <a:rPr lang="en-US">
                <a:latin typeface="Calibri" pitchFamily="34" charset="0"/>
                <a:cs typeface="Calibri" pitchFamily="34" charset="0"/>
              </a:rPr>
              <a:t>4.18 J/g • °C.   Calculate </a:t>
            </a:r>
            <a:r>
              <a:rPr lang="en-US">
                <a:latin typeface="Symbol" pitchFamily="18" charset="2"/>
                <a:cs typeface="Calibri" pitchFamily="34" charset="0"/>
              </a:rPr>
              <a:t>D</a:t>
            </a:r>
            <a:r>
              <a:rPr lang="en-US">
                <a:latin typeface="Calibri" pitchFamily="34" charset="0"/>
                <a:cs typeface="Calibri" pitchFamily="34" charset="0"/>
              </a:rPr>
              <a:t>H for the reaction</a:t>
            </a:r>
            <a:r>
              <a:rPr lang="en-US"/>
              <a:t>.</a:t>
            </a:r>
          </a:p>
        </p:txBody>
      </p:sp>
      <p:sp>
        <p:nvSpPr>
          <p:cNvPr id="50179" name="TextBox 3"/>
          <p:cNvSpPr txBox="1">
            <a:spLocks noChangeArrowheads="1"/>
          </p:cNvSpPr>
          <p:nvPr/>
        </p:nvSpPr>
        <p:spPr bwMode="auto">
          <a:xfrm>
            <a:off x="228600" y="228600"/>
            <a:ext cx="4044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latin typeface="Calibri" pitchFamily="34" charset="0"/>
                <a:cs typeface="Calibri" pitchFamily="34" charset="0"/>
              </a:rPr>
              <a:t>Constant Pressure Calorimetry:</a:t>
            </a:r>
          </a:p>
        </p:txBody>
      </p:sp>
    </p:spTree>
    <p:extLst>
      <p:ext uri="{BB962C8B-B14F-4D97-AF65-F5344CB8AC3E}">
        <p14:creationId xmlns:p14="http://schemas.microsoft.com/office/powerpoint/2010/main" val="2006820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152400"/>
            <a:ext cx="7772400" cy="838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3200" kern="0" dirty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rPr>
              <a:t>Bomb Calorimetry Experiment</a:t>
            </a:r>
          </a:p>
        </p:txBody>
      </p:sp>
      <p:pic>
        <p:nvPicPr>
          <p:cNvPr id="5120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04800"/>
            <a:ext cx="24638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4" name="Text Box 5"/>
          <p:cNvSpPr txBox="1">
            <a:spLocks noChangeArrowheads="1"/>
          </p:cNvSpPr>
          <p:nvPr/>
        </p:nvSpPr>
        <p:spPr bwMode="auto">
          <a:xfrm>
            <a:off x="212725" y="1260475"/>
            <a:ext cx="6230938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  <a:cs typeface="Calibri" pitchFamily="34" charset="0"/>
              </a:rPr>
              <a:t>N</a:t>
            </a:r>
            <a:r>
              <a:rPr lang="en-US" baseline="-25000">
                <a:latin typeface="Calibri" pitchFamily="34" charset="0"/>
                <a:cs typeface="Calibri" pitchFamily="34" charset="0"/>
              </a:rPr>
              <a:t>2</a:t>
            </a:r>
            <a:r>
              <a:rPr lang="en-US">
                <a:latin typeface="Calibri" pitchFamily="34" charset="0"/>
                <a:cs typeface="Calibri" pitchFamily="34" charset="0"/>
              </a:rPr>
              <a:t>H</a:t>
            </a:r>
            <a:r>
              <a:rPr lang="en-US" baseline="-25000">
                <a:latin typeface="Calibri" pitchFamily="34" charset="0"/>
                <a:cs typeface="Calibri" pitchFamily="34" charset="0"/>
              </a:rPr>
              <a:t>4</a:t>
            </a:r>
            <a:r>
              <a:rPr lang="en-US">
                <a:latin typeface="Calibri" pitchFamily="34" charset="0"/>
                <a:cs typeface="Calibri" pitchFamily="34" charset="0"/>
              </a:rPr>
              <a:t> + 3 O</a:t>
            </a:r>
            <a:r>
              <a:rPr lang="en-US" baseline="-25000">
                <a:latin typeface="Calibri" pitchFamily="34" charset="0"/>
                <a:cs typeface="Calibri" pitchFamily="34" charset="0"/>
              </a:rPr>
              <a:t>2</a:t>
            </a:r>
            <a:r>
              <a:rPr lang="en-US">
                <a:latin typeface="Calibri" pitchFamily="34" charset="0"/>
                <a:cs typeface="Calibri" pitchFamily="34" charset="0"/>
              </a:rPr>
              <a:t> </a:t>
            </a:r>
            <a:r>
              <a:rPr lang="en-US">
                <a:latin typeface="Calibri" pitchFamily="34" charset="0"/>
                <a:cs typeface="Calibri" pitchFamily="34" charset="0"/>
                <a:sym typeface="Wingdings" pitchFamily="2" charset="2"/>
              </a:rPr>
              <a:t> 2 NO</a:t>
            </a:r>
            <a:r>
              <a:rPr lang="en-US" baseline="-25000">
                <a:latin typeface="Calibri" pitchFamily="34" charset="0"/>
                <a:cs typeface="Calibri" pitchFamily="34" charset="0"/>
                <a:sym typeface="Wingdings" pitchFamily="2" charset="2"/>
              </a:rPr>
              <a:t>2</a:t>
            </a:r>
            <a:r>
              <a:rPr lang="en-US">
                <a:latin typeface="Calibri" pitchFamily="34" charset="0"/>
                <a:cs typeface="Calibri" pitchFamily="34" charset="0"/>
                <a:sym typeface="Wingdings" pitchFamily="2" charset="2"/>
              </a:rPr>
              <a:t> + 2 H</a:t>
            </a:r>
            <a:r>
              <a:rPr lang="en-US" baseline="-25000">
                <a:latin typeface="Calibri" pitchFamily="34" charset="0"/>
                <a:cs typeface="Calibri" pitchFamily="34" charset="0"/>
                <a:sym typeface="Wingdings" pitchFamily="2" charset="2"/>
              </a:rPr>
              <a:t>2</a:t>
            </a:r>
            <a:r>
              <a:rPr lang="en-US">
                <a:latin typeface="Calibri" pitchFamily="34" charset="0"/>
                <a:cs typeface="Calibri" pitchFamily="34" charset="0"/>
                <a:sym typeface="Wingdings" pitchFamily="2" charset="2"/>
              </a:rPr>
              <a:t>O</a:t>
            </a:r>
          </a:p>
          <a:p>
            <a:pPr eaLnBrk="1" hangingPunct="1"/>
            <a:endParaRPr lang="en-US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eaLnBrk="1" hangingPunct="1"/>
            <a:r>
              <a:rPr lang="en-US">
                <a:latin typeface="Calibri" pitchFamily="34" charset="0"/>
                <a:cs typeface="Calibri" pitchFamily="34" charset="0"/>
                <a:sym typeface="Wingdings" pitchFamily="2" charset="2"/>
              </a:rPr>
              <a:t>Energy released = E absorbed by water +</a:t>
            </a:r>
          </a:p>
          <a:p>
            <a:pPr eaLnBrk="1" hangingPunct="1"/>
            <a:r>
              <a:rPr lang="en-US">
                <a:latin typeface="Calibri" pitchFamily="34" charset="0"/>
                <a:cs typeface="Calibri" pitchFamily="34" charset="0"/>
                <a:sym typeface="Wingdings" pitchFamily="2" charset="2"/>
              </a:rPr>
              <a:t>			E absorbed by calorimeter</a:t>
            </a:r>
          </a:p>
          <a:p>
            <a:pPr eaLnBrk="1" hangingPunct="1"/>
            <a:endParaRPr lang="en-US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eaLnBrk="1" hangingPunct="1"/>
            <a:r>
              <a:rPr lang="en-US">
                <a:latin typeface="Calibri" pitchFamily="34" charset="0"/>
                <a:cs typeface="Calibri" pitchFamily="34" charset="0"/>
                <a:sym typeface="Wingdings" pitchFamily="2" charset="2"/>
              </a:rPr>
              <a:t>E</a:t>
            </a:r>
            <a:r>
              <a:rPr lang="en-US" baseline="-25000">
                <a:latin typeface="Calibri" pitchFamily="34" charset="0"/>
                <a:cs typeface="Calibri" pitchFamily="34" charset="0"/>
                <a:sym typeface="Wingdings" pitchFamily="2" charset="2"/>
              </a:rPr>
              <a:t>water</a:t>
            </a:r>
            <a:r>
              <a:rPr lang="en-US">
                <a:latin typeface="Calibri" pitchFamily="34" charset="0"/>
                <a:cs typeface="Calibri" pitchFamily="34" charset="0"/>
                <a:sym typeface="Wingdings" pitchFamily="2" charset="2"/>
              </a:rPr>
              <a:t> = </a:t>
            </a:r>
          </a:p>
          <a:p>
            <a:pPr eaLnBrk="1" hangingPunct="1"/>
            <a:endParaRPr lang="en-US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eaLnBrk="1" hangingPunct="1"/>
            <a:r>
              <a:rPr lang="en-US">
                <a:latin typeface="Calibri" pitchFamily="34" charset="0"/>
                <a:cs typeface="Calibri" pitchFamily="34" charset="0"/>
                <a:sym typeface="Wingdings" pitchFamily="2" charset="2"/>
              </a:rPr>
              <a:t>E</a:t>
            </a:r>
            <a:r>
              <a:rPr lang="en-US" baseline="-25000">
                <a:latin typeface="Calibri" pitchFamily="34" charset="0"/>
                <a:cs typeface="Calibri" pitchFamily="34" charset="0"/>
                <a:sym typeface="Wingdings" pitchFamily="2" charset="2"/>
              </a:rPr>
              <a:t>calorimeter</a:t>
            </a:r>
            <a:r>
              <a:rPr lang="en-US">
                <a:latin typeface="Calibri" pitchFamily="34" charset="0"/>
                <a:cs typeface="Calibri" pitchFamily="34" charset="0"/>
                <a:sym typeface="Wingdings" pitchFamily="2" charset="2"/>
              </a:rPr>
              <a:t> = </a:t>
            </a:r>
          </a:p>
          <a:p>
            <a:pPr eaLnBrk="1" hangingPunct="1"/>
            <a:endParaRPr lang="en-US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eaLnBrk="1" hangingPunct="1"/>
            <a:r>
              <a:rPr lang="en-US">
                <a:latin typeface="Calibri" pitchFamily="34" charset="0"/>
                <a:cs typeface="Calibri" pitchFamily="34" charset="0"/>
                <a:sym typeface="Wingdings" pitchFamily="2" charset="2"/>
              </a:rPr>
              <a:t>Total E = </a:t>
            </a:r>
          </a:p>
          <a:p>
            <a:pPr eaLnBrk="1" hangingPunct="1"/>
            <a:endParaRPr lang="en-US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eaLnBrk="1" hangingPunct="1"/>
            <a:r>
              <a:rPr lang="en-US">
                <a:latin typeface="Calibri" pitchFamily="34" charset="0"/>
                <a:cs typeface="Calibri" pitchFamily="34" charset="0"/>
                <a:sym typeface="Symbol" pitchFamily="18" charset="2"/>
              </a:rPr>
              <a:t>E = energy/moles = </a:t>
            </a: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05" name="Text Box 6"/>
          <p:cNvSpPr txBox="1">
            <a:spLocks noChangeArrowheads="1"/>
          </p:cNvSpPr>
          <p:nvPr/>
        </p:nvSpPr>
        <p:spPr bwMode="auto">
          <a:xfrm>
            <a:off x="6553200" y="4191000"/>
            <a:ext cx="23622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Calibri" pitchFamily="34" charset="0"/>
                <a:cs typeface="Calibri" pitchFamily="34" charset="0"/>
              </a:rPr>
              <a:t>0.500 g N</a:t>
            </a:r>
            <a:r>
              <a:rPr lang="en-US" baseline="-25000">
                <a:latin typeface="Calibri" pitchFamily="34" charset="0"/>
                <a:cs typeface="Calibri" pitchFamily="34" charset="0"/>
              </a:rPr>
              <a:t>2</a:t>
            </a:r>
            <a:r>
              <a:rPr lang="en-US">
                <a:latin typeface="Calibri" pitchFamily="34" charset="0"/>
                <a:cs typeface="Calibri" pitchFamily="34" charset="0"/>
              </a:rPr>
              <a:t>H</a:t>
            </a:r>
            <a:r>
              <a:rPr lang="en-US" baseline="-25000">
                <a:latin typeface="Calibri" pitchFamily="34" charset="0"/>
                <a:cs typeface="Calibri" pitchFamily="34" charset="0"/>
              </a:rPr>
              <a:t>4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alibri" pitchFamily="34" charset="0"/>
                <a:cs typeface="Calibri" pitchFamily="34" charset="0"/>
              </a:rPr>
              <a:t>600 g water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alibri" pitchFamily="34" charset="0"/>
                <a:cs typeface="Calibri" pitchFamily="34" charset="0"/>
              </a:rPr>
              <a:t>420 J/</a:t>
            </a:r>
            <a:r>
              <a:rPr lang="en-US" baseline="30000">
                <a:latin typeface="Calibri" pitchFamily="34" charset="0"/>
                <a:cs typeface="Calibri" pitchFamily="34" charset="0"/>
              </a:rPr>
              <a:t>o</a:t>
            </a:r>
            <a:r>
              <a:rPr lang="en-US">
                <a:latin typeface="Calibri" pitchFamily="34" charset="0"/>
                <a:cs typeface="Calibri" pitchFamily="34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29513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4400" kern="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rPr>
              <a:t>Hess’s Law </a:t>
            </a:r>
          </a:p>
          <a:p>
            <a:pPr algn="ctr" eaLnBrk="0" hangingPunct="0">
              <a:defRPr/>
            </a:pPr>
            <a:endParaRPr lang="en-US" sz="4400" kern="0" dirty="0">
              <a:solidFill>
                <a:schemeClr val="tx2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eaLnBrk="0" hangingPunct="0">
              <a:defRPr/>
            </a:pPr>
            <a:r>
              <a:rPr lang="en-US" sz="4400" kern="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rPr>
              <a:t>General </a:t>
            </a:r>
            <a:r>
              <a:rPr lang="en-US" sz="4400" kern="0" dirty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rPr>
              <a:t>Rule</a:t>
            </a:r>
            <a:r>
              <a:rPr lang="en-US" sz="4400" kern="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rPr>
              <a:t>: </a:t>
            </a:r>
          </a:p>
          <a:p>
            <a:pPr eaLnBrk="0" hangingPunct="0">
              <a:defRPr/>
            </a:pPr>
            <a:r>
              <a:rPr lang="en-US" sz="3600" kern="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rPr>
              <a:t>If a series of reactions can be added to give a net reaction, the enthalpy change for the net reaction equals the sum of enthalpy changes for the constituent reactions.</a:t>
            </a:r>
            <a:endParaRPr lang="en-US" sz="3600" kern="0" dirty="0">
              <a:solidFill>
                <a:schemeClr val="tx2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563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152400"/>
            <a:ext cx="7772400" cy="838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3200" kern="0">
                <a:latin typeface="Arial" charset="0"/>
                <a:ea typeface="+mj-ea"/>
                <a:cs typeface="Arial" charset="0"/>
              </a:rPr>
              <a:t>Hess’s Law</a:t>
            </a:r>
          </a:p>
        </p:txBody>
      </p:sp>
      <p:pic>
        <p:nvPicPr>
          <p:cNvPr id="5325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2400"/>
            <a:ext cx="54102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95600"/>
            <a:ext cx="5562600" cy="360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3" name="TextBox 6"/>
          <p:cNvSpPr txBox="1">
            <a:spLocks noChangeArrowheads="1"/>
          </p:cNvSpPr>
          <p:nvPr/>
        </p:nvSpPr>
        <p:spPr bwMode="auto">
          <a:xfrm>
            <a:off x="152400" y="762000"/>
            <a:ext cx="22542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Enthalpy is a </a:t>
            </a:r>
          </a:p>
          <a:p>
            <a:r>
              <a:rPr lang="en-US"/>
              <a:t>State Function.</a:t>
            </a:r>
          </a:p>
        </p:txBody>
      </p:sp>
    </p:spTree>
    <p:extLst>
      <p:ext uri="{BB962C8B-B14F-4D97-AF65-F5344CB8AC3E}">
        <p14:creationId xmlns:p14="http://schemas.microsoft.com/office/powerpoint/2010/main" val="212687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28600" y="152400"/>
            <a:ext cx="7772400" cy="5334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3200" kern="0" dirty="0" smtClean="0">
                <a:latin typeface="Arial" charset="0"/>
                <a:ea typeface="+mj-ea"/>
                <a:cs typeface="Arial" charset="0"/>
              </a:rPr>
              <a:t>Using Hess’s </a:t>
            </a:r>
            <a:r>
              <a:rPr lang="en-US" sz="3200" kern="0" dirty="0">
                <a:latin typeface="Arial" charset="0"/>
                <a:ea typeface="+mj-ea"/>
                <a:cs typeface="Arial" charset="0"/>
              </a:rPr>
              <a:t>Law</a:t>
            </a:r>
          </a:p>
        </p:txBody>
      </p:sp>
      <p:sp>
        <p:nvSpPr>
          <p:cNvPr id="54275" name="TextBox 8"/>
          <p:cNvSpPr txBox="1">
            <a:spLocks noChangeArrowheads="1"/>
          </p:cNvSpPr>
          <p:nvPr/>
        </p:nvSpPr>
        <p:spPr bwMode="auto">
          <a:xfrm>
            <a:off x="76200" y="685800"/>
            <a:ext cx="86106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Given the following two reactions,</a:t>
            </a:r>
          </a:p>
          <a:p>
            <a:pPr eaLnBrk="1" hangingPunct="1"/>
            <a:r>
              <a:rPr lang="en-US"/>
              <a:t>Reaction 1:  SnCl</a:t>
            </a:r>
            <a:r>
              <a:rPr lang="en-US" baseline="-25000"/>
              <a:t>2</a:t>
            </a:r>
            <a:r>
              <a:rPr lang="en-US"/>
              <a:t>(s) + Cl</a:t>
            </a:r>
            <a:r>
              <a:rPr lang="en-US" baseline="-25000"/>
              <a:t>2</a:t>
            </a:r>
            <a:r>
              <a:rPr lang="en-US"/>
              <a:t>(g) → SnCl</a:t>
            </a:r>
            <a:r>
              <a:rPr lang="en-US" baseline="-25000"/>
              <a:t>4</a:t>
            </a:r>
            <a:r>
              <a:rPr lang="en-US"/>
              <a:t>(ℓ)     Δ</a:t>
            </a:r>
            <a:r>
              <a:rPr lang="en-US" i="1"/>
              <a:t>H</a:t>
            </a:r>
            <a:r>
              <a:rPr lang="en-US"/>
              <a:t>(1) = –195 kJ</a:t>
            </a:r>
          </a:p>
          <a:p>
            <a:pPr eaLnBrk="1" hangingPunct="1"/>
            <a:r>
              <a:rPr lang="en-US"/>
              <a:t>Reaction 2:  TiCl</a:t>
            </a:r>
            <a:r>
              <a:rPr lang="en-US" baseline="-25000"/>
              <a:t>2</a:t>
            </a:r>
            <a:r>
              <a:rPr lang="en-US"/>
              <a:t>(s) + Cl</a:t>
            </a:r>
            <a:r>
              <a:rPr lang="en-US" baseline="-25000"/>
              <a:t>2</a:t>
            </a:r>
            <a:r>
              <a:rPr lang="en-US"/>
              <a:t>(g) → TiCl</a:t>
            </a:r>
            <a:r>
              <a:rPr lang="en-US" baseline="-25000"/>
              <a:t>4</a:t>
            </a:r>
            <a:r>
              <a:rPr lang="en-US"/>
              <a:t>(ℓ)      Δ</a:t>
            </a:r>
            <a:r>
              <a:rPr lang="en-US" i="1"/>
              <a:t>H</a:t>
            </a:r>
            <a:r>
              <a:rPr lang="en-US"/>
              <a:t>(2) = –273 kJ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calculate the enthalpy change for the following chlorine </a:t>
            </a:r>
          </a:p>
          <a:p>
            <a:pPr eaLnBrk="1" hangingPunct="1"/>
            <a:r>
              <a:rPr lang="en-US"/>
              <a:t>exchange reaction.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Reaction 3:    SnCl</a:t>
            </a:r>
            <a:r>
              <a:rPr lang="en-US" baseline="-25000"/>
              <a:t>2</a:t>
            </a:r>
            <a:r>
              <a:rPr lang="en-US"/>
              <a:t>(s) + TiCl</a:t>
            </a:r>
            <a:r>
              <a:rPr lang="en-US" baseline="-25000"/>
              <a:t>4</a:t>
            </a:r>
            <a:r>
              <a:rPr lang="en-US"/>
              <a:t>(ℓ) → SnCl</a:t>
            </a:r>
            <a:r>
              <a:rPr lang="en-US" baseline="-25000"/>
              <a:t>4</a:t>
            </a:r>
            <a:r>
              <a:rPr lang="en-US"/>
              <a:t>(ℓ) + TiCl</a:t>
            </a:r>
            <a:r>
              <a:rPr lang="en-US" baseline="-25000"/>
              <a:t>2</a:t>
            </a:r>
            <a:r>
              <a:rPr lang="en-US"/>
              <a:t>(s)  Δ</a:t>
            </a:r>
            <a:r>
              <a:rPr lang="en-US" i="1"/>
              <a:t>H</a:t>
            </a:r>
            <a:r>
              <a:rPr lang="en-US" baseline="-25000"/>
              <a:t>net</a:t>
            </a:r>
            <a:r>
              <a:rPr lang="en-US"/>
              <a:t> = ?</a:t>
            </a:r>
          </a:p>
          <a:p>
            <a:pPr eaLnBrk="1" hangingPunct="1"/>
            <a:r>
              <a:rPr lang="en-US"/>
              <a:t> </a:t>
            </a:r>
          </a:p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32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alibri" pitchFamily="34" charset="0"/>
                <a:cs typeface="Calibri" pitchFamily="34" charset="0"/>
              </a:rPr>
              <a:t>Enthalpy (heat) of Formation: </a:t>
            </a:r>
            <a:r>
              <a:rPr lang="en-US" sz="4000" dirty="0" err="1" smtClean="0">
                <a:latin typeface="Symbol" pitchFamily="18" charset="2"/>
                <a:cs typeface="Calibri" pitchFamily="34" charset="0"/>
              </a:rPr>
              <a:t>D</a:t>
            </a:r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H</a:t>
            </a:r>
            <a:r>
              <a:rPr lang="en-US" sz="4000" baseline="-25000" dirty="0" err="1" smtClean="0">
                <a:latin typeface="Calibri" pitchFamily="34" charset="0"/>
                <a:cs typeface="Calibri" pitchFamily="34" charset="0"/>
              </a:rPr>
              <a:t>f</a:t>
            </a:r>
            <a:r>
              <a:rPr lang="en-US" sz="4000" baseline="30000" dirty="0" err="1" smtClean="0">
                <a:latin typeface="Calibri" pitchFamily="34" charset="0"/>
                <a:cs typeface="Calibri" pitchFamily="34" charset="0"/>
              </a:rPr>
              <a:t>o</a:t>
            </a:r>
            <a:endParaRPr lang="en-US" sz="4000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828800"/>
            <a:ext cx="77133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Enthalpy change for a reaction to form 1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mol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of a compound</a:t>
            </a:r>
          </a:p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f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rom its elements in their standard states.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3352800"/>
            <a:ext cx="720703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</a:t>
            </a:r>
            <a:r>
              <a:rPr lang="en-US" sz="2400" baseline="-25000" dirty="0"/>
              <a:t>2</a:t>
            </a:r>
            <a:r>
              <a:rPr lang="en-US" sz="2400" dirty="0"/>
              <a:t>(g) + 5/2 O</a:t>
            </a:r>
            <a:r>
              <a:rPr lang="en-US" sz="2400" baseline="-25000" dirty="0"/>
              <a:t>2</a:t>
            </a:r>
            <a:r>
              <a:rPr lang="en-US" sz="2400" dirty="0"/>
              <a:t>(g) → N</a:t>
            </a:r>
            <a:r>
              <a:rPr lang="en-US" sz="2400" baseline="-25000" dirty="0"/>
              <a:t>2</a:t>
            </a:r>
            <a:r>
              <a:rPr lang="en-US" sz="2400" dirty="0"/>
              <a:t>O</a:t>
            </a:r>
            <a:r>
              <a:rPr lang="en-US" sz="2400" baseline="-25000" dirty="0"/>
              <a:t>5</a:t>
            </a:r>
            <a:r>
              <a:rPr lang="en-US" sz="2400" dirty="0"/>
              <a:t>(g</a:t>
            </a:r>
            <a:r>
              <a:rPr lang="en-US" sz="2400" dirty="0" smtClean="0"/>
              <a:t>)      Δ</a:t>
            </a:r>
            <a:r>
              <a:rPr lang="en-US" sz="2400" i="1" dirty="0" smtClean="0"/>
              <a:t>H</a:t>
            </a:r>
            <a:r>
              <a:rPr lang="en-US" sz="2400" dirty="0"/>
              <a:t>° = </a:t>
            </a:r>
            <a:r>
              <a:rPr lang="en-US" sz="2400" dirty="0" err="1"/>
              <a:t>Δ</a:t>
            </a:r>
            <a:r>
              <a:rPr lang="en-US" sz="2400" i="1" dirty="0" err="1"/>
              <a:t>H</a:t>
            </a:r>
            <a:r>
              <a:rPr lang="en-US" sz="2400" i="1" baseline="-25000" dirty="0" err="1"/>
              <a:t>f</a:t>
            </a:r>
            <a:r>
              <a:rPr lang="en-US" sz="2400" dirty="0"/>
              <a:t>° = –43.1 kJ/</a:t>
            </a:r>
            <a:r>
              <a:rPr lang="en-US" sz="2400" dirty="0" err="1"/>
              <a:t>mol</a:t>
            </a:r>
            <a:endParaRPr lang="en-US" sz="2400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5105400"/>
            <a:ext cx="58364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 NO(g) + O</a:t>
            </a:r>
            <a:r>
              <a:rPr lang="en-US" sz="2400" baseline="-25000" dirty="0"/>
              <a:t>2</a:t>
            </a:r>
            <a:r>
              <a:rPr lang="en-US" sz="2400" dirty="0"/>
              <a:t>(g) → N</a:t>
            </a:r>
            <a:r>
              <a:rPr lang="en-US" sz="2400" baseline="-25000" dirty="0"/>
              <a:t>2</a:t>
            </a:r>
            <a:r>
              <a:rPr lang="en-US" sz="2400" dirty="0"/>
              <a:t>O</a:t>
            </a:r>
            <a:r>
              <a:rPr lang="en-US" sz="2400" baseline="-25000" dirty="0"/>
              <a:t>4</a:t>
            </a:r>
            <a:r>
              <a:rPr lang="en-US" sz="2400" dirty="0"/>
              <a:t>(g</a:t>
            </a:r>
            <a:r>
              <a:rPr lang="en-US" sz="2400" dirty="0" smtClean="0"/>
              <a:t>)       Δ</a:t>
            </a:r>
            <a:r>
              <a:rPr lang="en-US" sz="2400" i="1" dirty="0" smtClean="0"/>
              <a:t>H</a:t>
            </a:r>
            <a:r>
              <a:rPr lang="en-US" sz="2400" dirty="0"/>
              <a:t>° = –171.3 kJ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4460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50387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04800"/>
            <a:ext cx="5791200" cy="655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348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smtClean="0"/>
              <a:t>Potassium chlorate, KClO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, has </a:t>
            </a:r>
            <a:r>
              <a:rPr lang="en-US" sz="2400" dirty="0" err="1" smtClean="0">
                <a:latin typeface="Symbol" pitchFamily="18" charset="2"/>
              </a:rPr>
              <a:t>D</a:t>
            </a:r>
            <a:r>
              <a:rPr lang="en-US" sz="2400" dirty="0" err="1" smtClean="0"/>
              <a:t>H</a:t>
            </a:r>
            <a:r>
              <a:rPr lang="en-US" sz="2400" baseline="-25000" dirty="0" err="1" smtClean="0"/>
              <a:t>f</a:t>
            </a:r>
            <a:r>
              <a:rPr lang="en-US" sz="2400" baseline="30000" dirty="0" err="1" smtClean="0"/>
              <a:t>o</a:t>
            </a:r>
            <a:r>
              <a:rPr lang="en-US" sz="2400" dirty="0" smtClean="0"/>
              <a:t> = -397.7 kJ/mol. Write the thermochemical equation for the formation reaction.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2416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458200" cy="1470025"/>
          </a:xfrm>
        </p:spPr>
        <p:txBody>
          <a:bodyPr anchor="t">
            <a:noAutofit/>
          </a:bodyPr>
          <a:lstStyle/>
          <a:p>
            <a:pPr algn="l" eaLnBrk="1" hangingPunct="1"/>
            <a:r>
              <a:rPr lang="en-US" sz="3600" u="sng" dirty="0" smtClean="0">
                <a:latin typeface="Calibri" pitchFamily="34" charset="0"/>
                <a:cs typeface="Calibri" pitchFamily="34" charset="0"/>
              </a:rPr>
              <a:t>In these Sections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3600" dirty="0" smtClean="0">
                <a:latin typeface="Calibri" pitchFamily="34" charset="0"/>
                <a:cs typeface="Calibri" pitchFamily="34" charset="0"/>
              </a:rPr>
            </a:br>
            <a:r>
              <a:rPr lang="en-US" sz="36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3600" dirty="0" smtClean="0">
                <a:latin typeface="Calibri" pitchFamily="34" charset="0"/>
                <a:cs typeface="Calibri" pitchFamily="34" charset="0"/>
              </a:rPr>
            </a:br>
            <a:r>
              <a:rPr lang="en-US" sz="3600" dirty="0" smtClean="0">
                <a:latin typeface="Calibri" pitchFamily="34" charset="0"/>
                <a:cs typeface="Calibri" pitchFamily="34" charset="0"/>
              </a:rPr>
              <a:t>a. 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Enthalpy change for reactions</a:t>
            </a:r>
            <a:br>
              <a:rPr lang="en-US" sz="3600" dirty="0" smtClean="0">
                <a:latin typeface="Calibri" pitchFamily="34" charset="0"/>
                <a:cs typeface="Calibri" pitchFamily="34" charset="0"/>
              </a:rPr>
            </a:br>
            <a:r>
              <a:rPr lang="en-US" sz="3600" dirty="0" smtClean="0">
                <a:latin typeface="Calibri" pitchFamily="34" charset="0"/>
                <a:cs typeface="Calibri" pitchFamily="34" charset="0"/>
              </a:rPr>
              <a:t>b. Thermochemical equations</a:t>
            </a:r>
            <a:br>
              <a:rPr lang="en-US" sz="3600" dirty="0" smtClean="0">
                <a:latin typeface="Calibri" pitchFamily="34" charset="0"/>
                <a:cs typeface="Calibri" pitchFamily="34" charset="0"/>
              </a:rPr>
            </a:br>
            <a:r>
              <a:rPr lang="en-US" sz="3600" dirty="0" smtClean="0">
                <a:latin typeface="Calibri" pitchFamily="34" charset="0"/>
                <a:cs typeface="Calibri" pitchFamily="34" charset="0"/>
              </a:rPr>
              <a:t>c. Determining enthalpy change: calorimetry</a:t>
            </a:r>
            <a:br>
              <a:rPr lang="en-US" sz="3600" dirty="0" smtClean="0">
                <a:latin typeface="Calibri" pitchFamily="34" charset="0"/>
                <a:cs typeface="Calibri" pitchFamily="34" charset="0"/>
              </a:rPr>
            </a:br>
            <a:r>
              <a:rPr lang="en-US" sz="3600" dirty="0" smtClean="0">
                <a:latin typeface="Calibri" pitchFamily="34" charset="0"/>
                <a:cs typeface="Calibri" pitchFamily="34" charset="0"/>
              </a:rPr>
              <a:t>d. Hess’s Law</a:t>
            </a:r>
            <a:br>
              <a:rPr lang="en-US" sz="3600" dirty="0" smtClean="0">
                <a:latin typeface="Calibri" pitchFamily="34" charset="0"/>
                <a:cs typeface="Calibri" pitchFamily="34" charset="0"/>
              </a:rPr>
            </a:br>
            <a:r>
              <a:rPr lang="en-US" sz="3600" dirty="0" smtClean="0">
                <a:latin typeface="Calibri" pitchFamily="34" charset="0"/>
                <a:cs typeface="Calibri" pitchFamily="34" charset="0"/>
              </a:rPr>
              <a:t>e. Enthalpy of Formation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3600" dirty="0" smtClean="0">
                <a:latin typeface="Calibri" pitchFamily="34" charset="0"/>
                <a:cs typeface="Calibri" pitchFamily="34" charset="0"/>
              </a:rPr>
            </a:br>
            <a:endParaRPr lang="en-US" sz="36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53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534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charset="0"/>
                <a:cs typeface="Arial" charset="0"/>
              </a:rPr>
              <a:t>Using Heat of Formation: The general idea</a:t>
            </a:r>
            <a:endParaRPr lang="en-US" sz="3600" dirty="0" smtClean="0">
              <a:latin typeface="Arial" charset="0"/>
              <a:cs typeface="Arial" charset="0"/>
            </a:endParaRPr>
          </a:p>
        </p:txBody>
      </p:sp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295400"/>
            <a:ext cx="4090988" cy="297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8" name="TextBox 3"/>
          <p:cNvSpPr txBox="1">
            <a:spLocks noChangeArrowheads="1"/>
          </p:cNvSpPr>
          <p:nvPr/>
        </p:nvSpPr>
        <p:spPr bwMode="auto">
          <a:xfrm>
            <a:off x="1600200" y="4795838"/>
            <a:ext cx="5365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CH</a:t>
            </a:r>
            <a:r>
              <a:rPr lang="en-US" baseline="-25000"/>
              <a:t>2</a:t>
            </a:r>
            <a:r>
              <a:rPr lang="en-US"/>
              <a:t>F</a:t>
            </a:r>
            <a:r>
              <a:rPr lang="en-US" baseline="-25000"/>
              <a:t>2</a:t>
            </a:r>
            <a:r>
              <a:rPr lang="en-US"/>
              <a:t> + 2 HCl      </a:t>
            </a:r>
            <a:r>
              <a:rPr lang="en-US">
                <a:sym typeface="Wingdings" pitchFamily="2" charset="2"/>
              </a:rPr>
              <a:t>      CH</a:t>
            </a:r>
            <a:r>
              <a:rPr lang="en-US" baseline="-25000">
                <a:sym typeface="Wingdings" pitchFamily="2" charset="2"/>
              </a:rPr>
              <a:t>2</a:t>
            </a:r>
            <a:r>
              <a:rPr lang="en-US">
                <a:sym typeface="Wingdings" pitchFamily="2" charset="2"/>
              </a:rPr>
              <a:t>Cl</a:t>
            </a:r>
            <a:r>
              <a:rPr lang="en-US" baseline="-25000">
                <a:sym typeface="Wingdings" pitchFamily="2" charset="2"/>
              </a:rPr>
              <a:t>2</a:t>
            </a:r>
            <a:r>
              <a:rPr lang="en-US">
                <a:sym typeface="Wingdings" pitchFamily="2" charset="2"/>
              </a:rPr>
              <a:t> + 2 HF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838200" y="5968425"/>
            <a:ext cx="73485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/>
              <a:t>Δ</a:t>
            </a:r>
            <a:r>
              <a:rPr lang="en-US" sz="3200" i="1" dirty="0" err="1"/>
              <a:t>H</a:t>
            </a:r>
            <a:r>
              <a:rPr lang="en-US" sz="3200" dirty="0" err="1"/>
              <a:t>°</a:t>
            </a:r>
            <a:r>
              <a:rPr lang="en-US" sz="3200" baseline="-25000" dirty="0" err="1"/>
              <a:t>rxn</a:t>
            </a:r>
            <a:r>
              <a:rPr lang="en-US" sz="3200" dirty="0"/>
              <a:t> = ∑</a:t>
            </a:r>
            <a:r>
              <a:rPr lang="en-US" sz="3200" dirty="0" err="1"/>
              <a:t>Δ</a:t>
            </a:r>
            <a:r>
              <a:rPr lang="en-US" sz="3200" i="1" dirty="0" err="1"/>
              <a:t>H</a:t>
            </a:r>
            <a:r>
              <a:rPr lang="en-US" sz="3200" i="1" baseline="-25000" dirty="0" err="1"/>
              <a:t>f</a:t>
            </a:r>
            <a:r>
              <a:rPr lang="en-US" sz="3200" dirty="0"/>
              <a:t>°(products) – ∑</a:t>
            </a:r>
            <a:r>
              <a:rPr lang="en-US" sz="3200" dirty="0" err="1"/>
              <a:t>Δ</a:t>
            </a:r>
            <a:r>
              <a:rPr lang="en-US" sz="3200" i="1" dirty="0" err="1"/>
              <a:t>H</a:t>
            </a:r>
            <a:r>
              <a:rPr lang="en-US" sz="3200" i="1" baseline="-25000" dirty="0" err="1"/>
              <a:t>f</a:t>
            </a:r>
            <a:r>
              <a:rPr lang="en-US" sz="3200" dirty="0"/>
              <a:t>°(reactants)</a:t>
            </a:r>
          </a:p>
        </p:txBody>
      </p:sp>
    </p:spTree>
    <p:extLst>
      <p:ext uri="{BB962C8B-B14F-4D97-AF65-F5344CB8AC3E}">
        <p14:creationId xmlns:p14="http://schemas.microsoft.com/office/powerpoint/2010/main" val="394421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900112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384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381000"/>
            <a:ext cx="8001000" cy="1370013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n-US" sz="3600" kern="0" dirty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rPr>
              <a:t>Review: Lots of different types of energy.</a:t>
            </a:r>
            <a:r>
              <a:rPr lang="en-US" sz="4400" kern="0" dirty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rPr>
              <a:t/>
            </a:r>
            <a:br>
              <a:rPr lang="en-US" sz="4400" kern="0" dirty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rPr>
            </a:br>
            <a:r>
              <a:rPr lang="en-US" sz="4400" kern="0" dirty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rPr>
              <a:t/>
            </a:r>
            <a:br>
              <a:rPr lang="en-US" sz="4400" kern="0" dirty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rPr>
            </a:br>
            <a:r>
              <a:rPr lang="en-US" sz="3600" kern="0" dirty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rPr>
              <a:t>We use Enthalpy because it’s easy to measure:</a:t>
            </a:r>
            <a:r>
              <a:rPr lang="en-US" sz="4400" kern="0" dirty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rPr>
              <a:t/>
            </a:r>
            <a:br>
              <a:rPr lang="en-US" sz="4400" kern="0" dirty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rPr>
            </a:br>
            <a:r>
              <a:rPr lang="en-US" sz="4400" kern="0" dirty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rPr>
              <a:t>	</a:t>
            </a:r>
            <a:r>
              <a:rPr lang="en-US" sz="2800" kern="0" dirty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rPr>
              <a:t>Heat exchanged under constant pressure.</a:t>
            </a:r>
            <a:endParaRPr lang="en-US" sz="3600" kern="0" dirty="0">
              <a:solidFill>
                <a:schemeClr val="tx2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817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4000" kern="0" dirty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rPr>
              <a:t>Review: Energy/Enthalpy Diagrams</a:t>
            </a:r>
          </a:p>
        </p:txBody>
      </p:sp>
      <p:pic>
        <p:nvPicPr>
          <p:cNvPr id="4198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28800"/>
            <a:ext cx="4514850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906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algn="l"/>
            <a:r>
              <a:rPr lang="en-US" sz="2800" dirty="0" smtClean="0">
                <a:latin typeface="Calibri" pitchFamily="34" charset="0"/>
                <a:cs typeface="Calibri" pitchFamily="34" charset="0"/>
              </a:rPr>
              <a:t>Some Examples of Enthalpy Change for Reactions:</a:t>
            </a:r>
            <a:br>
              <a:rPr lang="en-US" sz="2800" dirty="0" smtClean="0">
                <a:latin typeface="Calibri" pitchFamily="34" charset="0"/>
                <a:cs typeface="Calibri" pitchFamily="34" charset="0"/>
              </a:rPr>
            </a:br>
            <a:r>
              <a:rPr lang="en-US" sz="3600" dirty="0" smtClean="0">
                <a:latin typeface="Calibri" pitchFamily="34" charset="0"/>
                <a:cs typeface="Calibri" pitchFamily="34" charset="0"/>
              </a:rPr>
              <a:t>Thermochemical Equations:</a:t>
            </a:r>
          </a:p>
        </p:txBody>
      </p:sp>
      <p:sp>
        <p:nvSpPr>
          <p:cNvPr id="43015" name="TextBox 7"/>
          <p:cNvSpPr txBox="1">
            <a:spLocks noChangeArrowheads="1"/>
          </p:cNvSpPr>
          <p:nvPr/>
        </p:nvSpPr>
        <p:spPr bwMode="auto">
          <a:xfrm>
            <a:off x="381000" y="4419600"/>
            <a:ext cx="50767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latin typeface="+mn-lt"/>
              </a:rPr>
              <a:t>2 C(s) + 2 H</a:t>
            </a:r>
            <a:r>
              <a:rPr lang="en-US" baseline="-2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(g) </a:t>
            </a:r>
            <a:r>
              <a:rPr lang="en-US" dirty="0">
                <a:latin typeface="+mn-lt"/>
                <a:sym typeface="Wingdings" pitchFamily="2" charset="2"/>
              </a:rPr>
              <a:t>  C</a:t>
            </a:r>
            <a:r>
              <a:rPr lang="en-US" baseline="-25000" dirty="0">
                <a:latin typeface="+mn-lt"/>
                <a:sym typeface="Wingdings" pitchFamily="2" charset="2"/>
              </a:rPr>
              <a:t>2</a:t>
            </a:r>
            <a:r>
              <a:rPr lang="en-US" dirty="0">
                <a:latin typeface="+mn-lt"/>
                <a:sym typeface="Wingdings" pitchFamily="2" charset="2"/>
              </a:rPr>
              <a:t>H</a:t>
            </a:r>
            <a:r>
              <a:rPr lang="en-US" baseline="-25000" dirty="0">
                <a:latin typeface="+mn-lt"/>
                <a:sym typeface="Wingdings" pitchFamily="2" charset="2"/>
              </a:rPr>
              <a:t>4</a:t>
            </a:r>
            <a:r>
              <a:rPr lang="en-US" dirty="0">
                <a:latin typeface="+mn-lt"/>
                <a:sym typeface="Wingdings" pitchFamily="2" charset="2"/>
              </a:rPr>
              <a:t>(g)   </a:t>
            </a:r>
            <a:r>
              <a:rPr lang="en-US" dirty="0">
                <a:latin typeface="+mn-lt"/>
                <a:sym typeface="Symbol" pitchFamily="18" charset="2"/>
              </a:rPr>
              <a:t></a:t>
            </a:r>
            <a:r>
              <a:rPr lang="en-US" dirty="0">
                <a:latin typeface="+mn-lt"/>
                <a:sym typeface="Wingdings" pitchFamily="2" charset="2"/>
              </a:rPr>
              <a:t>H = +52 kJ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4800" y="2362200"/>
            <a:ext cx="80043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 smtClean="0">
                <a:latin typeface="+mn-lt"/>
              </a:rPr>
              <a:t>C</a:t>
            </a:r>
            <a:r>
              <a:rPr lang="en-US" baseline="-25000" dirty="0" smtClean="0">
                <a:latin typeface="+mn-lt"/>
              </a:rPr>
              <a:t>12</a:t>
            </a:r>
            <a:r>
              <a:rPr lang="en-US" dirty="0" smtClean="0">
                <a:latin typeface="+mn-lt"/>
              </a:rPr>
              <a:t>H</a:t>
            </a:r>
            <a:r>
              <a:rPr lang="en-US" baseline="-25000" dirty="0" smtClean="0">
                <a:latin typeface="+mn-lt"/>
              </a:rPr>
              <a:t>22</a:t>
            </a:r>
            <a:r>
              <a:rPr lang="en-US" dirty="0" smtClean="0">
                <a:latin typeface="+mn-lt"/>
              </a:rPr>
              <a:t>O</a:t>
            </a:r>
            <a:r>
              <a:rPr lang="en-US" baseline="-25000" dirty="0" smtClean="0">
                <a:latin typeface="+mn-lt"/>
              </a:rPr>
              <a:t>11</a:t>
            </a:r>
            <a:r>
              <a:rPr lang="en-US" dirty="0" smtClean="0">
                <a:latin typeface="+mn-lt"/>
              </a:rPr>
              <a:t>(s</a:t>
            </a:r>
            <a:r>
              <a:rPr lang="en-US" dirty="0">
                <a:latin typeface="+mn-lt"/>
              </a:rPr>
              <a:t>) + </a:t>
            </a:r>
            <a:r>
              <a:rPr lang="en-US" dirty="0" smtClean="0">
                <a:latin typeface="+mn-lt"/>
              </a:rPr>
              <a:t>12 O</a:t>
            </a:r>
            <a:r>
              <a:rPr lang="en-US" baseline="-25000" dirty="0" smtClean="0">
                <a:latin typeface="+mn-lt"/>
              </a:rPr>
              <a:t>2</a:t>
            </a:r>
            <a:r>
              <a:rPr lang="en-US" dirty="0" smtClean="0">
                <a:latin typeface="+mn-lt"/>
              </a:rPr>
              <a:t>(g</a:t>
            </a:r>
            <a:r>
              <a:rPr lang="en-US" dirty="0">
                <a:latin typeface="+mn-lt"/>
              </a:rPr>
              <a:t>) </a:t>
            </a:r>
            <a:r>
              <a:rPr lang="en-US" dirty="0">
                <a:latin typeface="+mn-lt"/>
                <a:sym typeface="Wingdings" pitchFamily="2" charset="2"/>
              </a:rPr>
              <a:t>  </a:t>
            </a:r>
            <a:r>
              <a:rPr lang="en-US" dirty="0" smtClean="0">
                <a:latin typeface="+mn-lt"/>
                <a:sym typeface="Wingdings" pitchFamily="2" charset="2"/>
              </a:rPr>
              <a:t>12 CO</a:t>
            </a:r>
            <a:r>
              <a:rPr lang="en-US" baseline="-25000" dirty="0">
                <a:latin typeface="+mn-lt"/>
                <a:sym typeface="Wingdings" pitchFamily="2" charset="2"/>
              </a:rPr>
              <a:t>2</a:t>
            </a:r>
            <a:r>
              <a:rPr lang="en-US" dirty="0" smtClean="0">
                <a:latin typeface="+mn-lt"/>
                <a:sym typeface="Wingdings" pitchFamily="2" charset="2"/>
              </a:rPr>
              <a:t>(g) + 11 H</a:t>
            </a:r>
            <a:r>
              <a:rPr lang="en-US" baseline="-25000" dirty="0" smtClean="0">
                <a:latin typeface="+mn-lt"/>
                <a:sym typeface="Wingdings" pitchFamily="2" charset="2"/>
              </a:rPr>
              <a:t>2</a:t>
            </a:r>
            <a:r>
              <a:rPr lang="en-US" dirty="0" smtClean="0">
                <a:latin typeface="+mn-lt"/>
                <a:sym typeface="Wingdings" pitchFamily="2" charset="2"/>
              </a:rPr>
              <a:t>O(l)   </a:t>
            </a:r>
            <a:r>
              <a:rPr lang="en-US" dirty="0">
                <a:latin typeface="+mn-lt"/>
                <a:sym typeface="Symbol" pitchFamily="18" charset="2"/>
              </a:rPr>
              <a:t></a:t>
            </a:r>
            <a:r>
              <a:rPr lang="en-US" dirty="0">
                <a:latin typeface="+mn-lt"/>
                <a:sym typeface="Wingdings" pitchFamily="2" charset="2"/>
              </a:rPr>
              <a:t>H = </a:t>
            </a:r>
            <a:r>
              <a:rPr lang="en-US" dirty="0" smtClean="0">
                <a:latin typeface="+mn-lt"/>
                <a:sym typeface="Wingdings" pitchFamily="2" charset="2"/>
              </a:rPr>
              <a:t>-5645 </a:t>
            </a:r>
            <a:r>
              <a:rPr lang="en-US" dirty="0">
                <a:latin typeface="+mn-lt"/>
                <a:sym typeface="Wingdings" pitchFamily="2" charset="2"/>
              </a:rPr>
              <a:t>kJ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04800" y="3119735"/>
            <a:ext cx="74176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 smtClean="0">
                <a:latin typeface="+mn-lt"/>
              </a:rPr>
              <a:t>C</a:t>
            </a:r>
            <a:r>
              <a:rPr lang="en-US" baseline="-25000" dirty="0" smtClean="0">
                <a:latin typeface="+mn-lt"/>
              </a:rPr>
              <a:t>12</a:t>
            </a:r>
            <a:r>
              <a:rPr lang="en-US" dirty="0" smtClean="0">
                <a:latin typeface="+mn-lt"/>
              </a:rPr>
              <a:t>H</a:t>
            </a:r>
            <a:r>
              <a:rPr lang="en-US" baseline="-25000" dirty="0" smtClean="0">
                <a:latin typeface="+mn-lt"/>
              </a:rPr>
              <a:t>22</a:t>
            </a:r>
            <a:r>
              <a:rPr lang="en-US" dirty="0" smtClean="0">
                <a:latin typeface="+mn-lt"/>
              </a:rPr>
              <a:t>O</a:t>
            </a:r>
            <a:r>
              <a:rPr lang="en-US" baseline="-25000" dirty="0" smtClean="0">
                <a:latin typeface="+mn-lt"/>
              </a:rPr>
              <a:t>11</a:t>
            </a:r>
            <a:r>
              <a:rPr lang="en-US" dirty="0" smtClean="0">
                <a:latin typeface="+mn-lt"/>
              </a:rPr>
              <a:t>(s</a:t>
            </a:r>
            <a:r>
              <a:rPr lang="en-US" dirty="0">
                <a:latin typeface="+mn-lt"/>
              </a:rPr>
              <a:t>) + </a:t>
            </a:r>
            <a:r>
              <a:rPr lang="en-US" dirty="0" smtClean="0">
                <a:latin typeface="+mn-lt"/>
              </a:rPr>
              <a:t>12 O</a:t>
            </a:r>
            <a:r>
              <a:rPr lang="en-US" baseline="-25000" dirty="0" smtClean="0">
                <a:latin typeface="+mn-lt"/>
              </a:rPr>
              <a:t>2</a:t>
            </a:r>
            <a:r>
              <a:rPr lang="en-US" dirty="0" smtClean="0">
                <a:latin typeface="+mn-lt"/>
              </a:rPr>
              <a:t>(g</a:t>
            </a:r>
            <a:r>
              <a:rPr lang="en-US" dirty="0">
                <a:latin typeface="+mn-lt"/>
              </a:rPr>
              <a:t>) </a:t>
            </a:r>
            <a:r>
              <a:rPr lang="en-US" dirty="0">
                <a:latin typeface="+mn-lt"/>
                <a:sym typeface="Wingdings" pitchFamily="2" charset="2"/>
              </a:rPr>
              <a:t>  </a:t>
            </a:r>
            <a:r>
              <a:rPr lang="en-US" dirty="0" smtClean="0">
                <a:latin typeface="+mn-lt"/>
                <a:sym typeface="Wingdings" pitchFamily="2" charset="2"/>
              </a:rPr>
              <a:t>12 CO</a:t>
            </a:r>
            <a:r>
              <a:rPr lang="en-US" baseline="-25000" dirty="0">
                <a:latin typeface="+mn-lt"/>
                <a:sym typeface="Wingdings" pitchFamily="2" charset="2"/>
              </a:rPr>
              <a:t>2</a:t>
            </a:r>
            <a:r>
              <a:rPr lang="en-US" dirty="0" smtClean="0">
                <a:latin typeface="+mn-lt"/>
                <a:sym typeface="Wingdings" pitchFamily="2" charset="2"/>
              </a:rPr>
              <a:t>(g) + 11 H</a:t>
            </a:r>
            <a:r>
              <a:rPr lang="en-US" baseline="-25000" dirty="0" smtClean="0">
                <a:latin typeface="+mn-lt"/>
                <a:sym typeface="Wingdings" pitchFamily="2" charset="2"/>
              </a:rPr>
              <a:t>2</a:t>
            </a:r>
            <a:r>
              <a:rPr lang="en-US" dirty="0" smtClean="0">
                <a:latin typeface="+mn-lt"/>
                <a:sym typeface="Wingdings" pitchFamily="2" charset="2"/>
              </a:rPr>
              <a:t>O(l) + 5645 </a:t>
            </a:r>
            <a:r>
              <a:rPr lang="en-US" dirty="0">
                <a:latin typeface="+mn-lt"/>
                <a:sym typeface="Wingdings" pitchFamily="2" charset="2"/>
              </a:rPr>
              <a:t>kJ</a:t>
            </a:r>
            <a:endParaRPr lang="en-US" dirty="0">
              <a:latin typeface="+mn-lt"/>
            </a:endParaRP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409626" y="5177135"/>
            <a:ext cx="45429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latin typeface="+mn-lt"/>
              </a:rPr>
              <a:t>2 C(s) + 2 H</a:t>
            </a:r>
            <a:r>
              <a:rPr lang="en-US" baseline="-2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(g</a:t>
            </a:r>
            <a:r>
              <a:rPr lang="en-US" dirty="0" smtClean="0">
                <a:latin typeface="+mn-lt"/>
              </a:rPr>
              <a:t>) + 52 kJ </a:t>
            </a:r>
            <a:r>
              <a:rPr lang="en-US" dirty="0">
                <a:latin typeface="+mn-lt"/>
                <a:sym typeface="Wingdings" pitchFamily="2" charset="2"/>
              </a:rPr>
              <a:t>  C</a:t>
            </a:r>
            <a:r>
              <a:rPr lang="en-US" baseline="-25000" dirty="0">
                <a:latin typeface="+mn-lt"/>
                <a:sym typeface="Wingdings" pitchFamily="2" charset="2"/>
              </a:rPr>
              <a:t>2</a:t>
            </a:r>
            <a:r>
              <a:rPr lang="en-US" dirty="0">
                <a:latin typeface="+mn-lt"/>
                <a:sym typeface="Wingdings" pitchFamily="2" charset="2"/>
              </a:rPr>
              <a:t>H</a:t>
            </a:r>
            <a:r>
              <a:rPr lang="en-US" baseline="-25000" dirty="0">
                <a:latin typeface="+mn-lt"/>
                <a:sym typeface="Wingdings" pitchFamily="2" charset="2"/>
              </a:rPr>
              <a:t>4</a:t>
            </a:r>
            <a:r>
              <a:rPr lang="en-US" dirty="0">
                <a:latin typeface="+mn-lt"/>
                <a:sym typeface="Wingdings" pitchFamily="2" charset="2"/>
              </a:rPr>
              <a:t>(g) 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2957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5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152400"/>
            <a:ext cx="77724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4400" kern="0" dirty="0">
                <a:solidFill>
                  <a:schemeClr val="tx2"/>
                </a:solidFill>
                <a:latin typeface="Arial" charset="0"/>
                <a:ea typeface="+mj-ea"/>
                <a:cs typeface="Arial" charset="0"/>
              </a:rPr>
              <a:t>Calculating Heat Production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447800"/>
            <a:ext cx="82505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8</a:t>
            </a:r>
            <a:r>
              <a:rPr lang="en-US" sz="2400" dirty="0" smtClean="0"/>
              <a:t>(g) + 5 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(g) </a:t>
            </a:r>
            <a:r>
              <a:rPr lang="en-US" sz="2400" dirty="0" smtClean="0">
                <a:sym typeface="Wingdings" pitchFamily="2" charset="2"/>
              </a:rPr>
              <a:t> 3 CO</a:t>
            </a:r>
            <a:r>
              <a:rPr lang="en-US" sz="2400" baseline="-25000" dirty="0" smtClean="0">
                <a:sym typeface="Wingdings" pitchFamily="2" charset="2"/>
              </a:rPr>
              <a:t>2</a:t>
            </a:r>
            <a:r>
              <a:rPr lang="en-US" sz="2400" dirty="0" smtClean="0">
                <a:sym typeface="Wingdings" pitchFamily="2" charset="2"/>
              </a:rPr>
              <a:t>(g) + 4 H</a:t>
            </a:r>
            <a:r>
              <a:rPr lang="en-US" sz="2400" baseline="-25000" dirty="0" smtClean="0">
                <a:sym typeface="Wingdings" pitchFamily="2" charset="2"/>
              </a:rPr>
              <a:t>2</a:t>
            </a:r>
            <a:r>
              <a:rPr lang="en-US" sz="2400" dirty="0" smtClean="0">
                <a:sym typeface="Wingdings" pitchFamily="2" charset="2"/>
              </a:rPr>
              <a:t>O(l)   </a:t>
            </a:r>
            <a:r>
              <a:rPr lang="en-US" sz="2400" dirty="0" smtClean="0">
                <a:latin typeface="Symbol" pitchFamily="18" charset="2"/>
                <a:sym typeface="Wingdings" pitchFamily="2" charset="2"/>
              </a:rPr>
              <a:t>D</a:t>
            </a:r>
            <a:r>
              <a:rPr lang="en-US" sz="2400" dirty="0" smtClean="0">
                <a:sym typeface="Wingdings" pitchFamily="2" charset="2"/>
              </a:rPr>
              <a:t>H = -2220 kJ</a:t>
            </a:r>
          </a:p>
          <a:p>
            <a:endParaRPr lang="en-US" sz="2400" dirty="0">
              <a:sym typeface="Wingdings" pitchFamily="2" charset="2"/>
            </a:endParaRPr>
          </a:p>
          <a:p>
            <a:r>
              <a:rPr lang="en-US" sz="2400" dirty="0" smtClean="0">
                <a:sym typeface="Wingdings" pitchFamily="2" charset="2"/>
              </a:rPr>
              <a:t>If we burn 0.25 </a:t>
            </a:r>
            <a:r>
              <a:rPr lang="en-US" sz="2400" dirty="0" err="1" smtClean="0">
                <a:sym typeface="Wingdings" pitchFamily="2" charset="2"/>
              </a:rPr>
              <a:t>mol</a:t>
            </a:r>
            <a:r>
              <a:rPr lang="en-US" sz="2400" dirty="0" smtClean="0">
                <a:sym typeface="Wingdings" pitchFamily="2" charset="2"/>
              </a:rPr>
              <a:t> propane, what quantity of heat is produced</a:t>
            </a:r>
            <a:r>
              <a:rPr lang="en-US" sz="2400" dirty="0" smtClean="0">
                <a:sym typeface="Wingdings" pitchFamily="2" charset="2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4186535"/>
            <a:ext cx="8680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Wingdings" pitchFamily="2" charset="2"/>
              </a:rPr>
              <a:t>If 1.60 </a:t>
            </a:r>
            <a:r>
              <a:rPr lang="en-US" sz="2400" dirty="0" err="1" smtClean="0">
                <a:sym typeface="Wingdings" pitchFamily="2" charset="2"/>
              </a:rPr>
              <a:t>mol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of CO</a:t>
            </a:r>
            <a:r>
              <a:rPr lang="en-US" sz="2400" baseline="-25000" dirty="0" smtClean="0">
                <a:sym typeface="Wingdings" pitchFamily="2" charset="2"/>
              </a:rPr>
              <a:t>2</a:t>
            </a:r>
            <a:r>
              <a:rPr lang="en-US" sz="2400" dirty="0" smtClean="0">
                <a:sym typeface="Wingdings" pitchFamily="2" charset="2"/>
              </a:rPr>
              <a:t> are produced, </a:t>
            </a:r>
            <a:r>
              <a:rPr lang="en-US" sz="2400" dirty="0" smtClean="0">
                <a:sym typeface="Wingdings" pitchFamily="2" charset="2"/>
              </a:rPr>
              <a:t>what quantity of heat is produced</a:t>
            </a:r>
            <a:r>
              <a:rPr lang="en-US" sz="2400" dirty="0" smtClean="0">
                <a:sym typeface="Wingdings" pitchFamily="2" charset="2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7702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559435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664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609600"/>
            <a:ext cx="7772400" cy="35814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n-US" sz="3600" kern="0" dirty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rPr>
              <a:t>SO</a:t>
            </a:r>
            <a:r>
              <a:rPr lang="en-US" sz="3600" kern="0" baseline="-25000" dirty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rPr>
              <a:t>2</a:t>
            </a:r>
            <a:r>
              <a:rPr lang="en-US" sz="3600" kern="0" dirty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rPr>
              <a:t> + ½ O</a:t>
            </a:r>
            <a:r>
              <a:rPr lang="en-US" sz="3600" kern="0" baseline="-25000" dirty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rPr>
              <a:t>2</a:t>
            </a:r>
            <a:r>
              <a:rPr lang="en-US" sz="3600" kern="0" dirty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rPr>
              <a:t> </a:t>
            </a:r>
            <a:r>
              <a:rPr lang="en-US" sz="3600" kern="0" dirty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  <a:sym typeface="Wingdings" pitchFamily="2" charset="2"/>
              </a:rPr>
              <a:t> SO</a:t>
            </a:r>
            <a:r>
              <a:rPr lang="en-US" sz="3600" kern="0" baseline="-25000" dirty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  <a:sym typeface="Wingdings" pitchFamily="2" charset="2"/>
              </a:rPr>
              <a:t>3</a:t>
            </a:r>
            <a:r>
              <a:rPr lang="en-US" sz="3600" kern="0" dirty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  <a:sym typeface="Wingdings" pitchFamily="2" charset="2"/>
              </a:rPr>
              <a:t>   </a:t>
            </a:r>
            <a:r>
              <a:rPr lang="en-US" sz="3600" kern="0" dirty="0">
                <a:solidFill>
                  <a:schemeClr val="tx2"/>
                </a:solidFill>
                <a:latin typeface="Symbol" pitchFamily="18" charset="2"/>
                <a:sym typeface="Wingdings" pitchFamily="2" charset="2"/>
              </a:rPr>
              <a:t>D</a:t>
            </a:r>
            <a:r>
              <a:rPr lang="en-US" sz="3600" kern="0" dirty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  <a:sym typeface="Wingdings" pitchFamily="2" charset="2"/>
              </a:rPr>
              <a:t>H = -98.9 kJ</a:t>
            </a:r>
            <a:br>
              <a:rPr lang="en-US" sz="3600" kern="0" dirty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  <a:sym typeface="Wingdings" pitchFamily="2" charset="2"/>
              </a:rPr>
            </a:br>
            <a:r>
              <a:rPr lang="en-US" sz="3600" kern="0" dirty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  <a:sym typeface="Wingdings" pitchFamily="2" charset="2"/>
              </a:rPr>
              <a:t/>
            </a:r>
            <a:br>
              <a:rPr lang="en-US" sz="3600" kern="0" dirty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  <a:sym typeface="Wingdings" pitchFamily="2" charset="2"/>
              </a:rPr>
            </a:br>
            <a:r>
              <a:rPr lang="en-US" sz="3600" kern="0" dirty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  <a:sym typeface="Wingdings" pitchFamily="2" charset="2"/>
              </a:rPr>
              <a:t>2 SO</a:t>
            </a:r>
            <a:r>
              <a:rPr lang="en-US" sz="3600" kern="0" baseline="-25000" dirty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  <a:sym typeface="Wingdings" pitchFamily="2" charset="2"/>
              </a:rPr>
              <a:t>3</a:t>
            </a:r>
            <a:r>
              <a:rPr lang="en-US" sz="3600" kern="0" dirty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  <a:sym typeface="Wingdings" pitchFamily="2" charset="2"/>
              </a:rPr>
              <a:t>  2 SO</a:t>
            </a:r>
            <a:r>
              <a:rPr lang="en-US" sz="3600" kern="0" baseline="-25000" dirty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  <a:sym typeface="Wingdings" pitchFamily="2" charset="2"/>
              </a:rPr>
              <a:t>2</a:t>
            </a:r>
            <a:r>
              <a:rPr lang="en-US" sz="3600" kern="0" dirty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  <a:sym typeface="Wingdings" pitchFamily="2" charset="2"/>
              </a:rPr>
              <a:t> + O</a:t>
            </a:r>
            <a:r>
              <a:rPr lang="en-US" sz="3600" kern="0" baseline="-25000" dirty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  <a:sym typeface="Wingdings" pitchFamily="2" charset="2"/>
              </a:rPr>
              <a:t>2</a:t>
            </a:r>
            <a:r>
              <a:rPr lang="en-US" sz="3600" kern="0" dirty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  <a:sym typeface="Wingdings" pitchFamily="2" charset="2"/>
              </a:rPr>
              <a:t>     </a:t>
            </a:r>
            <a:r>
              <a:rPr lang="en-US" sz="3600" kern="0" dirty="0">
                <a:solidFill>
                  <a:schemeClr val="tx2"/>
                </a:solidFill>
                <a:latin typeface="Symbol" pitchFamily="18" charset="2"/>
                <a:sym typeface="Wingdings" pitchFamily="2" charset="2"/>
              </a:rPr>
              <a:t>D</a:t>
            </a:r>
            <a:r>
              <a:rPr lang="en-US" sz="3600" kern="0" dirty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  <a:sym typeface="Wingdings" pitchFamily="2" charset="2"/>
              </a:rPr>
              <a:t>H = ?</a:t>
            </a:r>
            <a:r>
              <a:rPr lang="en-US" sz="3600" kern="0" dirty="0">
                <a:solidFill>
                  <a:schemeClr val="tx2"/>
                </a:solidFill>
                <a:latin typeface="+mj-lt"/>
                <a:ea typeface="+mj-ea"/>
                <a:cs typeface="+mj-cs"/>
                <a:sym typeface="Wingdings" pitchFamily="2" charset="2"/>
              </a:rPr>
              <a:t/>
            </a:r>
            <a:br>
              <a:rPr lang="en-US" sz="3600" kern="0" dirty="0">
                <a:solidFill>
                  <a:schemeClr val="tx2"/>
                </a:solidFill>
                <a:latin typeface="+mj-lt"/>
                <a:ea typeface="+mj-ea"/>
                <a:cs typeface="+mj-cs"/>
                <a:sym typeface="Wingdings" pitchFamily="2" charset="2"/>
              </a:rPr>
            </a:br>
            <a:r>
              <a:rPr lang="en-US" sz="3600" kern="0" dirty="0">
                <a:solidFill>
                  <a:schemeClr val="tx2"/>
                </a:solidFill>
                <a:latin typeface="+mj-lt"/>
                <a:ea typeface="+mj-ea"/>
                <a:cs typeface="+mj-cs"/>
                <a:sym typeface="Wingdings" pitchFamily="2" charset="2"/>
              </a:rPr>
              <a:t> </a:t>
            </a:r>
            <a:endParaRPr lang="en-US" sz="36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2468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28600" y="152400"/>
            <a:ext cx="7772400" cy="1143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3200" kern="0" dirty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rPr>
              <a:t>Where does Enthalpy Change come from: Bond Energies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839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kern="0" dirty="0">
                <a:solidFill>
                  <a:schemeClr val="tx2"/>
                </a:solidFill>
                <a:latin typeface="Symbol" pitchFamily="18" charset="2"/>
                <a:sym typeface="Wingdings" pitchFamily="2" charset="2"/>
              </a:rPr>
              <a:t>D</a:t>
            </a:r>
            <a:r>
              <a:rPr lang="en-US" dirty="0">
                <a:latin typeface="Calibri" pitchFamily="34" charset="0"/>
                <a:cs typeface="Calibri" pitchFamily="34" charset="0"/>
              </a:rPr>
              <a:t>H = energy needed to break bonds – energy released forming bonds</a:t>
            </a:r>
            <a:br>
              <a:rPr lang="en-US" dirty="0">
                <a:latin typeface="Calibri" pitchFamily="34" charset="0"/>
                <a:cs typeface="Calibri" pitchFamily="34" charset="0"/>
              </a:rPr>
            </a:br>
            <a:r>
              <a:rPr lang="en-US" dirty="0">
                <a:latin typeface="Calibri" pitchFamily="34" charset="0"/>
                <a:cs typeface="Calibri" pitchFamily="34" charset="0"/>
              </a:rPr>
              <a:t/>
            </a:r>
            <a:br>
              <a:rPr lang="en-US" dirty="0">
                <a:latin typeface="Calibri" pitchFamily="34" charset="0"/>
                <a:cs typeface="Calibri" pitchFamily="34" charset="0"/>
              </a:rPr>
            </a:br>
            <a:r>
              <a:rPr lang="en-US" dirty="0">
                <a:latin typeface="Calibri" pitchFamily="34" charset="0"/>
                <a:cs typeface="Calibri" pitchFamily="34" charset="0"/>
              </a:rPr>
              <a:t>Example: formation of water: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733675"/>
            <a:ext cx="6172200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85800" y="6186488"/>
            <a:ext cx="7058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Symbol" pitchFamily="18" charset="2"/>
              </a:rPr>
              <a:t>D</a:t>
            </a:r>
            <a:r>
              <a:rPr lang="en-US" sz="2800"/>
              <a:t>H = [498 + (2 x 436)] – [4 x 436] kJ = -482 kJ</a:t>
            </a:r>
          </a:p>
        </p:txBody>
      </p:sp>
    </p:spTree>
    <p:extLst>
      <p:ext uri="{BB962C8B-B14F-4D97-AF65-F5344CB8AC3E}">
        <p14:creationId xmlns:p14="http://schemas.microsoft.com/office/powerpoint/2010/main" val="427652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579</Words>
  <Application>Microsoft Office PowerPoint</Application>
  <PresentationFormat>On-screen Show (4:3)</PresentationFormat>
  <Paragraphs>102</Paragraphs>
  <Slides>21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Sections 5.4 – 5.6  Energy and Chemical Reactions</vt:lpstr>
      <vt:lpstr>In these Sections:   a. Enthalpy change for reactions b. Thermochemical equations c. Determining enthalpy change: calorimetry d. Hess’s Law e. Enthalpy of Formation </vt:lpstr>
      <vt:lpstr>PowerPoint Presentation</vt:lpstr>
      <vt:lpstr>PowerPoint Presentation</vt:lpstr>
      <vt:lpstr>Some Examples of Enthalpy Change for Reactions: Thermochemical Equations: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Enthalpy (heat) of Formation: DHfo</vt:lpstr>
      <vt:lpstr>PowerPoint Presentation</vt:lpstr>
      <vt:lpstr>Potassium chlorate, KClO3, has DHfo = -397.7 kJ/mol. Write the thermochemical equation for the formation reaction. </vt:lpstr>
      <vt:lpstr>Using Heat of Formation: The general idea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Sections 5.4 – 5.6  Energy and Chemical Reactions</dc:title>
  <dc:creator>bv new tablet</dc:creator>
  <cp:lastModifiedBy>bv new tablet</cp:lastModifiedBy>
  <cp:revision>3</cp:revision>
  <dcterms:created xsi:type="dcterms:W3CDTF">2012-10-11T12:34:20Z</dcterms:created>
  <dcterms:modified xsi:type="dcterms:W3CDTF">2012-10-11T16:52:42Z</dcterms:modified>
</cp:coreProperties>
</file>