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ink/ink1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80" r:id="rId2"/>
    <p:sldId id="281" r:id="rId3"/>
    <p:sldId id="269" r:id="rId4"/>
    <p:sldId id="262" r:id="rId5"/>
    <p:sldId id="256" r:id="rId6"/>
    <p:sldId id="268" r:id="rId7"/>
    <p:sldId id="257" r:id="rId8"/>
    <p:sldId id="258" r:id="rId9"/>
    <p:sldId id="259" r:id="rId10"/>
    <p:sldId id="260" r:id="rId11"/>
    <p:sldId id="263" r:id="rId12"/>
    <p:sldId id="264" r:id="rId13"/>
    <p:sldId id="261" r:id="rId14"/>
    <p:sldId id="270" r:id="rId15"/>
    <p:sldId id="271" r:id="rId16"/>
    <p:sldId id="272" r:id="rId17"/>
    <p:sldId id="275" r:id="rId18"/>
    <p:sldId id="276" r:id="rId19"/>
    <p:sldId id="277" r:id="rId20"/>
    <p:sldId id="273" r:id="rId21"/>
    <p:sldId id="279" r:id="rId22"/>
    <p:sldId id="278" r:id="rId23"/>
    <p:sldId id="265" r:id="rId24"/>
    <p:sldId id="266" r:id="rId25"/>
    <p:sldId id="267" r:id="rId26"/>
  </p:sldIdLst>
  <p:sldSz cx="9144000" cy="6858000" type="screen4x3"/>
  <p:notesSz cx="6858000" cy="91440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96" y="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BV%20Tablet\AppData\Local\Temp\chemistry%20of%20acids%20and%20bases%20lab-titration%20results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xVal>
            <c:numRef>
              <c:f>Sheet1!$B$2:$B$27</c:f>
              <c:numCache>
                <c:formatCode>General</c:formatCode>
                <c:ptCount val="26"/>
                <c:pt idx="0">
                  <c:v>0</c:v>
                </c:pt>
                <c:pt idx="1">
                  <c:v>3</c:v>
                </c:pt>
                <c:pt idx="2">
                  <c:v>6</c:v>
                </c:pt>
                <c:pt idx="3">
                  <c:v>8</c:v>
                </c:pt>
                <c:pt idx="4">
                  <c:v>9</c:v>
                </c:pt>
                <c:pt idx="5">
                  <c:v>9.5</c:v>
                </c:pt>
                <c:pt idx="6">
                  <c:v>10</c:v>
                </c:pt>
                <c:pt idx="7">
                  <c:v>10.5</c:v>
                </c:pt>
                <c:pt idx="8">
                  <c:v>11</c:v>
                </c:pt>
                <c:pt idx="9">
                  <c:v>12</c:v>
                </c:pt>
                <c:pt idx="10">
                  <c:v>13</c:v>
                </c:pt>
                <c:pt idx="11">
                  <c:v>15</c:v>
                </c:pt>
                <c:pt idx="12">
                  <c:v>17</c:v>
                </c:pt>
                <c:pt idx="13">
                  <c:v>19</c:v>
                </c:pt>
                <c:pt idx="14">
                  <c:v>19.5</c:v>
                </c:pt>
                <c:pt idx="15">
                  <c:v>20</c:v>
                </c:pt>
                <c:pt idx="16">
                  <c:v>20.5</c:v>
                </c:pt>
                <c:pt idx="17">
                  <c:v>21</c:v>
                </c:pt>
                <c:pt idx="18">
                  <c:v>22</c:v>
                </c:pt>
                <c:pt idx="19">
                  <c:v>23</c:v>
                </c:pt>
                <c:pt idx="20">
                  <c:v>24</c:v>
                </c:pt>
                <c:pt idx="21">
                  <c:v>26</c:v>
                </c:pt>
                <c:pt idx="22">
                  <c:v>28</c:v>
                </c:pt>
                <c:pt idx="23">
                  <c:v>30</c:v>
                </c:pt>
                <c:pt idx="24">
                  <c:v>35</c:v>
                </c:pt>
                <c:pt idx="25">
                  <c:v>40</c:v>
                </c:pt>
              </c:numCache>
            </c:numRef>
          </c:xVal>
          <c:yVal>
            <c:numRef>
              <c:f>Sheet1!$C$2:$C$27</c:f>
              <c:numCache>
                <c:formatCode>General</c:formatCode>
                <c:ptCount val="26"/>
                <c:pt idx="0">
                  <c:v>2.14</c:v>
                </c:pt>
                <c:pt idx="1">
                  <c:v>2.2599999999999998</c:v>
                </c:pt>
                <c:pt idx="2">
                  <c:v>2.5</c:v>
                </c:pt>
                <c:pt idx="3">
                  <c:v>2.79</c:v>
                </c:pt>
                <c:pt idx="4">
                  <c:v>2.96</c:v>
                </c:pt>
                <c:pt idx="5">
                  <c:v>3.34</c:v>
                </c:pt>
                <c:pt idx="6">
                  <c:v>4.0199999999999996</c:v>
                </c:pt>
                <c:pt idx="7">
                  <c:v>5.52</c:v>
                </c:pt>
                <c:pt idx="8">
                  <c:v>6.34</c:v>
                </c:pt>
                <c:pt idx="9">
                  <c:v>6.64</c:v>
                </c:pt>
                <c:pt idx="10">
                  <c:v>6.9</c:v>
                </c:pt>
                <c:pt idx="11">
                  <c:v>7.2</c:v>
                </c:pt>
                <c:pt idx="12">
                  <c:v>7.54</c:v>
                </c:pt>
                <c:pt idx="13">
                  <c:v>8.18</c:v>
                </c:pt>
                <c:pt idx="14">
                  <c:v>8.4500000000000028</c:v>
                </c:pt>
                <c:pt idx="15">
                  <c:v>8.7100000000000009</c:v>
                </c:pt>
                <c:pt idx="16">
                  <c:v>9.49</c:v>
                </c:pt>
                <c:pt idx="17">
                  <c:v>10.729999999999999</c:v>
                </c:pt>
                <c:pt idx="18">
                  <c:v>11.44</c:v>
                </c:pt>
                <c:pt idx="19">
                  <c:v>11.729999999999999</c:v>
                </c:pt>
                <c:pt idx="20">
                  <c:v>11.88</c:v>
                </c:pt>
                <c:pt idx="21">
                  <c:v>12.04</c:v>
                </c:pt>
                <c:pt idx="22">
                  <c:v>12.219999999999999</c:v>
                </c:pt>
                <c:pt idx="23">
                  <c:v>12.32</c:v>
                </c:pt>
                <c:pt idx="24">
                  <c:v>12.51</c:v>
                </c:pt>
                <c:pt idx="25">
                  <c:v>12.629999999999999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5934776"/>
        <c:axId val="315938304"/>
      </c:scatterChart>
      <c:valAx>
        <c:axId val="3159347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mL of base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15938304"/>
        <c:crosses val="autoZero"/>
        <c:crossBetween val="midCat"/>
      </c:valAx>
      <c:valAx>
        <c:axId val="31593830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300" baseline="0"/>
                  <a:t>pH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15934776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0" units="in"/>
          <inkml:channel name="Y" type="integer" max="18428" units="in"/>
          <inkml:channel name="F" type="integer" max="255" units="dev"/>
        </inkml:traceFormat>
        <inkml:channelProperties>
          <inkml:channelProperty channel="X" name="resolution" value="2540.05981" units="1/in"/>
          <inkml:channelProperty channel="Y" name="resolution" value="2540.04126" units="1/in"/>
          <inkml:channelProperty channel="F" name="resolution" value="0" units="1/dev"/>
        </inkml:channelProperties>
      </inkml:inkSource>
      <inkml:timestamp xml:id="ts0" timeString="2011-04-06T12:17:01.748"/>
    </inkml:context>
    <inkml:brush xml:id="br0">
      <inkml:brushProperty name="width" value="0.05292" units="cm"/>
      <inkml:brushProperty name="height" value="0.05292" units="cm"/>
      <inkml:brushProperty name="color" value="#3F3250"/>
      <inkml:brushProperty name="fitToCurve" value="1"/>
    </inkml:brush>
  </inkml:definitions>
  <inkml:trace contextRef="#ctx0" brushRef="#br0">0 0 7,'5'22'10,"-2"-10"-7,-3-12-12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471D54-8C1D-469E-AF70-DB9FC47CB2F5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82AAFDA-57DD-484C-B049-119E705C12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9708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3F05082-D680-4309-9126-8C143EB68540}" type="slidenum">
              <a:rPr lang="en-US">
                <a:latin typeface="Calibri" panose="020F0502020204030204" pitchFamily="34" charset="0"/>
              </a:rPr>
              <a:pPr eaLnBrk="1" hangingPunct="1"/>
              <a:t>1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876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81DAF32-346B-4BF3-BBA0-0B6057C7F70D}" type="slidenum">
              <a:rPr lang="en-US">
                <a:latin typeface="Calibri" panose="020F0502020204030204" pitchFamily="34" charset="0"/>
              </a:rPr>
              <a:pPr eaLnBrk="1" hangingPunct="1"/>
              <a:t>12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5506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10A9318-60FE-4F4A-9B35-35CC78B49FEC}" type="slidenum">
              <a:rPr lang="en-US">
                <a:latin typeface="Calibri" panose="020F0502020204030204" pitchFamily="34" charset="0"/>
              </a:rPr>
              <a:pPr eaLnBrk="1" hangingPunct="1"/>
              <a:t>13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4994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137D717-3470-413F-8108-FA1673B010D9}" type="slidenum">
              <a:rPr lang="en-US">
                <a:latin typeface="Calibri" panose="020F0502020204030204" pitchFamily="34" charset="0"/>
              </a:rPr>
              <a:pPr eaLnBrk="1" hangingPunct="1"/>
              <a:t>23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943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03C50D7-0B36-49AD-8A8F-025F0A538BF5}" type="slidenum">
              <a:rPr lang="en-US">
                <a:latin typeface="Calibri" panose="020F0502020204030204" pitchFamily="34" charset="0"/>
              </a:rPr>
              <a:pPr eaLnBrk="1" hangingPunct="1"/>
              <a:t>24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3227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201AAEA-C15B-4AB2-9101-4DF9171095BA}" type="slidenum">
              <a:rPr lang="en-US">
                <a:latin typeface="Calibri" panose="020F0502020204030204" pitchFamily="34" charset="0"/>
              </a:rPr>
              <a:pPr eaLnBrk="1" hangingPunct="1"/>
              <a:t>25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038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E184C3B-2B93-4CA5-95CA-30B288220E01}" type="slidenum">
              <a:rPr lang="en-US">
                <a:latin typeface="Calibri" panose="020F0502020204030204" pitchFamily="34" charset="0"/>
              </a:rPr>
              <a:pPr eaLnBrk="1" hangingPunct="1"/>
              <a:t>2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870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88D79AC-914E-4054-82D6-5D2AABD27855}" type="slidenum">
              <a:rPr lang="en-US">
                <a:latin typeface="Calibri" panose="020F0502020204030204" pitchFamily="34" charset="0"/>
              </a:rPr>
              <a:pPr eaLnBrk="1" hangingPunct="1"/>
              <a:t>4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745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29198C9-D809-4850-ADEB-4B1778D19CC5}" type="slidenum">
              <a:rPr lang="en-US">
                <a:latin typeface="Calibri" panose="020F0502020204030204" pitchFamily="34" charset="0"/>
              </a:rPr>
              <a:pPr eaLnBrk="1" hangingPunct="1"/>
              <a:t>5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694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597169-75F3-4CE1-A123-32289230FAA0}" type="slidenum">
              <a:rPr lang="en-US">
                <a:latin typeface="Calibri" panose="020F0502020204030204" pitchFamily="34" charset="0"/>
              </a:rPr>
              <a:pPr eaLnBrk="1" hangingPunct="1"/>
              <a:t>7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962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4D8844C-377B-40A4-9E40-376108DC20C1}" type="slidenum">
              <a:rPr lang="en-US">
                <a:latin typeface="Calibri" panose="020F0502020204030204" pitchFamily="34" charset="0"/>
              </a:rPr>
              <a:pPr eaLnBrk="1" hangingPunct="1"/>
              <a:t>8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257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1C1ED9F-9C8E-47AF-8D21-0C68C1B47DCE}" type="slidenum">
              <a:rPr lang="en-US">
                <a:latin typeface="Calibri" panose="020F0502020204030204" pitchFamily="34" charset="0"/>
              </a:rPr>
              <a:pPr eaLnBrk="1" hangingPunct="1"/>
              <a:t>9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2788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93CB7A5-F029-4222-93C8-13F6431CAC14}" type="slidenum">
              <a:rPr lang="en-US">
                <a:latin typeface="Calibri" panose="020F0502020204030204" pitchFamily="34" charset="0"/>
              </a:rPr>
              <a:pPr eaLnBrk="1" hangingPunct="1"/>
              <a:t>10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7678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A3A929F-D217-428C-801D-41DAB1C9D919}" type="slidenum">
              <a:rPr lang="en-US">
                <a:latin typeface="Calibri" panose="020F0502020204030204" pitchFamily="34" charset="0"/>
              </a:rPr>
              <a:pPr eaLnBrk="1" hangingPunct="1"/>
              <a:t>11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531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9069F-9D8D-4BA2-9F6C-FFDDA5E23C46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E33E5-B927-476B-8F1D-8B6E39707F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240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58D93-E6B2-4393-82E6-530F55EB9E61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50D914-3C5E-4386-9522-DA404F1125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178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F8DDA-0078-4C80-9D01-DB8195B065DF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457D2-0B5A-4911-BF0F-094E3B0473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39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47555-796A-4B18-84D5-2BD86B647079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49B698-D0A3-40CD-8C59-B3A9375B25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72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51442-8591-43FE-9DCC-28876E213FCB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56343-DCEA-4F85-8707-76B4855F1F9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081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E6629-203B-4FB5-AC35-AAA9E714C760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D166B-9CEA-47D1-9EEA-ECD7F63DC2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06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F8482-4C82-45F9-98A0-178DA8085425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44640B-BC82-44E3-A69D-6F6813DE40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73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A23A3-8AAF-4EDB-99A3-7BBDF5AFDEBD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66D6CA-8D71-4F62-9C7A-1783002DEA1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971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6F6B6-1B9B-4056-818C-7F882401040F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467774-59E3-4FD6-ABE5-6107A33040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21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947E4-6CFE-4FAF-8CC6-77773B2FFDAC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FCB49D-7CB3-4A87-99AF-E0A5864C25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148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5DFA2-0322-45AE-AB39-FA3E4A1BC071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F27D19-0322-4F60-998B-1E51E521DF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41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2CE91-7698-4C8A-9EDE-2C4FF4E02DDA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A1D83F-DF27-4123-89DB-BAE50E74D6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197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F9776D-FFB1-431D-9ADA-C83F53FF5F8B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FCD5440-E256-46C4-B8E3-756CB7375B6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3.xml"/><Relationship Id="rId7" Type="http://schemas.openxmlformats.org/officeDocument/2006/relationships/oleObject" Target="../embeddings/oleObject1.bin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tags" Target="../tags/tag6.xml"/><Relationship Id="rId7" Type="http://schemas.openxmlformats.org/officeDocument/2006/relationships/oleObject" Target="../embeddings/oleObject2.bin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3.emf"/><Relationship Id="rId4" Type="http://schemas.openxmlformats.org/officeDocument/2006/relationships/tags" Target="../tags/tag7.xml"/><Relationship Id="rId9" Type="http://schemas.openxmlformats.org/officeDocument/2006/relationships/customXml" Target="../ink/ink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Which is the stronger acid?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00722679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Chart" r:id="rId7" imgW="4571932" imgH="5143500" progId="MSGraph.Chart.8">
                  <p:embed followColorScheme="full"/>
                </p:oleObj>
              </mc:Choice>
              <mc:Fallback>
                <p:oleObj name="Chart" r:id="rId7" imgW="4571932" imgH="514350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dirty="0" smtClean="0"/>
              <a:t>HNO</a:t>
            </a:r>
            <a:r>
              <a:rPr lang="en-US" baseline="-25000" dirty="0" smtClean="0"/>
              <a:t>2</a:t>
            </a:r>
            <a:endParaRPr lang="en-US" baseline="-25000" dirty="0" smtClean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dirty="0" smtClean="0"/>
              <a:t>HNO</a:t>
            </a:r>
            <a:r>
              <a:rPr lang="en-US" baseline="-25000" dirty="0" smtClean="0"/>
              <a:t>3</a:t>
            </a:r>
            <a:endParaRPr lang="en-US" baseline="-25000" dirty="0" smtClean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286166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7924800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457200" y="5345113"/>
            <a:ext cx="512445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>
                <a:latin typeface="Calibri" panose="020F0502020204030204" pitchFamily="34" charset="0"/>
              </a:rPr>
              <a:t>What controls pH of a buffer?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3200400"/>
            <a:ext cx="990600" cy="838200"/>
          </a:xfrm>
          <a:prstGeom prst="rect">
            <a:avLst/>
          </a:prstGeom>
          <a:solidFill>
            <a:schemeClr val="bg1"/>
          </a:solidFill>
          <a:ln w="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mtClean="0"/>
              <a:t>Buffer pH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124200" y="1371600"/>
          <a:ext cx="281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4" imgW="1409400" imgH="419040" progId="Equation.DSMT4">
                  <p:embed/>
                </p:oleObj>
              </mc:Choice>
              <mc:Fallback>
                <p:oleObj name="Equation" r:id="rId4" imgW="1409400" imgH="419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371600"/>
                        <a:ext cx="281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2513013"/>
            <a:ext cx="7737475" cy="1754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  <a:cs typeface="Arial" charset="0"/>
              </a:rPr>
              <a:t>Two cases:  </a:t>
            </a:r>
          </a:p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dirty="0">
                <a:latin typeface="Arial" charset="0"/>
                <a:cs typeface="Arial" charset="0"/>
              </a:rPr>
              <a:t>When the acid and base of interest are in bulk and control the pH</a:t>
            </a:r>
          </a:p>
          <a:p>
            <a:pPr marL="342900" indent="-342900">
              <a:buFontTx/>
              <a:buAutoNum type="arabicPeriod"/>
              <a:defRPr/>
            </a:pPr>
            <a:endParaRPr lang="en-US" dirty="0">
              <a:latin typeface="Arial" charset="0"/>
              <a:cs typeface="Arial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dirty="0">
                <a:latin typeface="Arial" charset="0"/>
                <a:cs typeface="Arial" charset="0"/>
              </a:rPr>
              <a:t>When other acids and bases are in bulk and the acid/base state of the </a:t>
            </a:r>
          </a:p>
          <a:p>
            <a:pPr marL="342900" indent="-342900">
              <a:defRPr/>
            </a:pPr>
            <a:r>
              <a:rPr lang="en-US" dirty="0">
                <a:latin typeface="Arial" charset="0"/>
                <a:cs typeface="Arial" charset="0"/>
              </a:rPr>
              <a:t>         species of interest is controlled by the pH   (ex: indicators)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33400" y="4953000"/>
          <a:ext cx="281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6" imgW="1409400" imgH="419040" progId="Equation.DSMT4">
                  <p:embed/>
                </p:oleObj>
              </mc:Choice>
              <mc:Fallback>
                <p:oleObj name="Equation" r:id="rId6" imgW="1409400" imgH="419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953000"/>
                        <a:ext cx="281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486400" y="4953000"/>
          <a:ext cx="281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7" imgW="1409400" imgH="419040" progId="Equation.DSMT4">
                  <p:embed/>
                </p:oleObj>
              </mc:Choice>
              <mc:Fallback>
                <p:oleObj name="Equation" r:id="rId7" imgW="1409400" imgH="419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953000"/>
                        <a:ext cx="281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1a. Buffer pH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914400" y="1676400"/>
          <a:ext cx="281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4" imgW="1409400" imgH="419040" progId="Equation.DSMT4">
                  <p:embed/>
                </p:oleObj>
              </mc:Choice>
              <mc:Fallback>
                <p:oleObj name="Equation" r:id="rId4" imgW="1409400" imgH="419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676400"/>
                        <a:ext cx="281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381000" y="3048000"/>
            <a:ext cx="784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/>
              <a:t>What is the pH of a solution with [H</a:t>
            </a:r>
            <a:r>
              <a:rPr lang="en-US" baseline="-25000"/>
              <a:t>2</a:t>
            </a:r>
            <a:r>
              <a:rPr lang="en-US"/>
              <a:t>CO</a:t>
            </a:r>
            <a:r>
              <a:rPr lang="en-US" baseline="-25000"/>
              <a:t>3</a:t>
            </a:r>
            <a:r>
              <a:rPr lang="en-US"/>
              <a:t>] = 0.25 M and [HCO</a:t>
            </a:r>
            <a:r>
              <a:rPr lang="en-US" baseline="-25000"/>
              <a:t>3</a:t>
            </a:r>
            <a:r>
              <a:rPr lang="en-US" baseline="30000"/>
              <a:t>-</a:t>
            </a:r>
            <a:r>
              <a:rPr lang="en-US"/>
              <a:t>] = 0.25 M?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1b. Buffer pH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914400" y="1676400"/>
          <a:ext cx="281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4" imgW="1409400" imgH="419040" progId="Equation.DSMT4">
                  <p:embed/>
                </p:oleObj>
              </mc:Choice>
              <mc:Fallback>
                <p:oleObj name="Equation" r:id="rId4" imgW="1409400" imgH="419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676400"/>
                        <a:ext cx="281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381000" y="3048000"/>
            <a:ext cx="784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/>
              <a:t>What is the pH of a solution with [H</a:t>
            </a:r>
            <a:r>
              <a:rPr lang="en-US" baseline="-25000"/>
              <a:t>2</a:t>
            </a:r>
            <a:r>
              <a:rPr lang="en-US"/>
              <a:t>CO</a:t>
            </a:r>
            <a:r>
              <a:rPr lang="en-US" baseline="-25000"/>
              <a:t>3</a:t>
            </a:r>
            <a:r>
              <a:rPr lang="en-US"/>
              <a:t>] = 0.25 M and [HCO</a:t>
            </a:r>
            <a:r>
              <a:rPr lang="en-US" baseline="-25000"/>
              <a:t>3</a:t>
            </a:r>
            <a:r>
              <a:rPr lang="en-US" baseline="30000"/>
              <a:t>-</a:t>
            </a:r>
            <a:r>
              <a:rPr lang="en-US"/>
              <a:t>] = 0.11 M?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234363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845185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7751763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0"/>
            <a:ext cx="8229600" cy="715963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4400" dirty="0">
                <a:latin typeface="+mj-lt"/>
                <a:ea typeface="+mj-ea"/>
                <a:cs typeface="+mj-cs"/>
              </a:rPr>
              <a:t>pH Titration Curves</a:t>
            </a:r>
          </a:p>
        </p:txBody>
      </p:sp>
      <p:sp>
        <p:nvSpPr>
          <p:cNvPr id="16387" name="TextBox 3"/>
          <p:cNvSpPr txBox="1">
            <a:spLocks noChangeArrowheads="1"/>
          </p:cNvSpPr>
          <p:nvPr/>
        </p:nvSpPr>
        <p:spPr bwMode="auto">
          <a:xfrm>
            <a:off x="76200" y="914400"/>
            <a:ext cx="2890838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/>
              <a:t>Strong Acid – Strong Base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Strong Base – Strong Acid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0"/>
            <a:ext cx="8229600" cy="715963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4400" dirty="0">
                <a:latin typeface="+mj-lt"/>
                <a:ea typeface="+mj-ea"/>
                <a:cs typeface="+mj-cs"/>
              </a:rPr>
              <a:t>pH Titration Curves</a:t>
            </a:r>
          </a:p>
        </p:txBody>
      </p:sp>
      <p:sp>
        <p:nvSpPr>
          <p:cNvPr id="17411" name="TextBox 3"/>
          <p:cNvSpPr txBox="1">
            <a:spLocks noChangeArrowheads="1"/>
          </p:cNvSpPr>
          <p:nvPr/>
        </p:nvSpPr>
        <p:spPr bwMode="auto">
          <a:xfrm>
            <a:off x="76200" y="914400"/>
            <a:ext cx="4027488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/>
              <a:t>Weak Acid – Strong Base: Finding Ka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0"/>
            <a:ext cx="8229600" cy="715963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4400" dirty="0">
                <a:latin typeface="+mj-lt"/>
                <a:ea typeface="+mj-ea"/>
                <a:cs typeface="+mj-cs"/>
              </a:rPr>
              <a:t>pH Titration Curves</a:t>
            </a:r>
          </a:p>
        </p:txBody>
      </p:sp>
      <p:sp>
        <p:nvSpPr>
          <p:cNvPr id="18435" name="TextBox 3"/>
          <p:cNvSpPr txBox="1">
            <a:spLocks noChangeArrowheads="1"/>
          </p:cNvSpPr>
          <p:nvPr/>
        </p:nvSpPr>
        <p:spPr bwMode="auto">
          <a:xfrm>
            <a:off x="76200" y="914400"/>
            <a:ext cx="4027488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/>
              <a:t>Strong Acid – Weak Base: Finding Ka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8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Which is the stronger base?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248003001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Chart" r:id="rId7" imgW="4571932" imgH="5143500" progId="MSGraph.Chart.8">
                  <p:embed followColorScheme="full"/>
                </p:oleObj>
              </mc:Choice>
              <mc:Fallback>
                <p:oleObj name="Chart" r:id="rId7" imgW="4571932" imgH="514350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9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dirty="0" smtClean="0"/>
              <a:t>SO</a:t>
            </a:r>
            <a:r>
              <a:rPr lang="en-US" baseline="-25000" dirty="0" smtClean="0"/>
              <a:t>3</a:t>
            </a:r>
            <a:r>
              <a:rPr lang="en-US" baseline="30000" dirty="0" smtClean="0"/>
              <a:t>2-</a:t>
            </a:r>
            <a:endParaRPr lang="en-US" baseline="30000" dirty="0" smtClean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2-</a:t>
            </a:r>
            <a:endParaRPr lang="en-US" baseline="30000" dirty="0" smtClean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4116" name="Ink 2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103438" y="1670050"/>
              <a:ext cx="3175" cy="12700"/>
            </p14:xfrm>
          </p:contentPart>
        </mc:Choice>
        <mc:Fallback>
          <p:pic>
            <p:nvPicPr>
              <p:cNvPr id="4116" name="Ink 2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100616" y="1667147"/>
                <a:ext cx="9525" cy="19231"/>
              </a:xfrm>
              <a:prstGeom prst="rect">
                <a:avLst/>
              </a:prstGeom>
            </p:spPr>
          </p:pic>
        </mc:Fallback>
      </mc:AlternateContent>
    </p:spTree>
    <p:custDataLst>
      <p:tags r:id="rId2"/>
    </p:custDataLst>
    <p:extLst>
      <p:ext uri="{BB962C8B-B14F-4D97-AF65-F5344CB8AC3E}">
        <p14:creationId xmlns:p14="http://schemas.microsoft.com/office/powerpoint/2010/main" val="2024941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715962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4400" dirty="0" err="1">
                <a:latin typeface="+mj-lt"/>
                <a:ea typeface="+mj-ea"/>
                <a:cs typeface="+mj-cs"/>
              </a:rPr>
              <a:t>Polyprotic</a:t>
            </a:r>
            <a:r>
              <a:rPr lang="en-US" sz="4400" dirty="0">
                <a:latin typeface="+mj-lt"/>
                <a:ea typeface="+mj-ea"/>
                <a:cs typeface="+mj-cs"/>
              </a:rPr>
              <a:t> pH Titration Curves</a:t>
            </a:r>
          </a:p>
        </p:txBody>
      </p:sp>
      <p:graphicFrame>
        <p:nvGraphicFramePr>
          <p:cNvPr id="3" name="Chart 2"/>
          <p:cNvGraphicFramePr/>
          <p:nvPr/>
        </p:nvGraphicFramePr>
        <p:xfrm>
          <a:off x="228600" y="1143000"/>
          <a:ext cx="86868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defRPr/>
            </a:pPr>
            <a:r>
              <a:rPr lang="en-US" sz="2800" dirty="0">
                <a:latin typeface="+mj-lt"/>
                <a:ea typeface="+mj-ea"/>
                <a:cs typeface="+mj-cs"/>
              </a:rPr>
              <a:t>When pH Controls Acid-Base State: Amino Acids</a:t>
            </a:r>
            <a:br>
              <a:rPr lang="en-US" sz="2800" dirty="0">
                <a:latin typeface="+mj-lt"/>
                <a:ea typeface="+mj-ea"/>
                <a:cs typeface="+mj-cs"/>
              </a:rPr>
            </a:br>
            <a:r>
              <a:rPr lang="en-US" sz="2800" dirty="0">
                <a:latin typeface="+mj-lt"/>
                <a:ea typeface="+mj-ea"/>
                <a:cs typeface="+mj-cs"/>
              </a:rPr>
              <a:t> </a:t>
            </a:r>
            <a:br>
              <a:rPr lang="en-US" sz="2800" dirty="0">
                <a:latin typeface="+mj-lt"/>
                <a:ea typeface="+mj-ea"/>
                <a:cs typeface="+mj-cs"/>
              </a:rPr>
            </a:br>
            <a:r>
              <a:rPr lang="en-US" sz="2000" dirty="0">
                <a:latin typeface="+mj-lt"/>
                <a:ea typeface="+mj-ea"/>
                <a:cs typeface="+mj-cs"/>
              </a:rPr>
              <a:t>Situations where an acid-base species is a minor component in a solution where other things control the </a:t>
            </a:r>
            <a:r>
              <a:rPr lang="en-US" sz="2000" dirty="0" err="1">
                <a:latin typeface="+mj-lt"/>
                <a:ea typeface="+mj-ea"/>
                <a:cs typeface="+mj-cs"/>
              </a:rPr>
              <a:t>pH.</a:t>
            </a:r>
            <a:r>
              <a:rPr lang="en-US" sz="2000" dirty="0">
                <a:latin typeface="+mj-lt"/>
                <a:ea typeface="+mj-ea"/>
                <a:cs typeface="+mj-cs"/>
              </a:rPr>
              <a:t> Henderson-</a:t>
            </a:r>
            <a:r>
              <a:rPr lang="en-US" sz="2000" dirty="0" err="1">
                <a:latin typeface="+mj-lt"/>
                <a:ea typeface="+mj-ea"/>
                <a:cs typeface="+mj-cs"/>
              </a:rPr>
              <a:t>Hasselbalch</a:t>
            </a:r>
            <a:r>
              <a:rPr lang="en-US" sz="2000" dirty="0">
                <a:latin typeface="+mj-lt"/>
                <a:ea typeface="+mj-ea"/>
                <a:cs typeface="+mj-cs"/>
              </a:rPr>
              <a:t> and Alpha plots.</a:t>
            </a:r>
            <a:r>
              <a:rPr lang="en-US" sz="4400" dirty="0">
                <a:latin typeface="+mj-lt"/>
                <a:ea typeface="+mj-ea"/>
                <a:cs typeface="+mj-cs"/>
              </a:rPr>
              <a:t/>
            </a:r>
            <a:br>
              <a:rPr lang="en-US" sz="4400" dirty="0">
                <a:latin typeface="+mj-lt"/>
                <a:ea typeface="+mj-ea"/>
                <a:cs typeface="+mj-cs"/>
              </a:rPr>
            </a:br>
            <a:endParaRPr lang="en-US" sz="44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algn="l"/>
            <a:r>
              <a:rPr lang="en-US" sz="2800" smtClean="0"/>
              <a:t>When pH Controls Acid-Base State: Amino Acids</a:t>
            </a:r>
            <a:br>
              <a:rPr lang="en-US" sz="2800" smtClean="0"/>
            </a:br>
            <a:r>
              <a:rPr lang="en-US" sz="2800" smtClean="0"/>
              <a:t> </a:t>
            </a:r>
            <a:br>
              <a:rPr lang="en-US" sz="2800" smtClean="0"/>
            </a:br>
            <a:r>
              <a:rPr lang="en-US" sz="2000" smtClean="0"/>
              <a:t>Situations where an acid-base species is a minor component in a solution where other things control the pH.</a:t>
            </a: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05000"/>
            <a:ext cx="58451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114800"/>
            <a:ext cx="257175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114800"/>
            <a:ext cx="24733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Rectangle 5"/>
          <p:cNvSpPr>
            <a:spLocks noChangeArrowheads="1"/>
          </p:cNvSpPr>
          <p:nvPr/>
        </p:nvSpPr>
        <p:spPr bwMode="auto">
          <a:xfrm>
            <a:off x="1905000" y="3789363"/>
            <a:ext cx="59436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200">
                <a:cs typeface="Times New Roman" panose="02020603050405020304" pitchFamily="18" charset="0"/>
              </a:rPr>
              <a:t>pH = 0.00				        pH = 2.34</a:t>
            </a:r>
            <a:endParaRPr lang="en-US" sz="700"/>
          </a:p>
          <a:p>
            <a:endParaRPr lang="en-US"/>
          </a:p>
        </p:txBody>
      </p:sp>
      <p:sp>
        <p:nvSpPr>
          <p:cNvPr id="21511" name="Rectangle 6"/>
          <p:cNvSpPr>
            <a:spLocks noChangeArrowheads="1"/>
          </p:cNvSpPr>
          <p:nvPr/>
        </p:nvSpPr>
        <p:spPr bwMode="auto">
          <a:xfrm>
            <a:off x="0" y="2286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200">
                <a:cs typeface="Times New Roman" panose="02020603050405020304" pitchFamily="18" charset="0"/>
              </a:rPr>
              <a:t>  </a:t>
            </a:r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3200400"/>
            <a:ext cx="838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58451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97038"/>
            <a:ext cx="257175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697038"/>
            <a:ext cx="24733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685800" y="1371600"/>
            <a:ext cx="78486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200">
                <a:cs typeface="Times New Roman" panose="02020603050405020304" pitchFamily="18" charset="0"/>
              </a:rPr>
              <a:t>pH = 0.00				pH = 2.34                                               pH = 7.00</a:t>
            </a:r>
            <a:endParaRPr lang="en-US" sz="700"/>
          </a:p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2286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200">
                <a:cs typeface="Times New Roman" panose="02020603050405020304" pitchFamily="18" charset="0"/>
              </a:rPr>
              <a:t>  </a:t>
            </a:r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95400"/>
            <a:ext cx="838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53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76400"/>
            <a:ext cx="2446338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7" name="Rectangle 5"/>
          <p:cNvSpPr>
            <a:spLocks noChangeArrowheads="1"/>
          </p:cNvSpPr>
          <p:nvPr/>
        </p:nvSpPr>
        <p:spPr bwMode="auto">
          <a:xfrm>
            <a:off x="838200" y="4191000"/>
            <a:ext cx="78486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200">
                <a:cs typeface="Times New Roman" panose="02020603050405020304" pitchFamily="18" charset="0"/>
              </a:rPr>
              <a:t>pH = 9.60			        pH = 13.00</a:t>
            </a:r>
            <a:endParaRPr lang="en-US" sz="700"/>
          </a:p>
          <a:p>
            <a:endParaRPr lang="en-US"/>
          </a:p>
        </p:txBody>
      </p:sp>
      <p:pic>
        <p:nvPicPr>
          <p:cNvPr id="22538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495800"/>
            <a:ext cx="2514600" cy="224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9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6913" y="4495800"/>
            <a:ext cx="2478087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/>
          <a:lstStyle/>
          <a:p>
            <a:r>
              <a:rPr lang="en-US" smtClean="0"/>
              <a:t>Alpha Plots</a:t>
            </a:r>
          </a:p>
        </p:txBody>
      </p:sp>
      <p:pic>
        <p:nvPicPr>
          <p:cNvPr id="2355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5" y="990600"/>
            <a:ext cx="58451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325" y="2667000"/>
            <a:ext cx="5553075" cy="360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715962"/>
          </a:xfrm>
        </p:spPr>
        <p:txBody>
          <a:bodyPr/>
          <a:lstStyle/>
          <a:p>
            <a:r>
              <a:rPr lang="en-US" smtClean="0"/>
              <a:t>Acid-Base Reactions</a:t>
            </a:r>
          </a:p>
        </p:txBody>
      </p:sp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152400" y="762000"/>
            <a:ext cx="27813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/>
              <a:t>strong acid + strong base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strong acid + weak base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weak acid + strong base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weak acid + weak base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pK</a:t>
            </a:r>
            <a:r>
              <a:rPr lang="en-US" baseline="-25000" smtClean="0"/>
              <a:t>a</a:t>
            </a:r>
            <a:r>
              <a:rPr lang="en-US" smtClean="0"/>
              <a:t> and Acid Strength</a:t>
            </a:r>
          </a:p>
        </p:txBody>
      </p:sp>
      <p:sp>
        <p:nvSpPr>
          <p:cNvPr id="6147" name="TextBox 2"/>
          <p:cNvSpPr txBox="1">
            <a:spLocks noChangeArrowheads="1"/>
          </p:cNvSpPr>
          <p:nvPr/>
        </p:nvSpPr>
        <p:spPr bwMode="auto">
          <a:xfrm>
            <a:off x="6248400" y="533400"/>
            <a:ext cx="25304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/>
              <a:t>pK</a:t>
            </a:r>
            <a:r>
              <a:rPr lang="en-US" sz="3200" baseline="-25000"/>
              <a:t>a</a:t>
            </a:r>
            <a:r>
              <a:rPr lang="en-US" sz="3200"/>
              <a:t> = -log K</a:t>
            </a:r>
            <a:r>
              <a:rPr lang="en-US" sz="3200" baseline="-25000"/>
              <a:t>a</a:t>
            </a:r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057400"/>
            <a:ext cx="45085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TextBox 4"/>
          <p:cNvSpPr txBox="1">
            <a:spLocks noChangeArrowheads="1"/>
          </p:cNvSpPr>
          <p:nvPr/>
        </p:nvSpPr>
        <p:spPr bwMode="auto">
          <a:xfrm>
            <a:off x="4027488" y="1600200"/>
            <a:ext cx="16875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/>
              <a:t>K</a:t>
            </a:r>
            <a:r>
              <a:rPr lang="en-US" baseline="-25000"/>
              <a:t>a</a:t>
            </a:r>
            <a:r>
              <a:rPr lang="en-US"/>
              <a:t>              pK</a:t>
            </a:r>
            <a:r>
              <a:rPr lang="en-US" baseline="-25000"/>
              <a:t>a</a:t>
            </a:r>
          </a:p>
        </p:txBody>
      </p:sp>
      <p:sp>
        <p:nvSpPr>
          <p:cNvPr id="6150" name="TextBox 5"/>
          <p:cNvSpPr txBox="1">
            <a:spLocks noChangeArrowheads="1"/>
          </p:cNvSpPr>
          <p:nvPr/>
        </p:nvSpPr>
        <p:spPr bwMode="auto">
          <a:xfrm>
            <a:off x="304800" y="5334000"/>
            <a:ext cx="1216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/>
              <a:t>Trends: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5365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Buffers</a:t>
            </a:r>
          </a:p>
        </p:txBody>
      </p:sp>
      <p:pic>
        <p:nvPicPr>
          <p:cNvPr id="717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066800"/>
            <a:ext cx="57912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28600"/>
            <a:ext cx="7772400" cy="536575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400">
                <a:latin typeface="+mj-lt"/>
                <a:ea typeface="+mj-ea"/>
                <a:cs typeface="+mj-cs"/>
              </a:rPr>
              <a:t>How Buffers Minimize pH Changes</a:t>
            </a:r>
            <a:endParaRPr lang="en-US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8195" name="TextBox 3"/>
          <p:cNvSpPr txBox="1">
            <a:spLocks noChangeArrowheads="1"/>
          </p:cNvSpPr>
          <p:nvPr/>
        </p:nvSpPr>
        <p:spPr bwMode="auto">
          <a:xfrm>
            <a:off x="533400" y="1295400"/>
            <a:ext cx="3622675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/>
              <a:t>NH</a:t>
            </a:r>
            <a:r>
              <a:rPr lang="en-US" sz="3200" baseline="-25000"/>
              <a:t>4</a:t>
            </a:r>
            <a:r>
              <a:rPr lang="en-US" sz="3200" baseline="30000"/>
              <a:t>+</a:t>
            </a:r>
            <a:r>
              <a:rPr lang="en-US" sz="3200"/>
              <a:t>/NH</a:t>
            </a:r>
            <a:r>
              <a:rPr lang="en-US" sz="3200" baseline="-25000"/>
              <a:t>3</a:t>
            </a:r>
            <a:r>
              <a:rPr lang="en-US" sz="3200"/>
              <a:t> buffer</a:t>
            </a:r>
          </a:p>
          <a:p>
            <a:pPr eaLnBrk="1" hangingPunct="1"/>
            <a:endParaRPr lang="en-US" sz="3200"/>
          </a:p>
          <a:p>
            <a:pPr eaLnBrk="1" hangingPunct="1"/>
            <a:r>
              <a:rPr lang="en-US" sz="3200"/>
              <a:t>If an acid is added:</a:t>
            </a:r>
          </a:p>
          <a:p>
            <a:pPr eaLnBrk="1" hangingPunct="1"/>
            <a:endParaRPr lang="en-US" sz="3200"/>
          </a:p>
          <a:p>
            <a:pPr eaLnBrk="1" hangingPunct="1"/>
            <a:endParaRPr lang="en-US" sz="3200"/>
          </a:p>
          <a:p>
            <a:pPr eaLnBrk="1" hangingPunct="1"/>
            <a:endParaRPr lang="en-US" sz="3200"/>
          </a:p>
          <a:p>
            <a:pPr eaLnBrk="1" hangingPunct="1"/>
            <a:r>
              <a:rPr lang="en-US" sz="3200"/>
              <a:t>If a base is added: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71600"/>
            <a:ext cx="5486400" cy="408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457200" y="228600"/>
            <a:ext cx="51244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>
                <a:latin typeface="Calibri" panose="020F0502020204030204" pitchFamily="34" charset="0"/>
              </a:rPr>
              <a:t>What controls pH of a buffer?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752600"/>
            <a:ext cx="86233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7391400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1.1.3052"/>
  <p:tag name="PPTVERSION" val="15"/>
  <p:tag name="TPOS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0FBE0E96EFAF478F8437EF9ABD858174"/>
  <p:tag name="SLIDEID" val="0FBE0E96EFAF478F8437EF9ABD858174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Which is the stronger acid?"/>
  <p:tag name="ANSWERSALIAS" val="A|smicln|B"/>
  <p:tag name="VALUES" val="No Value|smicln|No Value"/>
  <p:tag name="RESPONSESGATHERED" val="True"/>
  <p:tag name="TOTALRESPONSES" val="62"/>
  <p:tag name="RESPONSECOUNT" val="62"/>
  <p:tag name="SLICED" val="False"/>
  <p:tag name="RESPONSES" val="2;2;2;2;2;2;2;1;2;2;2;1;2;2;2;2;2;2;2;2;2;2;2;2;2;1;2;2;2;2;2;2;2;2;2;2;2;1;2;2;2;2;2;2;1;2;2;2;2;2;1;1;1;2;1;2;1;2;1;1;2;1;"/>
  <p:tag name="CHARTSTRINGSTD" val="13 49"/>
  <p:tag name="CHARTSTRINGREV" val="49 13"/>
  <p:tag name="CHARTSTRINGSTDPER" val="0.209677419354839 0.790322580645161"/>
  <p:tag name="CHARTSTRINGREVPER" val="0.790322580645161 0.209677419354839"/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6C8E66449925432FB293F08D2E7B9B5D&lt;/guid&gt;&#10;        &lt;description /&gt;&#10;        &lt;date&gt;4/11/2013 7:46:36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4E780391BE8444DEB488E6B501B32F51&lt;/guid&gt;&#10;            &lt;repollguid&gt;88A424C7EBC842C89E836EBD11553EC0&lt;/repollguid&gt;&#10;            &lt;sourceid&gt;CCB0BB6C47B14485AF2F2B4E3572F125&lt;/sourceid&gt;&#10;            &lt;questiontext&gt;Which is the stronger acid?&lt;/questiontext&gt;&#10;            &lt;showresults&gt;True&lt;/showresults&gt;&#10;            &lt;responsegrid&gt;0&lt;/responsegrid&gt;&#10;            &lt;countdowntimer&gt;False&lt;/countdowntimer&gt;&#10;            &lt;correctvalue&gt;1&lt;/correctvalue&gt;&#10;            &lt;incorrectvalue&gt;0&lt;/incorrectvalue&gt;&#10;            &lt;responselimit&gt;1&lt;/responselimit&gt;&#10;            &lt;bulletstyle&gt;0&lt;/bulletstyle&gt;&#10;            &lt;answers&gt;&#10;                &lt;answer&gt;&#10;                    &lt;guid&gt;4A9DD9ADE1BE4DDF8728084B418DFE8B&lt;/guid&gt;&#10;                    &lt;answertext&gt;HNO2&lt;/answertext&gt;&#10;                    &lt;valuetype&gt;0&lt;/valuetype&gt;&#10;                &lt;/answer&gt;&#10;                &lt;answer&gt;&#10;                    &lt;guid&gt;A4F1BF9813DC49A4B6C21AEC32325E8C&lt;/guid&gt;&#10;                    &lt;answertext&gt;HNO3&lt;/answertext&gt;&#10;                    &lt;valuetype&gt;0&lt;/valuetype&gt;&#10;                &lt;/answer&gt;&#10;            &lt;/answers&gt;&#10;        &lt;/multichoice&gt;&#10;    &lt;/questions&gt;&#10;&lt;/questionlist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  <p:tag name="TYPE" val="0"/>
  <p:tag name="NUMBERFORMAT" val="0"/>
  <p:tag name="LABELFORMAT" val="1"/>
  <p:tag name="COLORTYPE" val="SCHEME"/>
  <p:tag name="DEFINEDCOLORS" val="3,6,10,45,32,50,13,4,9,55,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3"/>
  <p:tag name="FONTSIZE" val="32"/>
  <p:tag name="BULLETTYPE" val="ppBulletArabicPeriod"/>
  <p:tag name="ANSWERTEXT" val="A&#10;B"/>
  <p:tag name="ZEROBASED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0FBE0E96EFAF478F8437EF9ABD858174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Which is the stronger acid?"/>
  <p:tag name="ANSWERSALIAS" val="A|smicln|B"/>
  <p:tag name="SLIDEORDER" val="2"/>
  <p:tag name="SLIDEGUID" val="C5BB8BCC99234F6AB31778DACCA4089D"/>
  <p:tag name="RESPONSESGATHERED" val="True"/>
  <p:tag name="TOTALRESPONSES" val="61"/>
  <p:tag name="RESPONSECOUNT" val="61"/>
  <p:tag name="SLICED" val="False"/>
  <p:tag name="RESPONSES" val="2;1;2;1;2;1;2;1;2;2;2;2;1;1;2;1;1;2;2;2;2;2;1;1;2;2;2;2;2;1;1;1;2;-;2;2;2;2;1;2;2;1;2;2;2;2;2;-;1;1;2;2;1;-;1;2;1;-;1;2;2;2;2;1;2;"/>
  <p:tag name="CHARTSTRINGSTD" val="22 39"/>
  <p:tag name="CHARTSTRINGREV" val="39 22"/>
  <p:tag name="CHARTSTRINGSTDPER" val="0.360655737704918 0.639344262295082"/>
  <p:tag name="CHARTSTRINGREVPER" val="0.639344262295082 0.360655737704918"/>
  <p:tag name="VALUES" val="No Value|smicln|No Value"/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0A07DA4738FF4ECF8FC0B49D35D6C028&lt;/guid&gt;&#10;        &lt;description /&gt;&#10;        &lt;date&gt;4/11/2013 7:46:36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DA3774DEE70542768669ECF8A782C3E7&lt;/guid&gt;&#10;            &lt;repollguid&gt;F8E2F830658E4F08A660B43326AC0424&lt;/repollguid&gt;&#10;            &lt;sourceid&gt;BBC19E2EA2524ADF997A1F5CDD57C4F6&lt;/sourceid&gt;&#10;            &lt;questiontext&gt;Which is the stronger base?&lt;/questiontext&gt;&#10;            &lt;showresults&gt;True&lt;/showresults&gt;&#10;            &lt;responsegrid&gt;0&lt;/responsegrid&gt;&#10;            &lt;countdowntimer&gt;False&lt;/countdowntimer&gt;&#10;            &lt;correctvalue&gt;1&lt;/correctvalue&gt;&#10;            &lt;incorrectvalue&gt;0&lt;/incorrectvalue&gt;&#10;            &lt;responselimit&gt;1&lt;/responselimit&gt;&#10;            &lt;bulletstyle&gt;0&lt;/bulletstyle&gt;&#10;            &lt;answers&gt;&#10;                &lt;answer&gt;&#10;                    &lt;guid&gt;F86FC89FAAAD4D3A872630D7F9821821&lt;/guid&gt;&#10;                    &lt;answertext&gt;SO32-&lt;/answertext&gt;&#10;                    &lt;valuetype&gt;0&lt;/valuetype&gt;&#10;                &lt;/answer&gt;&#10;                &lt;answer&gt;&#10;                    &lt;guid&gt;E89B9F963A8F4664B376BE8AFF8D8461&lt;/guid&gt;&#10;                    &lt;answertext&gt;SO42-&lt;/answertext&gt;&#10;                    &lt;valuetype&gt;0&lt;/valuetype&gt;&#10;                &lt;/answer&gt;&#10;            &lt;/answers&gt;&#10;        &lt;/multichoice&gt;&#10;    &lt;/questions&gt;&#10;&lt;/questionlist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  <p:tag name="TYPE" val="0"/>
  <p:tag name="NUMBERFORMAT" val="0"/>
  <p:tag name="LABELFORMAT" val="1"/>
  <p:tag name="COLORTYPE" val="SCHEME"/>
  <p:tag name="DEFINEDCOLORS" val="3,6,10,45,32,50,13,4,9,55,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3"/>
  <p:tag name="FONTSIZE" val="32"/>
  <p:tag name="BULLETTYPE" val="ppBulletArabicPeriod"/>
  <p:tag name="ANSWERTEXT" val="A&#10;B"/>
  <p:tag name="ZEROBASED" val="Fals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272</Words>
  <Application>Microsoft Office PowerPoint</Application>
  <PresentationFormat>On-screen Show (4:3)</PresentationFormat>
  <Paragraphs>102</Paragraphs>
  <Slides>25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Times New Roman</vt:lpstr>
      <vt:lpstr>Office Theme</vt:lpstr>
      <vt:lpstr>Equation</vt:lpstr>
      <vt:lpstr>Microsoft Graph Chart</vt:lpstr>
      <vt:lpstr>Which is the stronger acid?</vt:lpstr>
      <vt:lpstr>Which is the stronger base?</vt:lpstr>
      <vt:lpstr>Acid-Base Reactions</vt:lpstr>
      <vt:lpstr>pKa and Acid Strength</vt:lpstr>
      <vt:lpstr>Buffers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Buffer pH</vt:lpstr>
      <vt:lpstr>1a. Buffer pH</vt:lpstr>
      <vt:lpstr>1b. Buffer pH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When pH Controls Acid-Base State: Amino Acids   Situations where an acid-base species is a minor component in a solution where other things control the pH. </vt:lpstr>
      <vt:lpstr>PowerPoint Presentation</vt:lpstr>
      <vt:lpstr>Alpha Plots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Buffers</dc:title>
  <dc:creator>BV Tablet</dc:creator>
  <cp:lastModifiedBy>Bill</cp:lastModifiedBy>
  <cp:revision>11</cp:revision>
  <dcterms:created xsi:type="dcterms:W3CDTF">2008-04-11T13:25:55Z</dcterms:created>
  <dcterms:modified xsi:type="dcterms:W3CDTF">2013-04-11T23:50:12Z</dcterms:modified>
</cp:coreProperties>
</file>