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1" r:id="rId2"/>
    <p:sldId id="272" r:id="rId3"/>
    <p:sldId id="270" r:id="rId4"/>
    <p:sldId id="283" r:id="rId5"/>
    <p:sldId id="284" r:id="rId6"/>
    <p:sldId id="285" r:id="rId7"/>
    <p:sldId id="286" r:id="rId8"/>
    <p:sldId id="287" r:id="rId9"/>
    <p:sldId id="288" r:id="rId10"/>
    <p:sldId id="273" r:id="rId11"/>
    <p:sldId id="28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820786-F87A-468A-9247-E1596EBA3A38}" type="datetimeFigureOut">
              <a:rPr lang="en-US"/>
              <a:pPr>
                <a:defRPr/>
              </a:pPr>
              <a:t>2/24/2013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AB9FC05-8F32-42A4-B655-386367BAB3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3740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63D5F3-1D58-4FD7-AE86-9EA6729231D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19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2478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554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258EB0-D2D6-4CA9-81DE-ABA9C33B16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19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68AFAAC-2F85-4D32-9EF1-DFA12E381A5C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8344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68AFAAC-2F85-4D32-9EF1-DFA12E381A5C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679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1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625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7519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90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E15001E-2829-49D8-B6D0-E218BAE0B621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249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8C5F1-A96F-457D-B719-225B6AD97DDC}" type="datetimeFigureOut">
              <a:rPr lang="en-US"/>
              <a:pPr>
                <a:defRPr/>
              </a:pPr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0EE693-F5FB-48E2-81DE-0837D0C82E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8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0F0F5-67EA-446E-A835-7A9D59971517}" type="datetimeFigureOut">
              <a:rPr lang="en-US"/>
              <a:pPr>
                <a:defRPr/>
              </a:pPr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8D396-506D-449A-A294-FA117B94C3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8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A4884-A9A3-4352-BDF2-7254E89D14E7}" type="datetimeFigureOut">
              <a:rPr lang="en-US"/>
              <a:pPr>
                <a:defRPr/>
              </a:pPr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DBA5A-B246-451F-89B3-663FCDD840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01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54DBE-17E7-4A71-B4B1-60A4C75123C0}" type="datetimeFigureOut">
              <a:rPr lang="en-US"/>
              <a:pPr>
                <a:defRPr/>
              </a:pPr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48875-3FA0-4861-8D87-686946E255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6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74C1-849C-4A40-9B0C-7A37F8E55FD5}" type="datetimeFigureOut">
              <a:rPr lang="en-US"/>
              <a:pPr>
                <a:defRPr/>
              </a:pPr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2070F-D572-4517-B757-052949CAC1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3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0C55-826E-4DDC-B04E-322FCEB42E66}" type="datetimeFigureOut">
              <a:rPr lang="en-US"/>
              <a:pPr>
                <a:defRPr/>
              </a:pPr>
              <a:t>2/24/2013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88E7E-291B-46BC-998B-958205CE69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46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0DB57-2378-444F-9562-A69D56697DFA}" type="datetimeFigureOut">
              <a:rPr lang="en-US"/>
              <a:pPr>
                <a:defRPr/>
              </a:pPr>
              <a:t>2/24/2013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56C5C-6F87-440C-9176-390907443D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29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FBFF5-01EE-4A1D-8427-64DC9AA86D95}" type="datetimeFigureOut">
              <a:rPr lang="en-US"/>
              <a:pPr>
                <a:defRPr/>
              </a:pPr>
              <a:t>2/24/2013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1B96F-BA70-48C5-82B7-2ADB4491C6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7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AD324-CD08-40FD-82A1-DE5BB621C2BE}" type="datetimeFigureOut">
              <a:rPr lang="en-US"/>
              <a:pPr>
                <a:defRPr/>
              </a:pPr>
              <a:t>2/24/2013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027041-A489-4434-9499-03336AB812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99CAE-6A64-4AC9-A08E-690FBD433980}" type="datetimeFigureOut">
              <a:rPr lang="en-US"/>
              <a:pPr>
                <a:defRPr/>
              </a:pPr>
              <a:t>2/24/2013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6D2F9-8134-4FB1-BD99-A2DEFEFBE9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9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D0AA2-03E2-41F7-BE14-A83EE43CB562}" type="datetimeFigureOut">
              <a:rPr lang="en-US"/>
              <a:pPr>
                <a:defRPr/>
              </a:pPr>
              <a:t>2/24/2013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386C1-6DF0-4B05-9E15-2957F08ED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1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546A53-C815-4415-972E-25658028B709}" type="datetimeFigureOut">
              <a:rPr lang="en-US"/>
              <a:pPr>
                <a:defRPr/>
              </a:pPr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D7BA114-C70C-48A2-AE53-C6758EB747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0010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Section 13.1 </a:t>
            </a:r>
            <a:br>
              <a:rPr lang="en-US" sz="4000" dirty="0" smtClean="0"/>
            </a:br>
            <a:r>
              <a:rPr lang="en-US" sz="4000" dirty="0" smtClean="0"/>
              <a:t>Quantitative Expressions of Concentration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5791200"/>
            <a:ext cx="15679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Bill Vining</a:t>
            </a:r>
          </a:p>
          <a:p>
            <a:r>
              <a:rPr lang="en-US" dirty="0" smtClean="0"/>
              <a:t>SUNY Oneonta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454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" y="1407049"/>
                <a:ext cx="3711272" cy="3840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Parts per Million (ppm)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Some useful expressions: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𝑝𝑝𝑚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𝑠𝑜𝑙𝑢𝑡𝑒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𝑝𝑝𝑚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407049"/>
                <a:ext cx="3711272" cy="3840410"/>
              </a:xfrm>
              <a:prstGeom prst="rect">
                <a:avLst/>
              </a:prstGeom>
              <a:blipFill rotWithShape="0">
                <a:blip r:embed="rId3"/>
                <a:stretch>
                  <a:fillRect l="-2632" t="-1111" r="-18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051728" y="1417390"/>
                <a:ext cx="3711272" cy="3840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Parts per Billion (ppm)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Some useful expressions: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𝑝𝑝𝑏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𝑠𝑜𝑙𝑢𝑡𝑒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𝑝𝑝𝑏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728" y="1417390"/>
                <a:ext cx="3711272" cy="3840410"/>
              </a:xfrm>
              <a:prstGeom prst="rect">
                <a:avLst/>
              </a:prstGeom>
              <a:blipFill rotWithShape="1">
                <a:blip r:embed="rId4"/>
                <a:stretch>
                  <a:fillRect l="-2627" t="-1111" r="-1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155" y="264049"/>
            <a:ext cx="86934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Parts per Million and Parts per Billion: Used for dilute solutions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343400" y="1417390"/>
            <a:ext cx="0" cy="3840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043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6200" y="2072228"/>
                <a:ext cx="3193503" cy="17155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Parts per Million (ppm)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𝑝𝑝𝑚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2072228"/>
                <a:ext cx="3193503" cy="1715534"/>
              </a:xfrm>
              <a:prstGeom prst="rect">
                <a:avLst/>
              </a:prstGeom>
              <a:blipFill rotWithShape="0">
                <a:blip r:embed="rId3"/>
                <a:stretch>
                  <a:fillRect l="-2103" t="-1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051728" y="2094466"/>
                <a:ext cx="2942024" cy="17155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Parts per Billion (ppm)</a:t>
                </a:r>
              </a:p>
              <a:p>
                <a:endParaRPr lang="en-US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𝑝𝑝𝑏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𝑠𝑜𝑙𝑢𝑡𝑒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𝑘𝑔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𝑠𝑜𝑙𝑢𝑡𝑖𝑜𝑛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1728" y="2094466"/>
                <a:ext cx="2942024" cy="1715534"/>
              </a:xfrm>
              <a:prstGeom prst="rect">
                <a:avLst/>
              </a:prstGeom>
              <a:blipFill rotWithShape="1">
                <a:blip r:embed="rId4"/>
                <a:stretch>
                  <a:fillRect l="-2282" t="-1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01155" y="264049"/>
            <a:ext cx="89721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22 mL of a 5% solution of </a:t>
            </a:r>
            <a:r>
              <a:rPr lang="en-US" sz="2400" dirty="0" err="1" smtClean="0"/>
              <a:t>NaOCl</a:t>
            </a:r>
            <a:r>
              <a:rPr lang="en-US" sz="2400" dirty="0" smtClean="0"/>
              <a:t> is added to a washing machine</a:t>
            </a:r>
          </a:p>
          <a:p>
            <a:r>
              <a:rPr lang="en-US" sz="2400" dirty="0" smtClean="0"/>
              <a:t>that contains 8.6 gal water (= 32.7 L). What is the concentration</a:t>
            </a:r>
          </a:p>
          <a:p>
            <a:r>
              <a:rPr lang="en-US" sz="2400" dirty="0" err="1" smtClean="0"/>
              <a:t>NaOCl</a:t>
            </a:r>
            <a:r>
              <a:rPr lang="en-US" sz="2400" dirty="0" smtClean="0"/>
              <a:t> in ppm and ppb? Assume solution densities = 1 g/</a:t>
            </a:r>
            <a:r>
              <a:rPr lang="en-US" sz="2400" dirty="0" err="1" smtClean="0"/>
              <a:t>mL.</a:t>
            </a:r>
            <a:endParaRPr lang="en-US" sz="2400" dirty="0" smtClean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343400" y="2484190"/>
            <a:ext cx="0" cy="38404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171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772400" cy="1066800"/>
          </a:xfrm>
        </p:spPr>
        <p:txBody>
          <a:bodyPr/>
          <a:lstStyle/>
          <a:p>
            <a:pPr algn="l"/>
            <a:r>
              <a:rPr lang="en-US" sz="4000" dirty="0" smtClean="0"/>
              <a:t>Concentration Units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68300" y="1600200"/>
            <a:ext cx="363112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latin typeface="Calibri" pitchFamily="34" charset="0"/>
              </a:rPr>
              <a:t>In </a:t>
            </a:r>
            <a:r>
              <a:rPr lang="en-US" sz="3200" dirty="0" smtClean="0">
                <a:latin typeface="Calibri" pitchFamily="34" charset="0"/>
              </a:rPr>
              <a:t>this section…</a:t>
            </a:r>
            <a:endParaRPr lang="en-US" sz="3200" dirty="0">
              <a:latin typeface="Calibri" pitchFamily="34" charset="0"/>
            </a:endParaRPr>
          </a:p>
          <a:p>
            <a:pPr>
              <a:defRPr/>
            </a:pPr>
            <a:endParaRPr lang="en-US" sz="3200" dirty="0">
              <a:latin typeface="Calibri" pitchFamily="34" charset="0"/>
            </a:endParaRP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Review of solubility</a:t>
            </a:r>
          </a:p>
          <a:p>
            <a:pPr marL="342900" indent="-342900">
              <a:buFont typeface="+mj-lt"/>
              <a:buAutoNum type="alphaLcPeriod"/>
              <a:defRPr/>
            </a:pPr>
            <a:r>
              <a:rPr lang="en-US" sz="2800" dirty="0" smtClean="0"/>
              <a:t>Concentration units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 smtClean="0"/>
              <a:t>molarity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 smtClean="0"/>
              <a:t>weight percent</a:t>
            </a:r>
          </a:p>
          <a:p>
            <a:pPr marL="1485900" lvl="2" indent="-571500">
              <a:buFont typeface="+mj-lt"/>
              <a:buAutoNum type="romanLcPeriod"/>
              <a:defRPr/>
            </a:pPr>
            <a:r>
              <a:rPr lang="en-US" sz="2800" dirty="0" smtClean="0"/>
              <a:t>ppm</a:t>
            </a:r>
          </a:p>
          <a:p>
            <a:pPr marL="1485900" lvl="2" indent="-571500">
              <a:buFont typeface="+mj-lt"/>
              <a:buAutoNum type="romanLcPeriod"/>
              <a:defRPr/>
            </a:pPr>
            <a:r>
              <a:rPr lang="en-US" sz="2800" dirty="0" smtClean="0"/>
              <a:t>ppb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 smtClean="0"/>
              <a:t>molality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sz="2800" dirty="0" smtClean="0"/>
              <a:t>mole fraction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579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06375" y="76200"/>
            <a:ext cx="34765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dirty="0" smtClean="0"/>
              <a:t>Classifications of Solubility</a:t>
            </a:r>
            <a:endParaRPr lang="en-US" dirty="0"/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28600" y="519062"/>
            <a:ext cx="830086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sz="2000" dirty="0"/>
          </a:p>
          <a:p>
            <a:r>
              <a:rPr lang="en-US" sz="2000" b="1" dirty="0" smtClean="0"/>
              <a:t>Solubility</a:t>
            </a:r>
            <a:r>
              <a:rPr lang="en-US" sz="2000" dirty="0" smtClean="0"/>
              <a:t> = how much solute can dissolve in a solution at a given temperature</a:t>
            </a:r>
          </a:p>
          <a:p>
            <a:endParaRPr lang="en-US" sz="2000" dirty="0"/>
          </a:p>
          <a:p>
            <a:r>
              <a:rPr lang="en-US" sz="2000" b="1" dirty="0" smtClean="0"/>
              <a:t>Saturated solution</a:t>
            </a:r>
            <a:r>
              <a:rPr lang="en-US" sz="2000" dirty="0" smtClean="0"/>
              <a:t>: 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solute concentration is at the solubility</a:t>
            </a:r>
          </a:p>
          <a:p>
            <a:pPr lvl="1"/>
            <a:r>
              <a:rPr lang="en-US" sz="2000" dirty="0"/>
              <a:t>limit at a given </a:t>
            </a:r>
            <a:r>
              <a:rPr lang="en-US" sz="2000" dirty="0" smtClean="0"/>
              <a:t>temperature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b="1" dirty="0" smtClean="0"/>
              <a:t>Unsaturated solution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/>
              <a:t>the solute concentration of a solute is less than the solubility</a:t>
            </a:r>
          </a:p>
          <a:p>
            <a:pPr lvl="1"/>
            <a:r>
              <a:rPr lang="en-US" sz="2000" dirty="0"/>
              <a:t>limit at a given </a:t>
            </a:r>
            <a:r>
              <a:rPr lang="en-US" sz="2000" dirty="0" smtClean="0"/>
              <a:t>temperature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206375" y="76200"/>
            <a:ext cx="34765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sz="2400" dirty="0" smtClean="0"/>
              <a:t>Classifications of Solubility</a:t>
            </a:r>
            <a:endParaRPr lang="en-US" dirty="0"/>
          </a:p>
        </p:txBody>
      </p:sp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28600" y="519062"/>
            <a:ext cx="782810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sz="2000" dirty="0"/>
          </a:p>
          <a:p>
            <a:r>
              <a:rPr lang="en-US" sz="2000" b="1" dirty="0" smtClean="0"/>
              <a:t>Supersaturated solution</a:t>
            </a:r>
            <a:r>
              <a:rPr lang="en-US" sz="2000" dirty="0" smtClean="0"/>
              <a:t>:</a:t>
            </a:r>
          </a:p>
          <a:p>
            <a:pPr lvl="1"/>
            <a:r>
              <a:rPr lang="en-US" sz="2000" dirty="0"/>
              <a:t>the solute concentration exceeds the solubility limit at</a:t>
            </a:r>
          </a:p>
          <a:p>
            <a:pPr lvl="1"/>
            <a:r>
              <a:rPr lang="en-US" sz="2000" dirty="0"/>
              <a:t>a given </a:t>
            </a:r>
            <a:r>
              <a:rPr lang="en-US" sz="2000" dirty="0" smtClean="0"/>
              <a:t>temperature</a:t>
            </a:r>
          </a:p>
          <a:p>
            <a:pPr lvl="1"/>
            <a:endParaRPr lang="en-US" sz="2000" dirty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endParaRPr lang="en-US" sz="2000" b="1" dirty="0"/>
          </a:p>
          <a:p>
            <a:r>
              <a:rPr lang="en-US" sz="2000" b="1" dirty="0" smtClean="0"/>
              <a:t>Miscible mixture</a:t>
            </a:r>
            <a:r>
              <a:rPr lang="en-US" sz="2000" dirty="0" smtClean="0"/>
              <a:t>: two liquids that mix completely, forming a single phase</a:t>
            </a:r>
          </a:p>
          <a:p>
            <a:endParaRPr lang="en-US" sz="2000" dirty="0"/>
          </a:p>
          <a:p>
            <a:endParaRPr lang="en-US" sz="2000" b="1" dirty="0" smtClean="0"/>
          </a:p>
          <a:p>
            <a:endParaRPr lang="en-US" sz="2000" b="1" dirty="0" smtClean="0"/>
          </a:p>
          <a:p>
            <a:endParaRPr lang="en-US" sz="2000" b="1" dirty="0"/>
          </a:p>
          <a:p>
            <a:endParaRPr lang="en-US" sz="2000" b="1" dirty="0" smtClean="0"/>
          </a:p>
          <a:p>
            <a:r>
              <a:rPr lang="en-US" sz="2000" b="1" dirty="0" smtClean="0"/>
              <a:t>Immiscible mixture</a:t>
            </a:r>
            <a:r>
              <a:rPr lang="en-US" sz="2000" dirty="0" smtClean="0"/>
              <a:t>: two liquids that do not intermix, forming two phases</a:t>
            </a:r>
          </a:p>
        </p:txBody>
      </p:sp>
    </p:spTree>
    <p:extLst>
      <p:ext uri="{BB962C8B-B14F-4D97-AF65-F5344CB8AC3E}">
        <p14:creationId xmlns:p14="http://schemas.microsoft.com/office/powerpoint/2010/main" val="331048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259" y="264049"/>
            <a:ext cx="556274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Concentration units. </a:t>
            </a:r>
          </a:p>
          <a:p>
            <a:endParaRPr lang="en-US" sz="2400" dirty="0"/>
          </a:p>
          <a:p>
            <a:r>
              <a:rPr lang="en-US" sz="2400" dirty="0" smtClean="0"/>
              <a:t>The following examples all describe the</a:t>
            </a:r>
          </a:p>
          <a:p>
            <a:r>
              <a:rPr lang="en-US" sz="2400" dirty="0" smtClean="0"/>
              <a:t>very same solution.</a:t>
            </a:r>
          </a:p>
          <a:p>
            <a:endParaRPr lang="en-US" sz="2400" dirty="0"/>
          </a:p>
          <a:p>
            <a:pPr lvl="1"/>
            <a:r>
              <a:rPr lang="en-US" sz="2400" dirty="0" smtClean="0"/>
              <a:t>26.0 g </a:t>
            </a:r>
            <a:r>
              <a:rPr lang="en-US" sz="2400" dirty="0" err="1" smtClean="0"/>
              <a:t>NaCl</a:t>
            </a:r>
            <a:r>
              <a:rPr lang="en-US" sz="2400" dirty="0"/>
              <a:t> </a:t>
            </a:r>
            <a:r>
              <a:rPr lang="en-US" sz="2400" dirty="0" smtClean="0"/>
              <a:t> (0.445 </a:t>
            </a:r>
            <a:r>
              <a:rPr lang="en-US" sz="2400" dirty="0" err="1" smtClean="0"/>
              <a:t>mol</a:t>
            </a:r>
            <a:r>
              <a:rPr lang="en-US" sz="2400" dirty="0" smtClean="0"/>
              <a:t> </a:t>
            </a:r>
            <a:r>
              <a:rPr lang="en-US" sz="2400" dirty="0" err="1" smtClean="0"/>
              <a:t>NaCl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100. g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  (5.55 </a:t>
            </a:r>
            <a:r>
              <a:rPr lang="en-US" sz="2400" dirty="0" err="1" smtClean="0"/>
              <a:t>mol</a:t>
            </a:r>
            <a:r>
              <a:rPr lang="en-US" sz="2400" dirty="0" smtClean="0"/>
              <a:t>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O)</a:t>
            </a:r>
          </a:p>
          <a:p>
            <a:pPr lvl="1"/>
            <a:r>
              <a:rPr lang="en-US" sz="2400" dirty="0" smtClean="0"/>
              <a:t>Total volume = 121 mL</a:t>
            </a:r>
          </a:p>
        </p:txBody>
      </p:sp>
    </p:spTree>
    <p:extLst>
      <p:ext uri="{BB962C8B-B14F-4D97-AF65-F5344CB8AC3E}">
        <p14:creationId xmlns:p14="http://schemas.microsoft.com/office/powerpoint/2010/main" val="19658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155" y="264049"/>
            <a:ext cx="50159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Molarity: M  or </a:t>
            </a:r>
            <a:r>
              <a:rPr lang="en-US" sz="2400" dirty="0" err="1" smtClean="0"/>
              <a:t>mol</a:t>
            </a:r>
            <a:r>
              <a:rPr lang="en-US" sz="2400" dirty="0" smtClean="0"/>
              <a:t> solute/L solution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73302" y="457200"/>
            <a:ext cx="361829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26.0 g </a:t>
            </a:r>
            <a:r>
              <a:rPr lang="en-US" sz="2000" dirty="0" err="1" smtClean="0"/>
              <a:t>NaCl</a:t>
            </a:r>
            <a:r>
              <a:rPr lang="en-US" sz="2000" dirty="0" smtClean="0"/>
              <a:t>  (0.445 </a:t>
            </a:r>
            <a:r>
              <a:rPr lang="en-US" sz="2000" dirty="0" err="1" smtClean="0"/>
              <a:t>mol</a:t>
            </a:r>
            <a:r>
              <a:rPr lang="en-US" sz="2000" dirty="0" smtClean="0"/>
              <a:t> </a:t>
            </a:r>
            <a:r>
              <a:rPr lang="en-US" sz="2000" dirty="0" err="1" smtClean="0"/>
              <a:t>NaCl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100. g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 (5.55 </a:t>
            </a:r>
            <a:r>
              <a:rPr lang="en-US" sz="2000" dirty="0" err="1" smtClean="0"/>
              <a:t>mol</a:t>
            </a:r>
            <a:r>
              <a:rPr lang="en-US" sz="2000" dirty="0" smtClean="0"/>
              <a:t>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O)</a:t>
            </a:r>
          </a:p>
          <a:p>
            <a:r>
              <a:rPr lang="en-US" sz="2000" dirty="0" smtClean="0"/>
              <a:t>Total volume = 121 mL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762" y="1749862"/>
            <a:ext cx="4432836" cy="9171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783" y="4876800"/>
            <a:ext cx="5956296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5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155" y="264049"/>
            <a:ext cx="26941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Weight percent: %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054" y="1828800"/>
            <a:ext cx="7835346" cy="838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73302" y="457200"/>
            <a:ext cx="361829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26.0 g </a:t>
            </a:r>
            <a:r>
              <a:rPr lang="en-US" sz="2000" dirty="0" err="1" smtClean="0"/>
              <a:t>NaCl</a:t>
            </a:r>
            <a:r>
              <a:rPr lang="en-US" sz="2000" dirty="0" smtClean="0"/>
              <a:t>  (0.445 </a:t>
            </a:r>
            <a:r>
              <a:rPr lang="en-US" sz="2000" dirty="0" err="1" smtClean="0"/>
              <a:t>mol</a:t>
            </a:r>
            <a:r>
              <a:rPr lang="en-US" sz="2000" dirty="0" smtClean="0"/>
              <a:t> </a:t>
            </a:r>
            <a:r>
              <a:rPr lang="en-US" sz="2000" dirty="0" err="1" smtClean="0"/>
              <a:t>NaCl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100. g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 (5.55 </a:t>
            </a:r>
            <a:r>
              <a:rPr lang="en-US" sz="2000" dirty="0" err="1" smtClean="0"/>
              <a:t>mol</a:t>
            </a:r>
            <a:r>
              <a:rPr lang="en-US" sz="2000" dirty="0" smtClean="0"/>
              <a:t>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O)</a:t>
            </a:r>
          </a:p>
          <a:p>
            <a:r>
              <a:rPr lang="en-US" sz="2000" dirty="0" smtClean="0"/>
              <a:t>Total volume = 121 mL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107" y="4307114"/>
            <a:ext cx="6474293" cy="7220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981" y="5751286"/>
            <a:ext cx="4566275" cy="42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07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155" y="264049"/>
            <a:ext cx="4976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Molality: m or </a:t>
            </a:r>
            <a:r>
              <a:rPr lang="en-US" sz="2400" dirty="0" err="1" smtClean="0"/>
              <a:t>mol</a:t>
            </a:r>
            <a:r>
              <a:rPr lang="en-US" sz="2400" dirty="0" smtClean="0"/>
              <a:t> solute/kg solvent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73302" y="457200"/>
            <a:ext cx="361829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26.0 g </a:t>
            </a:r>
            <a:r>
              <a:rPr lang="en-US" sz="2000" dirty="0" err="1" smtClean="0"/>
              <a:t>NaCl</a:t>
            </a:r>
            <a:r>
              <a:rPr lang="en-US" sz="2000" dirty="0" smtClean="0"/>
              <a:t>  (0.445 </a:t>
            </a:r>
            <a:r>
              <a:rPr lang="en-US" sz="2000" dirty="0" err="1" smtClean="0"/>
              <a:t>mol</a:t>
            </a:r>
            <a:r>
              <a:rPr lang="en-US" sz="2000" dirty="0" smtClean="0"/>
              <a:t> </a:t>
            </a:r>
            <a:r>
              <a:rPr lang="en-US" sz="2000" dirty="0" err="1" smtClean="0"/>
              <a:t>NaCl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100. g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 (5.55 </a:t>
            </a:r>
            <a:r>
              <a:rPr lang="en-US" sz="2000" dirty="0" err="1" smtClean="0"/>
              <a:t>mol</a:t>
            </a:r>
            <a:r>
              <a:rPr lang="en-US" sz="2000" dirty="0" smtClean="0"/>
              <a:t>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O)</a:t>
            </a:r>
          </a:p>
          <a:p>
            <a:r>
              <a:rPr lang="en-US" sz="2000" dirty="0" smtClean="0"/>
              <a:t>Total volume = 121 mL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727101"/>
            <a:ext cx="4475810" cy="90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572000"/>
            <a:ext cx="8319758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77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155" y="264049"/>
            <a:ext cx="2348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Mole fraction: </a:t>
            </a:r>
            <a:r>
              <a:rPr lang="en-US" sz="2400" dirty="0" smtClean="0">
                <a:sym typeface="Symbol" panose="05050102010706020507" pitchFamily="18" charset="2"/>
              </a:rPr>
              <a:t></a:t>
            </a:r>
            <a:endParaRPr lang="en-US" sz="2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373302" y="457200"/>
            <a:ext cx="361829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26.0 g </a:t>
            </a:r>
            <a:r>
              <a:rPr lang="en-US" sz="2000" dirty="0" err="1" smtClean="0"/>
              <a:t>NaCl</a:t>
            </a:r>
            <a:r>
              <a:rPr lang="en-US" sz="2000" dirty="0" smtClean="0"/>
              <a:t>  (0.445 </a:t>
            </a:r>
            <a:r>
              <a:rPr lang="en-US" sz="2000" dirty="0" err="1" smtClean="0"/>
              <a:t>mol</a:t>
            </a:r>
            <a:r>
              <a:rPr lang="en-US" sz="2000" dirty="0" smtClean="0"/>
              <a:t> </a:t>
            </a:r>
            <a:r>
              <a:rPr lang="en-US" sz="2000" dirty="0" err="1" smtClean="0"/>
              <a:t>NaCl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100. g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  (5.55 </a:t>
            </a:r>
            <a:r>
              <a:rPr lang="en-US" sz="2000" dirty="0" err="1" smtClean="0"/>
              <a:t>mol</a:t>
            </a:r>
            <a:r>
              <a:rPr lang="en-US" sz="2000" dirty="0" smtClean="0"/>
              <a:t> H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O)</a:t>
            </a:r>
          </a:p>
          <a:p>
            <a:r>
              <a:rPr lang="en-US" sz="2000" dirty="0" smtClean="0"/>
              <a:t>Total volume = 121 mL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155" y="1770644"/>
            <a:ext cx="7084240" cy="74395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876800"/>
            <a:ext cx="742406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74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432</Words>
  <Application>Microsoft Office PowerPoint</Application>
  <PresentationFormat>On-screen Show (4:3)</PresentationFormat>
  <Paragraphs>105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Section 13.1  Quantitative Expressions of Concentration</vt:lpstr>
      <vt:lpstr>Concentration Units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BV Tablet</dc:creator>
  <cp:lastModifiedBy>bv new tablet</cp:lastModifiedBy>
  <cp:revision>26</cp:revision>
  <dcterms:created xsi:type="dcterms:W3CDTF">2011-02-11T11:40:26Z</dcterms:created>
  <dcterms:modified xsi:type="dcterms:W3CDTF">2013-02-24T16:07:08Z</dcterms:modified>
</cp:coreProperties>
</file>