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7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14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5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16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7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68" r:id="rId3"/>
    <p:sldId id="267" r:id="rId4"/>
    <p:sldId id="257" r:id="rId5"/>
    <p:sldId id="259" r:id="rId6"/>
    <p:sldId id="260" r:id="rId7"/>
    <p:sldId id="270" r:id="rId8"/>
    <p:sldId id="275" r:id="rId9"/>
    <p:sldId id="269" r:id="rId10"/>
    <p:sldId id="271" r:id="rId11"/>
    <p:sldId id="273" r:id="rId12"/>
    <p:sldId id="272" r:id="rId13"/>
    <p:sldId id="274" r:id="rId14"/>
    <p:sldId id="276" r:id="rId15"/>
    <p:sldId id="277" r:id="rId16"/>
    <p:sldId id="278" r:id="rId17"/>
    <p:sldId id="279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6B677D-E10C-4421-BE30-CFB2C68F2C5A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F0D413-2CB3-4190-9065-A2699E07E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21.482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16,'1'14'0,"4"4"0,5-2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02-01T15:47:11.196"/>
    </inkml:context>
    <inkml:brush xml:id="br0">
      <inkml:brushProperty name="width" value="0.05292" units="cm"/>
      <inkml:brushProperty name="height" value="0.05292" units="cm"/>
      <inkml:brushProperty name="color" value="#789440"/>
      <inkml:brushProperty name="fitToCurve" value="1"/>
    </inkml:brush>
  </inkml:definitions>
  <inkml:trace contextRef="#ctx0" brushRef="#br0">0 0 32,'0'0'3,"0"0"-3,0 0 2,0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CC253B-05AA-43EB-B818-5B585CBE83E4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C811ED-15B3-4F97-9062-21C118803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3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5CFB4-9C6B-45D9-AFEF-D5F662A4EA71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8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5CFB4-9C6B-45D9-AFEF-D5F662A4EA71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3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5CFB4-9C6B-45D9-AFEF-D5F662A4EA71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91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8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7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3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7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64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811ED-15B3-4F97-9062-21C1188033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5CFB4-9C6B-45D9-AFEF-D5F662A4EA71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5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0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B4FB9-253F-405C-98C3-3B3567A2C1C0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11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811ED-15B3-4F97-9062-21C1188033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53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5CFB4-9C6B-45D9-AFEF-D5F662A4EA71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4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24EB-D465-4B8B-B053-6E9AC66E1E3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ink/ink7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ustomXml" Target="../ink/ink9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.xml"/><Relationship Id="rId5" Type="http://schemas.openxmlformats.org/officeDocument/2006/relationships/image" Target="../media/image4.emf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ustomXml" Target="../ink/ink11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5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13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.xml"/><Relationship Id="rId5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08000" y="990600"/>
            <a:ext cx="10668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14.6 </a:t>
            </a:r>
            <a:br>
              <a:rPr lang="en-US" sz="4000" dirty="0" smtClean="0"/>
            </a:br>
            <a:r>
              <a:rPr lang="en-US" sz="4000" dirty="0" smtClean="0"/>
              <a:t>Reaction Mechanisms and Catalysis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791201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0373" y="317863"/>
            <a:ext cx="98579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Mechanisms and Rate Laws: Predicting Rate Law from Mechanisms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1611" y="1107994"/>
            <a:ext cx="8516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Overall rate = Rate of the slowest step (rate determining step: RDS)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0373" y="2116181"/>
            <a:ext cx="87449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Step 1.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 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                   (slow)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Step 2.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        (fast)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58491" y="2508070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19451" y="305235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9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0373" y="317863"/>
            <a:ext cx="730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Mechanisms and Rate Laws: Testing Mechanisms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756" y="1476102"/>
            <a:ext cx="111329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 the rate law for a mechanism and see if it matches the experimental rate law.</a:t>
            </a:r>
          </a:p>
          <a:p>
            <a:endParaRPr lang="en-US" sz="2400" dirty="0"/>
          </a:p>
          <a:p>
            <a:pPr marL="9144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If the two disagree, the mechanism is incorrect.</a:t>
            </a:r>
          </a:p>
          <a:p>
            <a:pPr marL="9144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If the two agree, the mechanism might be correct, but you never really know for sure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1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11184" y="134981"/>
            <a:ext cx="861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Mechanisms and Rate Laws: Testing Mechanisms Example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84" y="2848298"/>
            <a:ext cx="8913318" cy="27697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170" y="1091154"/>
            <a:ext cx="4694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Overall reaction and experimental rate law: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02584" y="1524000"/>
            <a:ext cx="8001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 + CO(g) </a:t>
            </a:r>
            <a:r>
              <a:rPr lang="en-US" sz="2400" dirty="0" smtClean="0">
                <a:sym typeface="Wingdings" panose="05000000000000000000" pitchFamily="2" charset="2"/>
              </a:rPr>
              <a:t>  NO(g) + CO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(g)                           Rate = k[NO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]</a:t>
            </a:r>
            <a:r>
              <a:rPr lang="en-US" sz="2400" baseline="30000" dirty="0" smtClean="0">
                <a:sym typeface="Wingdings" panose="05000000000000000000" pitchFamily="2" charset="2"/>
              </a:rPr>
              <a:t>2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340877" y="2353897"/>
            <a:ext cx="3088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proposed mechanisms: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03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2"/>
          <p:cNvSpPr txBox="1">
            <a:spLocks noChangeArrowheads="1"/>
          </p:cNvSpPr>
          <p:nvPr/>
        </p:nvSpPr>
        <p:spPr bwMode="auto">
          <a:xfrm>
            <a:off x="1615441" y="3039292"/>
            <a:ext cx="23083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Overall Reaction:</a:t>
            </a:r>
          </a:p>
          <a:p>
            <a:pPr eaLnBrk="1" hangingPunct="1"/>
            <a:endParaRPr lang="en-US" sz="2400" dirty="0" smtClean="0">
              <a:latin typeface="Calibri" panose="020F0502020204030204" pitchFamily="34" charset="0"/>
            </a:endParaRPr>
          </a:p>
          <a:p>
            <a:pPr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</a:rPr>
              <a:t>Rate Law:</a:t>
            </a:r>
            <a:endParaRPr lang="en-US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/>
          <p:cNvSpPr txBox="1"/>
          <p:nvPr/>
        </p:nvSpPr>
        <p:spPr>
          <a:xfrm>
            <a:off x="2952201" y="1267095"/>
            <a:ext cx="6065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Step 1.            </a:t>
            </a:r>
            <a:r>
              <a:rPr lang="en-US" sz="2400" dirty="0" err="1" smtClean="0"/>
              <a:t>Cl</a:t>
            </a:r>
            <a:r>
              <a:rPr lang="en-US" sz="2400" dirty="0" smtClean="0"/>
              <a:t>(g) +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(g)             </a:t>
            </a:r>
            <a:r>
              <a:rPr lang="en-US" sz="2400" dirty="0" err="1" smtClean="0"/>
              <a:t>ClO</a:t>
            </a:r>
            <a:r>
              <a:rPr lang="en-US" sz="2400" dirty="0" smtClean="0"/>
              <a:t>(g)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Step 2.            </a:t>
            </a:r>
            <a:r>
              <a:rPr lang="en-US" sz="2400" dirty="0" err="1" smtClean="0"/>
              <a:t>ClO</a:t>
            </a:r>
            <a:r>
              <a:rPr lang="en-US" sz="2400" dirty="0" smtClean="0"/>
              <a:t>(g) +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(g)           </a:t>
            </a:r>
            <a:r>
              <a:rPr lang="en-US" sz="2400" dirty="0" err="1" smtClean="0"/>
              <a:t>Cl</a:t>
            </a:r>
            <a:r>
              <a:rPr lang="en-US" sz="2400" dirty="0" smtClean="0"/>
              <a:t>(g)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39988" y="1658983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00948" y="2203268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55817" y="2467424"/>
            <a:ext cx="8530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328749" y="304800"/>
            <a:ext cx="41379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Catalysts and Rate Laws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328749" y="304800"/>
            <a:ext cx="115195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Rate Laws for Complex Mechanisms: </a:t>
            </a:r>
          </a:p>
          <a:p>
            <a:pPr eaLnBrk="1" hangingPunct="1"/>
            <a:r>
              <a:rPr lang="en-US" sz="3200" dirty="0">
                <a:latin typeface="Calibri" panose="020F0502020204030204" pitchFamily="34" charset="0"/>
              </a:rPr>
              <a:t>	</a:t>
            </a:r>
            <a:r>
              <a:rPr lang="en-US" sz="3200" dirty="0" smtClean="0">
                <a:latin typeface="Calibri" panose="020F0502020204030204" pitchFamily="34" charset="0"/>
              </a:rPr>
              <a:t>			Experimental rate law can’t use intermediates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8750" y="1808315"/>
            <a:ext cx="7339148" cy="1550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19" y="3584805"/>
            <a:ext cx="8392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Key: In step 1, the forward and reverse rates are equal (they are in equilibrium)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25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71993" y="304800"/>
            <a:ext cx="6464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Catalysis for Increasing Reaction Rate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0898" y="906974"/>
            <a:ext cx="9778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Alternative mechanism is provided with a lower activation energy.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1451" y="2278920"/>
            <a:ext cx="3219048" cy="428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5158" y="2278920"/>
            <a:ext cx="3266667" cy="43619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6731" y="1854924"/>
            <a:ext cx="2213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uncatalyzed</a:t>
            </a:r>
            <a:r>
              <a:rPr lang="en-US" dirty="0" smtClean="0"/>
              <a:t> reactions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67153" y="1909588"/>
            <a:ext cx="1969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catalyzed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71993" y="304800"/>
            <a:ext cx="57718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Catalysis for Increasing Selectivity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0898" y="906974"/>
            <a:ext cx="918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Favor one pathway (and therefore one product) over another: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2533" y="2447975"/>
            <a:ext cx="8161905" cy="2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71993" y="304800"/>
            <a:ext cx="7326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Homogeneous vs. Heterogeneous Catalysis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0898" y="906974"/>
            <a:ext cx="79628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Homogeneous: catalyst and reactants in solution</a:t>
            </a:r>
          </a:p>
          <a:p>
            <a:r>
              <a:rPr lang="en-US" sz="2800" dirty="0" smtClean="0"/>
              <a:t>Heterogeneous: reaction occurs on a catalytic surface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1412" y="2945788"/>
            <a:ext cx="8318951" cy="224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Reaction Mechanisms and Catalysis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1067" y="1600201"/>
            <a:ext cx="684886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Elementary </a:t>
            </a:r>
            <a:r>
              <a:rPr lang="en-US" sz="2800" dirty="0"/>
              <a:t>s</a:t>
            </a:r>
            <a:r>
              <a:rPr lang="en-US" sz="2800" dirty="0" smtClean="0"/>
              <a:t>teps and reaction mechanisms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Reaction mechanisms and rate laws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More complex mechanisms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Catalysis</a:t>
            </a:r>
          </a:p>
          <a:p>
            <a:pPr>
              <a:defRPr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9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A reaction mechanism is a series of elementary steps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8161" y="1415289"/>
            <a:ext cx="5347619" cy="51945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04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749" y="422367"/>
            <a:ext cx="729866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Reaction Mechanisms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: The pathway by which a reaction </a:t>
            </a:r>
          </a:p>
          <a:p>
            <a:pPr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proceeds from reactants to products.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752601" y="1371600"/>
            <a:ext cx="104542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Each discrete chemical event is an “elementary step.”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The reaction is a series of elementary steps.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Steps are usually </a:t>
            </a:r>
            <a:r>
              <a:rPr lang="en-US" sz="2400" dirty="0" err="1">
                <a:latin typeface="Calibri" panose="020F0502020204030204" pitchFamily="34" charset="0"/>
              </a:rPr>
              <a:t>unimolecular</a:t>
            </a:r>
            <a:r>
              <a:rPr lang="en-US" sz="2400" dirty="0">
                <a:latin typeface="Calibri" panose="020F0502020204030204" pitchFamily="34" charset="0"/>
              </a:rPr>
              <a:t> or bimolecular.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The overall reaction is the </a:t>
            </a:r>
            <a:r>
              <a:rPr lang="en-US" sz="2400" i="1" dirty="0">
                <a:latin typeface="Calibri" panose="020F0502020204030204" pitchFamily="34" charset="0"/>
              </a:rPr>
              <a:t>sum</a:t>
            </a:r>
            <a:r>
              <a:rPr lang="en-US" sz="2400" dirty="0">
                <a:latin typeface="Calibri" panose="020F0502020204030204" pitchFamily="34" charset="0"/>
              </a:rPr>
              <a:t> of the steps.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Each elementary step goes at its own rate.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 The rate of the overall reaction is the rate of the slowest (rate determining) step. </a:t>
            </a:r>
          </a:p>
        </p:txBody>
      </p:sp>
    </p:spTree>
    <p:extLst>
      <p:ext uri="{BB962C8B-B14F-4D97-AF65-F5344CB8AC3E}">
        <p14:creationId xmlns:p14="http://schemas.microsoft.com/office/powerpoint/2010/main" val="38713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28749" y="304800"/>
            <a:ext cx="78867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Overall Reactions, Intermediates and Catalysts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977539" y="1371598"/>
            <a:ext cx="939494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Overall reaction: sum of all the elementary steps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Intermediate: Formed in one step, and then used in a later step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Catalyst: Used in one step, and then reproduced in a later step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821" y="4648648"/>
            <a:ext cx="9586289" cy="1417522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68086" y="4142247"/>
            <a:ext cx="2801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Overall Reactions:</a:t>
            </a:r>
            <a:endParaRPr lang="en-US" sz="2800" dirty="0"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5314" y="4193177"/>
            <a:ext cx="12074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896293"/>
            <a:ext cx="49434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2"/>
          <p:cNvSpPr txBox="1">
            <a:spLocks noChangeArrowheads="1"/>
          </p:cNvSpPr>
          <p:nvPr/>
        </p:nvSpPr>
        <p:spPr bwMode="auto">
          <a:xfrm>
            <a:off x="2595155" y="3940629"/>
            <a:ext cx="2308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Overall Reaction: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Intermediates: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Catalysts: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Connector 5"/>
          <p:cNvCxnSpPr/>
          <p:nvPr/>
        </p:nvCxnSpPr>
        <p:spPr>
          <a:xfrm>
            <a:off x="2873829" y="3773710"/>
            <a:ext cx="8530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8749" y="304800"/>
            <a:ext cx="48045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Intermediates and Catalysts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2"/>
          <p:cNvSpPr txBox="1">
            <a:spLocks noChangeArrowheads="1"/>
          </p:cNvSpPr>
          <p:nvPr/>
        </p:nvSpPr>
        <p:spPr bwMode="auto">
          <a:xfrm>
            <a:off x="1615441" y="3039292"/>
            <a:ext cx="2308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Overall Reaction: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Intermediates: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</a:rPr>
              <a:t>Catalysts: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0975" y="404814"/>
              <a:ext cx="1588" cy="1587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919" y="385770"/>
                <a:ext cx="39700" cy="39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7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6838" y="1098551"/>
              <a:ext cx="6350" cy="17463"/>
            </p14:xfrm>
          </p:contentPart>
        </mc:Choice>
        <mc:Fallback xmlns="">
          <p:pic>
            <p:nvPicPr>
              <p:cNvPr id="1027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3476" y="1095344"/>
                <a:ext cx="13074" cy="23878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/>
          <p:cNvSpPr txBox="1"/>
          <p:nvPr/>
        </p:nvSpPr>
        <p:spPr>
          <a:xfrm>
            <a:off x="2952201" y="1267095"/>
            <a:ext cx="7740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Step 1.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 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Step 2.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49440" y="1645920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010400" y="219020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55817" y="2467424"/>
            <a:ext cx="8530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328749" y="304800"/>
            <a:ext cx="48045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Intermediates and Catalysts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463" y="3531600"/>
            <a:ext cx="3914775" cy="3295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411" y="1610615"/>
            <a:ext cx="6971428" cy="1180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127" y="4193175"/>
            <a:ext cx="7740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Step 1.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 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Step 2.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IO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         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</a:t>
            </a:r>
            <a:r>
              <a:rPr lang="en-US" sz="2400" dirty="0" err="1" smtClean="0"/>
              <a:t>aq</a:t>
            </a:r>
            <a:r>
              <a:rPr lang="en-US" sz="2400" dirty="0" smtClean="0"/>
              <a:t>)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O(l) +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</a:t>
            </a:r>
            <a:endParaRPr lang="en-US" sz="2400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63434" y="121918"/>
            <a:ext cx="91446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anose="020F0502020204030204" pitchFamily="34" charset="0"/>
              </a:rPr>
              <a:t>Intermediates vs. Transition States/Activated Complex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3840" y="680599"/>
            <a:ext cx="3554533" cy="2580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9159" y="4501106"/>
            <a:ext cx="476250" cy="180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7465" y="5017053"/>
            <a:ext cx="476250" cy="18097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328749" y="3383280"/>
            <a:ext cx="116237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0373" y="317863"/>
            <a:ext cx="8932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Mechanisms and Rate Laws: Rate </a:t>
            </a:r>
            <a:r>
              <a:rPr lang="en-US" sz="2800" dirty="0">
                <a:latin typeface="Calibri" panose="020F0502020204030204" pitchFamily="34" charset="0"/>
              </a:rPr>
              <a:t>Laws for Elementary Steps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7128" y="1175655"/>
            <a:ext cx="85956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Unlike an overall reaction, the rate law for a single elementary step </a:t>
            </a:r>
          </a:p>
          <a:p>
            <a:r>
              <a:rPr lang="en-US" sz="2400" dirty="0" smtClean="0"/>
              <a:t>can be discerned from the reaction equation: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920" y="2006652"/>
            <a:ext cx="9254679" cy="4078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7920" y="6085215"/>
            <a:ext cx="8516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Overall rate = Rate of the slowest step (rate determining step: RDS)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1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599</Words>
  <Application>Microsoft Office PowerPoint</Application>
  <PresentationFormat>Custom</PresentationFormat>
  <Paragraphs>97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Section 14.6  Reaction Mechanisms and Catalysis</vt:lpstr>
      <vt:lpstr>Reaction Mechanisms and Catalysis</vt:lpstr>
      <vt:lpstr>A reaction mechanism is a series of elementary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bv new tablet</cp:lastModifiedBy>
  <cp:revision>17</cp:revision>
  <cp:lastPrinted>2013-03-15T10:52:48Z</cp:lastPrinted>
  <dcterms:created xsi:type="dcterms:W3CDTF">2013-03-15T10:31:28Z</dcterms:created>
  <dcterms:modified xsi:type="dcterms:W3CDTF">2013-03-16T19:10:18Z</dcterms:modified>
</cp:coreProperties>
</file>