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68" r:id="rId3"/>
    <p:sldId id="267" r:id="rId4"/>
    <p:sldId id="291" r:id="rId5"/>
    <p:sldId id="290" r:id="rId6"/>
    <p:sldId id="292" r:id="rId7"/>
    <p:sldId id="293" r:id="rId8"/>
    <p:sldId id="294" r:id="rId9"/>
    <p:sldId id="295" r:id="rId10"/>
    <p:sldId id="296" r:id="rId11"/>
    <p:sldId id="29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6B677D-E10C-4421-BE30-CFB2C68F2C5A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F0D413-2CB3-4190-9065-A2699E07E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20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CC253B-05AA-43EB-B818-5B585CBE83E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C811ED-15B3-4F97-9062-21C118803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3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63D5F3-1D58-4FD7-AE86-9EA6729231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19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60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5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9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19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78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97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61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30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68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3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1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4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0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5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4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8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3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4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3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24EB-D465-4B8B-B053-6E9AC66E1E3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5CBDB-DD07-4963-ACEE-6C20D3DD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7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08000" y="990600"/>
            <a:ext cx="106680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Sections </a:t>
            </a:r>
            <a:r>
              <a:rPr lang="en-US" sz="4000" dirty="0" smtClean="0"/>
              <a:t>15.3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Using Equilibrium Constants in Calculations</a:t>
            </a:r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5791201"/>
            <a:ext cx="1567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Bill Vining</a:t>
            </a:r>
          </a:p>
          <a:p>
            <a:r>
              <a:rPr lang="en-US" dirty="0" smtClean="0"/>
              <a:t>SUNY Oneonta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0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05950" y="108855"/>
            <a:ext cx="11363235" cy="596537"/>
          </a:xfrm>
        </p:spPr>
        <p:txBody>
          <a:bodyPr anchor="t">
            <a:noAutofit/>
          </a:bodyPr>
          <a:lstStyle/>
          <a:p>
            <a:pPr algn="l"/>
            <a:r>
              <a:rPr lang="en-US" sz="3200" dirty="0" smtClean="0"/>
              <a:t>Predicting Equilibrium Concentrations: Example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8433" y="600884"/>
            <a:ext cx="1078147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Consider the following system, where butane isomerizes to form isobutene.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 flask initially contains 0.200 M butane. What will the concentrations of butane and </a:t>
            </a:r>
          </a:p>
          <a:p>
            <a:r>
              <a:rPr lang="en-US" sz="2400" dirty="0" smtClean="0"/>
              <a:t>isobutene be when equilibrium is reached?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Reaction will shift to the right, forming isobutene.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Set up an ICE table: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183" y="1056121"/>
            <a:ext cx="7035577" cy="1177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3769641" y="4906450"/>
            <a:ext cx="7481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69641" y="5070874"/>
            <a:ext cx="181113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Initial (M)</a:t>
            </a:r>
          </a:p>
          <a:p>
            <a:endParaRPr lang="en-US" sz="2000" dirty="0"/>
          </a:p>
          <a:p>
            <a:r>
              <a:rPr lang="en-US" sz="2000" dirty="0" smtClean="0"/>
              <a:t>Change (M)</a:t>
            </a:r>
          </a:p>
          <a:p>
            <a:endParaRPr lang="en-US" sz="2000" dirty="0"/>
          </a:p>
          <a:p>
            <a:r>
              <a:rPr lang="en-US" sz="2000" dirty="0" smtClean="0"/>
              <a:t>Equilibrium (M)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892071" y="4323807"/>
            <a:ext cx="4210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[butane]                     [isobutene]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6308" y="4430986"/>
            <a:ext cx="967523" cy="3371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312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05950" y="108855"/>
            <a:ext cx="11363235" cy="596537"/>
          </a:xfrm>
        </p:spPr>
        <p:txBody>
          <a:bodyPr anchor="t">
            <a:noAutofit/>
          </a:bodyPr>
          <a:lstStyle/>
          <a:p>
            <a:pPr algn="l"/>
            <a:r>
              <a:rPr lang="en-US" sz="3200" dirty="0" smtClean="0"/>
              <a:t>Predicting Equilibrium Concentrations: Example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38433" y="600884"/>
            <a:ext cx="95998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Consider the following system, where butane isomerizes to form isobutene.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183" y="1056121"/>
            <a:ext cx="7035577" cy="117762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386361" y="3156514"/>
            <a:ext cx="61450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6361" y="3320938"/>
            <a:ext cx="7290399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Initial (M)                       0.200                                        0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Change (M)                        -x                                          +x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Equilibrium (M)          0.200 – x                                     </a:t>
            </a:r>
            <a:r>
              <a:rPr lang="en-US" sz="2000" dirty="0" err="1" smtClean="0"/>
              <a:t>x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508791" y="2573871"/>
            <a:ext cx="4210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[butane]                     [isobutene]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3028" y="2694113"/>
            <a:ext cx="967523" cy="33716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300765" y="5728067"/>
                <a:ext cx="3964932" cy="770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𝑏𝑢𝑡𝑎𝑛𝑒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𝑖𝑠𝑜𝑏𝑢𝑡𝑎𝑛𝑒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0.200−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765" y="5728067"/>
                <a:ext cx="3964932" cy="7705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6818808" y="2338251"/>
            <a:ext cx="0" cy="4245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6361" y="5212080"/>
            <a:ext cx="6358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Insert concentration equations into equilibrium expression: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008585" y="2276148"/>
            <a:ext cx="1330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Solve for x: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004229" y="3996091"/>
            <a:ext cx="4235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Determine equilibrium concentrations: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012936" y="5284959"/>
            <a:ext cx="34837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 a final check of the answers: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398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06400" y="304800"/>
            <a:ext cx="10363200" cy="10668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Equilibrium and the Equilibrium Constant</a:t>
            </a:r>
            <a:endParaRPr lang="en-US" sz="4000" dirty="0" smtClean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1067" y="1626327"/>
            <a:ext cx="790370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this section…</a:t>
            </a:r>
            <a:endParaRPr lang="en-US" sz="3200" dirty="0">
              <a:latin typeface="Calibri" pitchFamily="34" charset="0"/>
            </a:endParaRPr>
          </a:p>
          <a:p>
            <a:pPr>
              <a:defRPr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Determining an equilibrium constant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Determining if a system is at equilibrium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Calculating (predicting) equilibrium concentrations</a:t>
            </a:r>
          </a:p>
          <a:p>
            <a:pPr>
              <a:defRPr/>
            </a:pPr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89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06400" y="304800"/>
            <a:ext cx="10363200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Determining an Equilibrium Constant from Experimental Information</a:t>
            </a:r>
            <a:endParaRPr lang="en-US" sz="4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00446" y="1515291"/>
            <a:ext cx="111517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General Idea: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Write equilibrium constant expression.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Measure one or more concentrations of a system at equilibriu</a:t>
            </a:r>
            <a:r>
              <a:rPr lang="en-US" sz="2400" dirty="0"/>
              <a:t>m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stoichiometry if needed to calculate concentrations of all species at equilibrium.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Insert equilibrium values into equilibrium constant expression and calculate K.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04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97393" y="265608"/>
            <a:ext cx="10363200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Determining an Equilibrium Constant: Simple Example</a:t>
            </a:r>
            <a:endParaRPr lang="en-US" sz="4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2068" y="966649"/>
            <a:ext cx="1036777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Sulfur trioxide decomposes to sulfur dioxide and oxygen,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If an equilibrium mixture has the following concentrations, what is the value of K?</a:t>
            </a:r>
          </a:p>
          <a:p>
            <a:endParaRPr lang="en-US" sz="2400" dirty="0"/>
          </a:p>
          <a:p>
            <a:r>
              <a:rPr lang="en-US" sz="2400" dirty="0" smtClean="0"/>
              <a:t>[SO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] = 0.152 M</a:t>
            </a:r>
          </a:p>
          <a:p>
            <a:r>
              <a:rPr lang="en-US" sz="2400" dirty="0" smtClean="0"/>
              <a:t>[SO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= 0.0247 M</a:t>
            </a:r>
          </a:p>
          <a:p>
            <a:r>
              <a:rPr lang="en-US" sz="2400" dirty="0" smtClean="0"/>
              <a:t>[O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= 0.0330 M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4856" y="1463069"/>
            <a:ext cx="4493391" cy="5616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87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06399" y="304800"/>
            <a:ext cx="10892971" cy="59653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 smtClean="0"/>
              <a:t>Introduction to ICE Tables: Determining K with less data.</a:t>
            </a:r>
            <a:endParaRPr lang="en-US" sz="4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06400" y="1071152"/>
            <a:ext cx="9062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 ICE table tabulates </a:t>
            </a:r>
            <a:r>
              <a:rPr lang="en-US" sz="2400" b="1" dirty="0" smtClean="0"/>
              <a:t>I</a:t>
            </a:r>
            <a:r>
              <a:rPr lang="en-US" sz="2400" dirty="0" smtClean="0"/>
              <a:t>nitial concentrations, </a:t>
            </a:r>
            <a:r>
              <a:rPr lang="en-US" sz="2400" b="1" dirty="0" smtClean="0"/>
              <a:t>C</a:t>
            </a:r>
            <a:r>
              <a:rPr lang="en-US" sz="2400" dirty="0" smtClean="0"/>
              <a:t>hange in concentrations, </a:t>
            </a:r>
          </a:p>
          <a:p>
            <a:r>
              <a:rPr lang="en-US" sz="2400" dirty="0" smtClean="0"/>
              <a:t>and </a:t>
            </a:r>
            <a:r>
              <a:rPr lang="en-US" sz="2400" b="1" dirty="0"/>
              <a:t>E</a:t>
            </a:r>
            <a:r>
              <a:rPr lang="en-US" sz="2400" dirty="0" smtClean="0"/>
              <a:t>quilibrium concentrations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5325" y="3064741"/>
            <a:ext cx="4831410" cy="5092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943" y="2063929"/>
            <a:ext cx="11874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Nitrogen and hydrogen form ammonia. Initial </a:t>
            </a:r>
            <a:r>
              <a:rPr lang="en-US" sz="2000" dirty="0"/>
              <a:t>concentrations of the reactants are [N</a:t>
            </a:r>
            <a:r>
              <a:rPr lang="en-US" sz="2000" baseline="-25000" dirty="0"/>
              <a:t>2</a:t>
            </a:r>
            <a:r>
              <a:rPr lang="en-US" sz="2000" dirty="0"/>
              <a:t>] </a:t>
            </a:r>
            <a:r>
              <a:rPr lang="en-US" sz="2000" dirty="0" smtClean="0"/>
              <a:t>= </a:t>
            </a:r>
            <a:r>
              <a:rPr lang="en-US" sz="2000" dirty="0"/>
              <a:t>0.1000 M and </a:t>
            </a:r>
            <a:endParaRPr lang="en-US" sz="2000" dirty="0" smtClean="0"/>
          </a:p>
          <a:p>
            <a:r>
              <a:rPr lang="en-US" sz="2000" dirty="0" smtClean="0"/>
              <a:t>[</a:t>
            </a:r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] </a:t>
            </a:r>
            <a:r>
              <a:rPr lang="en-US" sz="2000" dirty="0" smtClean="0"/>
              <a:t>= </a:t>
            </a:r>
            <a:r>
              <a:rPr lang="en-US" sz="2000" dirty="0"/>
              <a:t>0.2200 M. After </a:t>
            </a:r>
            <a:r>
              <a:rPr lang="en-US" sz="2000" dirty="0" smtClean="0"/>
              <a:t>the system </a:t>
            </a:r>
            <a:r>
              <a:rPr lang="en-US" sz="2000" dirty="0"/>
              <a:t>reaches equilibrium, </a:t>
            </a:r>
            <a:r>
              <a:rPr lang="en-US" sz="2000" dirty="0" smtClean="0"/>
              <a:t>the </a:t>
            </a:r>
            <a:r>
              <a:rPr lang="en-US" sz="2000" dirty="0"/>
              <a:t>nitrogen concentration has decreased </a:t>
            </a:r>
            <a:r>
              <a:rPr lang="en-US" sz="2000" dirty="0" smtClean="0"/>
              <a:t>to 0.0271 </a:t>
            </a:r>
            <a:r>
              <a:rPr lang="en-US" sz="2000" dirty="0"/>
              <a:t>M.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4292" y="3600160"/>
            <a:ext cx="7481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4292" y="3856029"/>
            <a:ext cx="21310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Initial (M)</a:t>
            </a:r>
          </a:p>
          <a:p>
            <a:endParaRPr lang="en-US" sz="2400" dirty="0"/>
          </a:p>
          <a:p>
            <a:r>
              <a:rPr lang="en-US" sz="2400" dirty="0" smtClean="0"/>
              <a:t>Change (M)</a:t>
            </a:r>
          </a:p>
          <a:p>
            <a:endParaRPr lang="en-US" sz="2400" dirty="0"/>
          </a:p>
          <a:p>
            <a:r>
              <a:rPr lang="en-US" sz="2400" dirty="0" smtClean="0"/>
              <a:t>Equilibrium (M)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06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0868" y="1195783"/>
            <a:ext cx="4083089" cy="430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943" y="130626"/>
            <a:ext cx="11874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Nitrogen and hydrogen form ammonia. Initial </a:t>
            </a:r>
            <a:r>
              <a:rPr lang="en-US" sz="2000" dirty="0"/>
              <a:t>concentrations of the reactants are [N</a:t>
            </a:r>
            <a:r>
              <a:rPr lang="en-US" sz="2000" baseline="-25000" dirty="0"/>
              <a:t>2</a:t>
            </a:r>
            <a:r>
              <a:rPr lang="en-US" sz="2000" dirty="0"/>
              <a:t>] </a:t>
            </a:r>
            <a:r>
              <a:rPr lang="en-US" sz="2000" dirty="0" smtClean="0"/>
              <a:t>= </a:t>
            </a:r>
            <a:r>
              <a:rPr lang="en-US" sz="2000" dirty="0"/>
              <a:t>0.1000 M and </a:t>
            </a:r>
            <a:endParaRPr lang="en-US" sz="2000" dirty="0" smtClean="0"/>
          </a:p>
          <a:p>
            <a:r>
              <a:rPr lang="en-US" sz="2000" dirty="0" smtClean="0"/>
              <a:t>[</a:t>
            </a:r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] </a:t>
            </a:r>
            <a:r>
              <a:rPr lang="en-US" sz="2000" dirty="0" smtClean="0"/>
              <a:t>= </a:t>
            </a:r>
            <a:r>
              <a:rPr lang="en-US" sz="2000" dirty="0"/>
              <a:t>0.2200 M. After </a:t>
            </a:r>
            <a:r>
              <a:rPr lang="en-US" sz="2000" dirty="0" smtClean="0"/>
              <a:t>the system </a:t>
            </a:r>
            <a:r>
              <a:rPr lang="en-US" sz="2000" dirty="0"/>
              <a:t>reaches equilibrium, </a:t>
            </a:r>
            <a:r>
              <a:rPr lang="en-US" sz="2000" dirty="0" smtClean="0"/>
              <a:t>the </a:t>
            </a:r>
            <a:r>
              <a:rPr lang="en-US" sz="2000" dirty="0"/>
              <a:t>nitrogen concentration has decreased </a:t>
            </a:r>
            <a:r>
              <a:rPr lang="en-US" sz="2000" dirty="0" smtClean="0"/>
              <a:t>to 0.0271 </a:t>
            </a:r>
            <a:r>
              <a:rPr lang="en-US" sz="2000" dirty="0"/>
              <a:t>M.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4292" y="1666857"/>
            <a:ext cx="59687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4292" y="1805159"/>
            <a:ext cx="7647297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Initial (M)               0.1000          0.2200                  0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Change (M)                -x                  -3x                     +2x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Equilibrium (M)  0.1000-x          0.2200-3x             2x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3011" y="5760360"/>
            <a:ext cx="5904171" cy="8494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7825" y="3565077"/>
            <a:ext cx="334751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Determine the value of x.</a:t>
            </a:r>
          </a:p>
          <a:p>
            <a:endParaRPr lang="en-US" sz="2400" dirty="0"/>
          </a:p>
          <a:p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026456" y="5351839"/>
            <a:ext cx="5905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equilibrium concentrations to calculate K: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940844" y="1461800"/>
            <a:ext cx="4137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Use x to determine equilibrium </a:t>
            </a:r>
          </a:p>
          <a:p>
            <a:r>
              <a:rPr lang="en-US" sz="2400" dirty="0" smtClean="0"/>
              <a:t>concentrations.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657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06399" y="304800"/>
            <a:ext cx="11363235" cy="596537"/>
          </a:xfrm>
        </p:spPr>
        <p:txBody>
          <a:bodyPr anchor="t">
            <a:noAutofit/>
          </a:bodyPr>
          <a:lstStyle/>
          <a:p>
            <a:pPr algn="l"/>
            <a:r>
              <a:rPr lang="en-US" sz="3200" dirty="0" smtClean="0"/>
              <a:t>Determining if a System is at Equilibrium: Q, the Reaction Quotient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06400" y="1071152"/>
            <a:ext cx="11083803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reaction quotient, Q, has the same form as the equilibrium constant expression,</a:t>
            </a:r>
          </a:p>
          <a:p>
            <a:r>
              <a:rPr lang="en-US" sz="2400" dirty="0" smtClean="0"/>
              <a:t>but uses actual concentrations, whether they are at equilibrium or not.</a:t>
            </a:r>
          </a:p>
          <a:p>
            <a:endParaRPr lang="en-US" sz="2400" dirty="0"/>
          </a:p>
          <a:p>
            <a:r>
              <a:rPr lang="en-US" sz="2400" dirty="0" smtClean="0"/>
              <a:t>How Q is used: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Write equilibrium constant expression.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Insert concentrations and calculate Q.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If Q = K, the system is at equilibrium.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If Q &gt; K, there are too many products and the system will “shift left” to form more reactants.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If Q &lt; K, there are not enough products and the system will “shift right,” forming more products.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05950" y="304800"/>
            <a:ext cx="11363235" cy="596537"/>
          </a:xfrm>
        </p:spPr>
        <p:txBody>
          <a:bodyPr anchor="t">
            <a:noAutofit/>
          </a:bodyPr>
          <a:lstStyle/>
          <a:p>
            <a:pPr algn="l"/>
            <a:r>
              <a:rPr lang="en-US" sz="3200" dirty="0" smtClean="0"/>
              <a:t>Determining if a System is at Equilibrium: Example using Q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9014" y="1071152"/>
            <a:ext cx="1084604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following system has K = 22.3 at a particular temperature.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If the concentrations are as given below, is the system at equilibrium? If not, in which </a:t>
            </a:r>
          </a:p>
          <a:p>
            <a:r>
              <a:rPr lang="en-US" sz="2400" dirty="0" smtClean="0"/>
              <a:t>direction will the system react to reach equilibrium?</a:t>
            </a:r>
          </a:p>
          <a:p>
            <a:endParaRPr lang="en-US" sz="2400" dirty="0"/>
          </a:p>
          <a:p>
            <a:r>
              <a:rPr lang="en-US" sz="2400" dirty="0" smtClean="0"/>
              <a:t>[Cl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= 0.300 M</a:t>
            </a:r>
          </a:p>
          <a:p>
            <a:r>
              <a:rPr lang="en-US" sz="2400" dirty="0" smtClean="0"/>
              <a:t>[F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=  0.620 M</a:t>
            </a:r>
          </a:p>
          <a:p>
            <a:r>
              <a:rPr lang="en-US" sz="2400" dirty="0" smtClean="0"/>
              <a:t>[</a:t>
            </a:r>
            <a:r>
              <a:rPr lang="en-US" sz="2400" dirty="0" err="1" smtClean="0"/>
              <a:t>ClF</a:t>
            </a:r>
            <a:r>
              <a:rPr lang="en-US" sz="2400" dirty="0" smtClean="0"/>
              <a:t>] = 0.120 M</a:t>
            </a:r>
          </a:p>
          <a:p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0836" y="1631793"/>
            <a:ext cx="4147947" cy="5105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187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05950" y="304800"/>
            <a:ext cx="11363235" cy="596537"/>
          </a:xfrm>
        </p:spPr>
        <p:txBody>
          <a:bodyPr anchor="t">
            <a:noAutofit/>
          </a:bodyPr>
          <a:lstStyle/>
          <a:p>
            <a:pPr algn="l"/>
            <a:r>
              <a:rPr lang="en-US" sz="3200" dirty="0" smtClean="0"/>
              <a:t>Predicting Equilibrium Concentrations for a </a:t>
            </a:r>
            <a:br>
              <a:rPr lang="en-US" sz="3200" dirty="0" smtClean="0"/>
            </a:br>
            <a:r>
              <a:rPr lang="en-US" sz="3200" dirty="0" smtClean="0"/>
              <a:t>System Moving to Equilibrium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45665" y="1410784"/>
            <a:ext cx="1114151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which direction will it react to attain equilibrium? </a:t>
            </a:r>
          </a:p>
          <a:p>
            <a:r>
              <a:rPr lang="en-US" sz="2400" dirty="0" smtClean="0"/>
              <a:t>What will the concentrations be once equilibrium is reached?</a:t>
            </a:r>
          </a:p>
          <a:p>
            <a:endParaRPr lang="en-US" sz="2400" dirty="0"/>
          </a:p>
          <a:p>
            <a:r>
              <a:rPr lang="en-US" sz="2400" dirty="0" smtClean="0"/>
              <a:t>How this is done: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Write equilibrium constant expression.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Insert concentrations and calculate Q.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If Q = K, the system is at equilibrium.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If Q &gt; K, there are too many products and the system will “shift left” to form more reactants.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If Q &lt; K, there are not enough products and the system will “shift right,” forming more products.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Set up an ICE table and determine equilibrium concentrations in terms of </a:t>
            </a:r>
            <a:br>
              <a:rPr lang="en-US" sz="2400" dirty="0" smtClean="0"/>
            </a:br>
            <a:r>
              <a:rPr lang="en-US" sz="2400" dirty="0" smtClean="0"/>
              <a:t>initial concentrations and 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Insert these into the equilibrium constant expression and solve to get the </a:t>
            </a:r>
            <a:br>
              <a:rPr lang="en-US" sz="2400" dirty="0" smtClean="0"/>
            </a:br>
            <a:r>
              <a:rPr lang="en-US" sz="2400" dirty="0" smtClean="0"/>
              <a:t>numerical value of 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Use x and initial concentrations to determine equilibrium concentrations.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92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753</Words>
  <Application>Microsoft Office PowerPoint</Application>
  <PresentationFormat>Widescreen</PresentationFormat>
  <Paragraphs>121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Sections 15.3 Using Equilibrium Constants in Calculations</vt:lpstr>
      <vt:lpstr>Equilibrium and the Equilibrium Constant</vt:lpstr>
      <vt:lpstr>Determining an Equilibrium Constant from Experimental Information</vt:lpstr>
      <vt:lpstr>Determining an Equilibrium Constant: Simple Example</vt:lpstr>
      <vt:lpstr>Introduction to ICE Tables: Determining K with less data.</vt:lpstr>
      <vt:lpstr>PowerPoint Presentation</vt:lpstr>
      <vt:lpstr>Determining if a System is at Equilibrium: Q, the Reaction Quotient</vt:lpstr>
      <vt:lpstr>Determining if a System is at Equilibrium: Example using Q</vt:lpstr>
      <vt:lpstr>Predicting Equilibrium Concentrations for a  System Moving to Equilibrium</vt:lpstr>
      <vt:lpstr>Predicting Equilibrium Concentrations: Example</vt:lpstr>
      <vt:lpstr>Predicting Equilibrium Concentrations: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35</cp:revision>
  <cp:lastPrinted>2013-03-15T10:52:48Z</cp:lastPrinted>
  <dcterms:created xsi:type="dcterms:W3CDTF">2013-03-15T10:31:28Z</dcterms:created>
  <dcterms:modified xsi:type="dcterms:W3CDTF">2013-03-17T14:48:18Z</dcterms:modified>
</cp:coreProperties>
</file>