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68" r:id="rId3"/>
    <p:sldId id="267" r:id="rId4"/>
    <p:sldId id="298" r:id="rId5"/>
    <p:sldId id="291" r:id="rId6"/>
    <p:sldId id="299" r:id="rId7"/>
    <p:sldId id="300" r:id="rId8"/>
    <p:sldId id="302" r:id="rId9"/>
    <p:sldId id="303" r:id="rId10"/>
    <p:sldId id="304" r:id="rId11"/>
    <p:sldId id="305" r:id="rId12"/>
    <p:sldId id="311" r:id="rId13"/>
    <p:sldId id="312" r:id="rId14"/>
    <p:sldId id="31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6B677D-E10C-4421-BE30-CFB2C68F2C5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F0D413-2CB3-4190-9065-A2699E07E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CC253B-05AA-43EB-B818-5B585CBE83E4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C811ED-15B3-4F97-9062-21C118803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3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72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17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57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9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1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78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20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52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8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1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4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24EB-D465-4B8B-B053-6E9AC66E1E32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08000" y="1957252"/>
            <a:ext cx="10668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15.4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Disturbing a Chemical Equilibrium</a:t>
            </a:r>
            <a:br>
              <a:rPr lang="en-US" sz="4000" dirty="0" smtClean="0"/>
            </a:br>
            <a:r>
              <a:rPr lang="en-US" sz="4000" dirty="0" smtClean="0"/>
              <a:t>Le Chatelier’s Principle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5791201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Changing the Volume: Concept</a:t>
            </a:r>
            <a:endParaRPr lang="en-US" sz="4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3964" y="364443"/>
            <a:ext cx="5378255" cy="2798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517" y="1135933"/>
            <a:ext cx="5342857" cy="43142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2811" y="5724007"/>
            <a:ext cx="4185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] increases when volume is reduced </a:t>
            </a:r>
          </a:p>
          <a:p>
            <a:pPr algn="ctr"/>
            <a:r>
              <a:rPr lang="en-US" dirty="0" smtClean="0"/>
              <a:t>because it has fewer moles.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0422" y="4238368"/>
            <a:ext cx="474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K does not change when volume changes.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38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Changing the Volume: Example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204" y="1458097"/>
            <a:ext cx="419788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are in equilibrium with</a:t>
            </a:r>
          </a:p>
          <a:p>
            <a:r>
              <a:rPr lang="en-US" sz="2000" dirty="0" smtClean="0"/>
              <a:t>in a 2-L container with concentrations:</a:t>
            </a:r>
          </a:p>
          <a:p>
            <a:endParaRPr lang="en-US" sz="2000" dirty="0"/>
          </a:p>
          <a:p>
            <a:r>
              <a:rPr lang="en-US" sz="2000" dirty="0" smtClean="0"/>
              <a:t>[NO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 = 0.314</a:t>
            </a:r>
          </a:p>
          <a:p>
            <a:r>
              <a:rPr lang="en-US" sz="2000" dirty="0" smtClean="0"/>
              <a:t>[N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] = 0.413</a:t>
            </a:r>
          </a:p>
          <a:p>
            <a:endParaRPr lang="en-US" sz="2000" dirty="0"/>
          </a:p>
          <a:p>
            <a:r>
              <a:rPr lang="en-US" sz="2000" dirty="0" smtClean="0"/>
              <a:t>What will the concentrations be if the</a:t>
            </a:r>
          </a:p>
          <a:p>
            <a:r>
              <a:rPr lang="en-US" sz="2000" dirty="0" smtClean="0"/>
              <a:t>sample is transferred to a 1-L flask and</a:t>
            </a:r>
          </a:p>
          <a:p>
            <a:r>
              <a:rPr lang="en-US" sz="2000" dirty="0" smtClean="0"/>
              <a:t>equilibrium is reestablished?</a:t>
            </a:r>
          </a:p>
          <a:p>
            <a:endParaRPr lang="en-US" sz="2000" dirty="0"/>
          </a:p>
          <a:p>
            <a:r>
              <a:rPr lang="en-US" sz="2000" dirty="0" smtClean="0"/>
              <a:t>System shifts: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146" y="1458097"/>
            <a:ext cx="6357157" cy="5243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097" y="2578350"/>
            <a:ext cx="5154342" cy="2104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334" y="5080284"/>
            <a:ext cx="4047619" cy="1714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7080" y="5570636"/>
            <a:ext cx="2971429" cy="8571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6426" y="5642184"/>
            <a:ext cx="3303843" cy="7238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708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Changing the Temperature: Concept</a:t>
            </a:r>
            <a:endParaRPr lang="en-US" sz="4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584" y="862145"/>
            <a:ext cx="7462249" cy="11096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095" y="2408599"/>
            <a:ext cx="3310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Temperature Increases: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4473" y="2259931"/>
            <a:ext cx="8168760" cy="7665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095" y="3593424"/>
            <a:ext cx="3396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Temperature Decreases: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0224" y="3416824"/>
            <a:ext cx="8279382" cy="8268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4362" y="4417390"/>
            <a:ext cx="8171428" cy="241904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741405" y="1971774"/>
            <a:ext cx="10268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1404" y="3310423"/>
            <a:ext cx="10268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1403" y="4391929"/>
            <a:ext cx="10268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805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Changing the Temperature: Qualitative Example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7393" y="2656700"/>
            <a:ext cx="476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will happen if Temperature Increases?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4375" y="1433958"/>
            <a:ext cx="9450613" cy="4161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58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1702164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Changing the Temperature: </a:t>
            </a:r>
            <a:r>
              <a:rPr lang="en-US" sz="2700" dirty="0" smtClean="0"/>
              <a:t>Calculating how K Changes with Temperature</a:t>
            </a:r>
            <a:endParaRPr lang="en-US" sz="27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7394" y="1220497"/>
            <a:ext cx="5669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van’t</a:t>
            </a:r>
            <a:r>
              <a:rPr lang="en-US" sz="2000" dirty="0" smtClean="0"/>
              <a:t> Hoff Equation (not related to </a:t>
            </a:r>
            <a:r>
              <a:rPr lang="en-US" sz="2000" dirty="0" err="1" smtClean="0"/>
              <a:t>van’t</a:t>
            </a:r>
            <a:r>
              <a:rPr lang="en-US" sz="2000" dirty="0" smtClean="0"/>
              <a:t> Hoff factor):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475" y="1010429"/>
            <a:ext cx="3730674" cy="8995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703" y="2631989"/>
            <a:ext cx="98857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Sulfur dioxide reacts with oxygen to form sulfur trioxide. The equilibrium constant, </a:t>
            </a:r>
            <a:r>
              <a:rPr lang="en-US" i="1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, for</a:t>
            </a:r>
          </a:p>
          <a:p>
            <a:r>
              <a:rPr lang="en-US" dirty="0"/>
              <a:t>this reaction is 0.365 at 1150 </a:t>
            </a:r>
            <a:r>
              <a:rPr lang="en-US" dirty="0" smtClean="0"/>
              <a:t>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a. What will happen to O</a:t>
            </a:r>
            <a:r>
              <a:rPr lang="en-US" baseline="-25000" dirty="0" smtClean="0"/>
              <a:t>2</a:t>
            </a:r>
            <a:r>
              <a:rPr lang="en-US" dirty="0" smtClean="0"/>
              <a:t> concentration when the temperature of an equilibrium system is increased?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 Estimate the value of the equilibrium constant at 1260 K.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0115" y="3218029"/>
            <a:ext cx="3465277" cy="365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88962" y="3200688"/>
            <a:ext cx="211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H</a:t>
            </a:r>
            <a:r>
              <a:rPr lang="en-US" sz="2000" baseline="30000" dirty="0" smtClean="0">
                <a:sym typeface="Symbol" panose="05050102010706020507" pitchFamily="18" charset="2"/>
              </a:rPr>
              <a:t>o</a:t>
            </a:r>
            <a:r>
              <a:rPr lang="en-US" sz="2000" dirty="0" smtClean="0">
                <a:sym typeface="Symbol" panose="05050102010706020507" pitchFamily="18" charset="2"/>
              </a:rPr>
              <a:t> = –198 kJ/</a:t>
            </a:r>
            <a:r>
              <a:rPr lang="en-US" sz="2000" dirty="0" err="1" smtClean="0">
                <a:sym typeface="Symbol" panose="05050102010706020507" pitchFamily="18" charset="2"/>
              </a:rPr>
              <a:t>mol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8533" y="5129118"/>
            <a:ext cx="7455761" cy="13211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7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Equilibrium and the Equilibrium Constant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1067" y="1626327"/>
            <a:ext cx="658494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Le Chatelier’s Principle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Adding or removing a reactant or product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Changing the volume of the system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Changing the temperature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9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596537"/>
          </a:xfrm>
        </p:spPr>
        <p:txBody>
          <a:bodyPr anchor="t">
            <a:normAutofit fontScale="90000"/>
          </a:bodyPr>
          <a:lstStyle/>
          <a:p>
            <a:pPr algn="l">
              <a:defRPr/>
            </a:pPr>
            <a:r>
              <a:rPr lang="en-US" sz="4000" dirty="0"/>
              <a:t>Le Chatelier’s Principle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46" y="1515291"/>
            <a:ext cx="1075140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General Idea:</a:t>
            </a:r>
          </a:p>
          <a:p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a chemical system at equilibrium is disturbed so that it is no longer at </a:t>
            </a:r>
            <a:endParaRPr lang="en-US" sz="2800" dirty="0" smtClean="0"/>
          </a:p>
          <a:p>
            <a:r>
              <a:rPr lang="en-US" sz="2800" dirty="0" smtClean="0"/>
              <a:t>equilibrium</a:t>
            </a:r>
            <a:r>
              <a:rPr lang="en-US" sz="2800" dirty="0"/>
              <a:t>, the system will respond by reacting in either the forward or </a:t>
            </a:r>
            <a:endParaRPr lang="en-US" sz="2800" dirty="0" smtClean="0"/>
          </a:p>
          <a:p>
            <a:r>
              <a:rPr lang="en-US" sz="2800" dirty="0" smtClean="0"/>
              <a:t>reverse </a:t>
            </a:r>
            <a:r>
              <a:rPr lang="en-US" sz="2800" dirty="0"/>
              <a:t>direction so as to counteract the disturbance, resulting in a new </a:t>
            </a:r>
            <a:endParaRPr lang="en-US" sz="2800" dirty="0" smtClean="0"/>
          </a:p>
          <a:p>
            <a:r>
              <a:rPr lang="en-US" sz="2800" dirty="0" smtClean="0"/>
              <a:t>equilibrium </a:t>
            </a:r>
            <a:r>
              <a:rPr lang="en-US" sz="2800" dirty="0"/>
              <a:t>composition. </a:t>
            </a: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4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596537"/>
          </a:xfrm>
        </p:spPr>
        <p:txBody>
          <a:bodyPr anchor="t">
            <a:normAutofit fontScale="90000"/>
          </a:bodyPr>
          <a:lstStyle/>
          <a:p>
            <a:pPr algn="l">
              <a:defRPr/>
            </a:pPr>
            <a:r>
              <a:rPr lang="en-US" sz="4000" dirty="0"/>
              <a:t>Le Chatelier’s </a:t>
            </a:r>
            <a:r>
              <a:rPr lang="en-US" sz="4000" dirty="0" smtClean="0"/>
              <a:t>Principle: Water Tank Analogy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07" y="1452954"/>
            <a:ext cx="3361905" cy="1914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9732" y="1452954"/>
            <a:ext cx="3361905" cy="19142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9664" y="1452954"/>
            <a:ext cx="3361905" cy="191428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570712" y="2037805"/>
            <a:ext cx="661654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829003" y="2037805"/>
            <a:ext cx="661654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779719" y="2612570"/>
            <a:ext cx="139436" cy="9405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8135932" y="2560317"/>
            <a:ext cx="139436" cy="9405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8147" y="3644534"/>
            <a:ext cx="1519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perturbation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73188" y="3595687"/>
            <a:ext cx="1404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response of</a:t>
            </a:r>
          </a:p>
          <a:p>
            <a:pPr algn="ctr"/>
            <a:r>
              <a:rPr lang="en-US" sz="2000" dirty="0" smtClean="0"/>
              <a:t>the system</a:t>
            </a:r>
            <a:endParaRPr lang="en-US" sz="2000" dirty="0"/>
          </a:p>
        </p:txBody>
      </p:sp>
      <p:sp>
        <p:nvSpPr>
          <p:cNvPr id="11" name="Up Arrow 10"/>
          <p:cNvSpPr/>
          <p:nvPr/>
        </p:nvSpPr>
        <p:spPr>
          <a:xfrm>
            <a:off x="1733701" y="3635585"/>
            <a:ext cx="235132" cy="15414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013963" y="3635585"/>
            <a:ext cx="235132" cy="15414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0534468" y="3635585"/>
            <a:ext cx="235132" cy="15414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91668" y="5177003"/>
            <a:ext cx="1383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system at</a:t>
            </a:r>
          </a:p>
          <a:p>
            <a:pPr algn="ctr"/>
            <a:r>
              <a:rPr lang="en-US" sz="2000" dirty="0" smtClean="0"/>
              <a:t>equilibrium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76923" y="5177003"/>
            <a:ext cx="1750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system at NEW</a:t>
            </a:r>
          </a:p>
          <a:p>
            <a:pPr algn="ctr"/>
            <a:r>
              <a:rPr lang="en-US" sz="2000" dirty="0" smtClean="0"/>
              <a:t>equilibrium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4449" y="5177003"/>
            <a:ext cx="1685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system NOT at</a:t>
            </a:r>
          </a:p>
          <a:p>
            <a:pPr algn="ctr"/>
            <a:r>
              <a:rPr lang="en-US" sz="2000" dirty="0" smtClean="0"/>
              <a:t>equilibrium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81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0" grpId="0" animBg="1"/>
      <p:bldP spid="9" grpId="0"/>
      <p:bldP spid="12" grpId="0"/>
      <p:bldP spid="11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Addition or Removal of a Reactant or Product: Concept</a:t>
            </a:r>
            <a:endParaRPr lang="en-US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154563" y="862145"/>
            <a:ext cx="474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K does not change when volume changes.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4492" y="1915297"/>
            <a:ext cx="9096101" cy="9725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87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1088916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Addition or Removal of a Reactant or Product: Graphical</a:t>
            </a:r>
            <a:endParaRPr lang="en-US" sz="4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9406" y="1896630"/>
            <a:ext cx="5114286" cy="32476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10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1088916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Addition or Removal of a Reactant or Product: Example</a:t>
            </a:r>
            <a:endParaRPr lang="en-US" sz="40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6049"/>
            <a:ext cx="11810797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Some FeSCN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is allowed to dissociate into 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and 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at 25 °C. At equilibrium,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0.0768 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[SCN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0.0232 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Additional 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is added so that 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0.0300 M and the system is allowed to once again reach equilibrium.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What happens?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	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Fe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 + 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         FeSCN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        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142 at 25 °C</a:t>
            </a:r>
          </a:p>
        </p:txBody>
      </p:sp>
      <p:pic>
        <p:nvPicPr>
          <p:cNvPr id="1026" name="Picture 2" descr="https://c-owl.umass.edu/ebook/genChem-beta2/images/book_content/right_left_arro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060" y="3593370"/>
            <a:ext cx="393791" cy="33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5799" y="4226367"/>
            <a:ext cx="703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a. In which direction will the system shift to re-attain equilibrium?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7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1088916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Addition or Removal of a Reactant or Product: Example</a:t>
            </a:r>
            <a:endParaRPr lang="en-US" sz="40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6049"/>
            <a:ext cx="10185161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Initial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concentrations: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0.0768 M,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[SCN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0.0232 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Additional 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is added so that 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0.0300 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dirty="0" smtClean="0"/>
              <a:t>b. What will the concentrations be when equilibrium is reestablished?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	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Fe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 + 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         FeSCN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        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142 at 25 °C</a:t>
            </a:r>
          </a:p>
        </p:txBody>
      </p:sp>
      <p:pic>
        <p:nvPicPr>
          <p:cNvPr id="1026" name="Picture 2" descr="https://c-owl.umass.edu/ebook/genChem-beta2/images/book_content/right_left_arro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060" y="2605445"/>
            <a:ext cx="393791" cy="33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137" y="3177811"/>
            <a:ext cx="108100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 smtClean="0"/>
              <a:t>Pathway</a:t>
            </a:r>
            <a:r>
              <a:rPr lang="en-US" sz="2000" dirty="0" smtClean="0"/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Write equilibrium expression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Construct ICE table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Express equilibrium concentrations in terms of initial concentrations and “x” (the amount reacting)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Insert into equilibrium expression and solve for the numerical value of x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/>
              <a:t>Use x and initial concentrations to determine equilibrium concentrations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714" y="42795"/>
            <a:ext cx="10185161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Initial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concentrations: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0.0768 M,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[SCN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 = 0.0232 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Additional 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is added so that [Fe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]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0.0300 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dirty="0" smtClean="0"/>
              <a:t>b. What will the concentrations be when equilibrium is reestablished?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	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Fe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3+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 + 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         FeSCN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)         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= 142 at 25 °C</a:t>
            </a:r>
          </a:p>
        </p:txBody>
      </p:sp>
      <p:pic>
        <p:nvPicPr>
          <p:cNvPr id="1026" name="Picture 2" descr="https://c-owl.umass.edu/ebook/genChem-beta2/images/book_content/right_left_arro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060" y="1631524"/>
            <a:ext cx="393791" cy="33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7391" y="1810928"/>
            <a:ext cx="615260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initial                0.0300              0.0232                      0.0768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change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equilibrium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613" y="3701494"/>
            <a:ext cx="5495238" cy="1676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8698" y="3891970"/>
            <a:ext cx="3542857" cy="12952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931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476</Words>
  <Application>Microsoft Office PowerPoint</Application>
  <PresentationFormat>Widescreen</PresentationFormat>
  <Paragraphs>109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Section 15.4  Disturbing a Chemical Equilibrium Le Chatelier’s Principle</vt:lpstr>
      <vt:lpstr>Equilibrium and the Equilibrium Constant</vt:lpstr>
      <vt:lpstr>Le Chatelier’s Principle</vt:lpstr>
      <vt:lpstr>Le Chatelier’s Principle: Water Tank Analogy</vt:lpstr>
      <vt:lpstr>Addition or Removal of a Reactant or Product: Concept</vt:lpstr>
      <vt:lpstr>Addition or Removal of a Reactant or Product: Graphical</vt:lpstr>
      <vt:lpstr>Addition or Removal of a Reactant or Product: Example</vt:lpstr>
      <vt:lpstr>Addition or Removal of a Reactant or Product: Example</vt:lpstr>
      <vt:lpstr>PowerPoint Presentation</vt:lpstr>
      <vt:lpstr>Changing the Volume: Concept</vt:lpstr>
      <vt:lpstr>Changing the Volume: Example</vt:lpstr>
      <vt:lpstr>Changing the Temperature: Concept</vt:lpstr>
      <vt:lpstr>Changing the Temperature: Qualitative Example</vt:lpstr>
      <vt:lpstr>Changing the Temperature: Calculating how K Changes with Temperature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46</cp:revision>
  <cp:lastPrinted>2013-03-15T10:52:48Z</cp:lastPrinted>
  <dcterms:created xsi:type="dcterms:W3CDTF">2013-03-15T10:31:28Z</dcterms:created>
  <dcterms:modified xsi:type="dcterms:W3CDTF">2013-03-21T12:44:40Z</dcterms:modified>
</cp:coreProperties>
</file>