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ink/ink1.xml" ContentType="application/inkml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16.xml" ContentType="application/vnd.openxmlformats-officedocument.presentationml.tags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32" r:id="rId2"/>
    <p:sldId id="310" r:id="rId3"/>
    <p:sldId id="258" r:id="rId4"/>
    <p:sldId id="321" r:id="rId5"/>
    <p:sldId id="322" r:id="rId6"/>
    <p:sldId id="323" r:id="rId7"/>
    <p:sldId id="324" r:id="rId8"/>
    <p:sldId id="331" r:id="rId9"/>
    <p:sldId id="319" r:id="rId10"/>
    <p:sldId id="320" r:id="rId11"/>
    <p:sldId id="285" r:id="rId12"/>
    <p:sldId id="326" r:id="rId13"/>
    <p:sldId id="334" r:id="rId14"/>
    <p:sldId id="325" r:id="rId15"/>
    <p:sldId id="329" r:id="rId16"/>
    <p:sldId id="318" r:id="rId17"/>
    <p:sldId id="333" r:id="rId18"/>
    <p:sldId id="327" r:id="rId19"/>
    <p:sldId id="328" r:id="rId20"/>
    <p:sldId id="307" r:id="rId21"/>
    <p:sldId id="300" r:id="rId22"/>
    <p:sldId id="294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6" autoAdjust="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11-03-25T13:51:28.174"/>
    </inkml:context>
    <inkml:brush xml:id="br0">
      <inkml:brushProperty name="width" value="0.05292" units="cm"/>
      <inkml:brushProperty name="height" value="0.05292" units="cm"/>
      <inkml:brushProperty name="color" value="#5F4B79"/>
      <inkml:brushProperty name="fitToCurve" value="1"/>
    </inkml:brush>
  </inkml:definitions>
  <inkml:trace contextRef="#ctx0" brushRef="#br0">854 36 7,'-17'-1'10,"-10"-5"0,2-1-2,-8-1 1,-2 1-1,-5 2 1,-1 4-3,-4 2 0,-3 6-2,0 2 0,-1 3-2,0 0 1,0 0-2,1-2 0,4-2 0,1-4-1,7-3 0,1-3 1,7-1-1,6-2 1,5 1 0,6-1 2,1 1 0,10 4 0,0 0 1,0 0-1,0 0 0,17 0 1,-6 2-2,7 3-1,1-2 0,6 0 0,3 0-1,4 0 0,3-1 0,3 0 0,7-2 0,0-1 0,0-1 0,2-1 0,-4 0 0,-3-2 0,-4 0 0,-4 0 1,-9 1-1,-6 1 0,-6 1-1,-11 2 0,0 0 1,-11 12-1,-8-2 0,-4 0 0,-7 1 1,-8 0 0,-7-5 2,-4-4-1,-4-4 0,-3-5 1,0-5-1,-1-3 0,2 0-4,4 2-15,2-6-9,15 14 1,-1-8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43ABBF-1AD6-469A-845D-0B2A147CE72B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E66382-71D4-473C-8138-11D4019D9F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29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63D5F3-1D58-4FD7-AE86-9EA6729231D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28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E6AF3B-6B6F-4D9D-80C3-442848411006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64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1DC498-F668-4C57-BA9C-8D57ED0C2973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37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66382-71D4-473C-8138-11D4019D9F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12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66382-71D4-473C-8138-11D4019D9F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1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66382-71D4-473C-8138-11D4019D9F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57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66382-71D4-473C-8138-11D4019D9F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1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66382-71D4-473C-8138-11D4019D9F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42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66382-71D4-473C-8138-11D4019D9F6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15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66382-71D4-473C-8138-11D4019D9F6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95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66382-71D4-473C-8138-11D4019D9F6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2C9BBA-2D4C-4FFB-9A68-E78CF7FEF098}" type="slidenum">
              <a:rPr lang="en-US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78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CD8A43-566B-4834-AE36-748BCADA77ED}" type="slidenum">
              <a:rPr lang="en-US"/>
              <a:pPr eaLnBrk="1" hangingPunct="1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633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D3D911-581D-4556-9B5C-261BD1EB59A7}" type="slidenum">
              <a:rPr lang="en-US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309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B915F0-6BD1-40AB-B9C4-F499792CBA5E}" type="slidenum">
              <a:rPr lang="en-US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32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7FA34B-1BF7-47AC-9D3D-A8D976216902}" type="slidenum">
              <a:rPr lang="en-US"/>
              <a:pPr eaLnBrk="1" hangingPunct="1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15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E1EBBE-76E1-4E8F-8378-D7BBE609ACC4}" type="slidenum">
              <a:rPr lang="en-US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06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045A67-9C7C-4996-A827-C04CA3B30EE4}" type="slidenum">
              <a:rPr lang="en-US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79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C2FF94-7706-4969-A154-6E2E00F1D1A2}" type="slidenum">
              <a:rPr lang="en-US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45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21115A-07BE-4964-B6BA-A77985B774BC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6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66382-71D4-473C-8138-11D4019D9F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07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5043C2-D96B-4DAE-BD90-CAFB68B8D9DD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88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B077-745F-409F-85D7-FFB8132C08C5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D3642-F442-4B1A-94EF-15DC1BD34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7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6E601-6570-450F-A201-66563B015762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CA29C-03EE-4A47-84D2-4AF637814E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9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AACA5-6C66-4555-BF35-684F68CE7681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212E5-D8A8-4E8A-8A50-6C10D3E698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55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430BC-4AB9-48C8-A3CF-2B1A73FCD2B9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43009-4E5A-42C9-8B27-DA8C09A5E8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9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FC3A4-749A-42C5-8E19-3735C90DEECF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635CE-32A8-4A87-A883-BAA330BBA1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0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D676B-44CA-4728-99A5-74006672253E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2BFDB-610C-4EB9-9524-67795ED47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2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96EA3-1F76-4AE5-9F8A-D695AF0A283E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FB408-6182-41BD-80FE-CB54D60C84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7D17F-D6CE-40EC-BF2B-3BE03B180D16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665D3-B2F2-457E-9CA2-48A64BDF29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4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EAFBB-A591-47D3-859E-B3DB161A72E4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6729C-8FA9-41A8-B1BC-7B73C9E27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2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4E6D1-11FC-4AE7-BF34-380362DD831E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1044C-2AD3-4633-AE7E-78015598AC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57C39-F86A-4B07-AF95-86BA8A6A45F3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1D455-EE7C-4FE4-91E5-8936B0B73F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73BB5-AF4F-4CC4-ABA8-00B1DC72E285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E8DC5-F203-470F-8DF5-9FE5E36B60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9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9842E8-6C36-4B15-B62B-7C67D3F36C77}" type="datetimeFigureOut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84E34AD-8DF6-4128-BCD4-7876D566D1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8001000" cy="8001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000" dirty="0"/>
              <a:t>Sections </a:t>
            </a:r>
            <a:r>
              <a:rPr lang="en-US" sz="3000" dirty="0" smtClean="0"/>
              <a:t>16.1-2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Acids and Bases and pH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200651"/>
            <a:ext cx="1770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Bill Vining</a:t>
            </a:r>
          </a:p>
          <a:p>
            <a:r>
              <a:rPr lang="en-US" dirty="0" smtClean="0"/>
              <a:t>SUNY Oneonta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64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9360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861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19650" cy="647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721088"/>
              </p:ext>
            </p:extLst>
          </p:nvPr>
        </p:nvGraphicFramePr>
        <p:xfrm>
          <a:off x="762000" y="1350976"/>
          <a:ext cx="33480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8" r:id="rId4" imgW="2057400" imgH="558800" progId="Equation.DSMT4">
                  <p:embed/>
                </p:oleObj>
              </mc:Choice>
              <mc:Fallback>
                <p:oleObj r:id="rId4" imgW="2057400" imgH="55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50976"/>
                        <a:ext cx="334803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-59"/>
            <a:ext cx="587827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pH/</a:t>
            </a:r>
            <a:r>
              <a:rPr lang="en-US" sz="2800" dirty="0" err="1">
                <a:latin typeface="+mn-lt"/>
                <a:cs typeface="Times New Roman" pitchFamily="18" charset="0"/>
              </a:rPr>
              <a:t>pOH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 smtClean="0">
                <a:latin typeface="+mn-lt"/>
                <a:cs typeface="Times New Roman" pitchFamily="18" charset="0"/>
              </a:rPr>
              <a:t>Relationships and Calculations</a:t>
            </a:r>
            <a:endParaRPr lang="en-US" sz="1100" dirty="0">
              <a:latin typeface="+mn-lt"/>
              <a:cs typeface="Times New Roman" pitchFamily="18" charset="0"/>
            </a:endParaRPr>
          </a:p>
          <a:p>
            <a:pPr eaLnBrk="0" hangingPunct="0">
              <a:defRPr/>
            </a:pPr>
            <a:endParaRPr lang="en-US" dirty="0">
              <a:latin typeface="+mn-lt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85800" y="2464728"/>
            <a:ext cx="5681363" cy="279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>
            <a:spAutoFit/>
          </a:bodyPr>
          <a:lstStyle/>
          <a:p>
            <a:pPr eaLnBrk="0" hangingPunct="0">
              <a:defRPr/>
            </a:pPr>
            <a:r>
              <a:rPr lang="en-US" sz="2400" dirty="0" smtClean="0">
                <a:latin typeface="+mn-lt"/>
                <a:ea typeface="Times New Roman" pitchFamily="18" charset="0"/>
              </a:rPr>
              <a:t>[</a:t>
            </a:r>
            <a:r>
              <a:rPr lang="en-US" sz="2400" dirty="0">
                <a:latin typeface="+mn-lt"/>
                <a:ea typeface="Times New Roman" pitchFamily="18" charset="0"/>
              </a:rPr>
              <a:t>H</a:t>
            </a:r>
            <a:r>
              <a:rPr lang="en-US" sz="2400" baseline="-30000" dirty="0">
                <a:latin typeface="+mn-lt"/>
                <a:ea typeface="Times New Roman" pitchFamily="18" charset="0"/>
              </a:rPr>
              <a:t>3</a:t>
            </a:r>
            <a:r>
              <a:rPr lang="en-US" sz="2400" dirty="0">
                <a:latin typeface="+mn-lt"/>
                <a:ea typeface="Times New Roman" pitchFamily="18" charset="0"/>
              </a:rPr>
              <a:t>O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+</a:t>
            </a:r>
            <a:r>
              <a:rPr lang="en-US" sz="2400" dirty="0">
                <a:latin typeface="+mn-lt"/>
                <a:ea typeface="Times New Roman" pitchFamily="18" charset="0"/>
              </a:rPr>
              <a:t>][OH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-</a:t>
            </a:r>
            <a:r>
              <a:rPr lang="en-US" sz="2400" dirty="0">
                <a:latin typeface="+mn-lt"/>
                <a:ea typeface="Times New Roman" pitchFamily="18" charset="0"/>
              </a:rPr>
              <a:t>] = 1.0 x 10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-14</a:t>
            </a:r>
          </a:p>
          <a:p>
            <a:pPr eaLnBrk="0" hangingPunct="0">
              <a:defRPr/>
            </a:pPr>
            <a:endParaRPr lang="en-US" sz="1050" dirty="0">
              <a:latin typeface="+mn-lt"/>
            </a:endParaRPr>
          </a:p>
          <a:p>
            <a:pPr eaLnBrk="0" hangingPunct="0"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pH = -log[H</a:t>
            </a:r>
            <a:r>
              <a:rPr lang="en-US" sz="2400" baseline="-30000" dirty="0">
                <a:latin typeface="+mn-lt"/>
                <a:ea typeface="Times New Roman" pitchFamily="18" charset="0"/>
              </a:rPr>
              <a:t>3</a:t>
            </a:r>
            <a:r>
              <a:rPr lang="en-US" sz="2400" dirty="0">
                <a:latin typeface="+mn-lt"/>
                <a:ea typeface="Times New Roman" pitchFamily="18" charset="0"/>
              </a:rPr>
              <a:t>O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+</a:t>
            </a:r>
            <a:r>
              <a:rPr lang="en-US" sz="2400" dirty="0">
                <a:latin typeface="+mn-lt"/>
                <a:ea typeface="Times New Roman" pitchFamily="18" charset="0"/>
              </a:rPr>
              <a:t>]	         </a:t>
            </a:r>
            <a:r>
              <a:rPr lang="en-US" sz="2400" dirty="0" err="1" smtClean="0">
                <a:latin typeface="+mn-lt"/>
                <a:ea typeface="Times New Roman" pitchFamily="18" charset="0"/>
              </a:rPr>
              <a:t>pOH</a:t>
            </a:r>
            <a:r>
              <a:rPr lang="en-US" sz="2400" dirty="0" smtClean="0">
                <a:latin typeface="+mn-lt"/>
                <a:ea typeface="Times New Roman" pitchFamily="18" charset="0"/>
              </a:rPr>
              <a:t> </a:t>
            </a:r>
            <a:r>
              <a:rPr lang="en-US" sz="2400" dirty="0">
                <a:latin typeface="+mn-lt"/>
                <a:ea typeface="Times New Roman" pitchFamily="18" charset="0"/>
              </a:rPr>
              <a:t>= -log[OH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-</a:t>
            </a:r>
            <a:r>
              <a:rPr lang="en-US" sz="2400" dirty="0">
                <a:latin typeface="+mn-lt"/>
                <a:ea typeface="Times New Roman" pitchFamily="18" charset="0"/>
              </a:rPr>
              <a:t>]</a:t>
            </a:r>
          </a:p>
          <a:p>
            <a:pPr eaLnBrk="0" hangingPunct="0">
              <a:defRPr/>
            </a:pPr>
            <a:endParaRPr lang="en-US" sz="1050" dirty="0">
              <a:latin typeface="+mn-lt"/>
            </a:endParaRPr>
          </a:p>
          <a:p>
            <a:pPr eaLnBrk="0" hangingPunct="0"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[H</a:t>
            </a:r>
            <a:r>
              <a:rPr lang="en-US" sz="2400" baseline="-30000" dirty="0">
                <a:latin typeface="+mn-lt"/>
                <a:ea typeface="Times New Roman" pitchFamily="18" charset="0"/>
              </a:rPr>
              <a:t>3</a:t>
            </a:r>
            <a:r>
              <a:rPr lang="en-US" sz="2400" dirty="0">
                <a:latin typeface="+mn-lt"/>
                <a:ea typeface="Times New Roman" pitchFamily="18" charset="0"/>
              </a:rPr>
              <a:t>O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+</a:t>
            </a:r>
            <a:r>
              <a:rPr lang="en-US" sz="2400" dirty="0">
                <a:latin typeface="+mn-lt"/>
                <a:ea typeface="Times New Roman" pitchFamily="18" charset="0"/>
              </a:rPr>
              <a:t>] = 10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-pH</a:t>
            </a:r>
            <a:r>
              <a:rPr lang="en-US" sz="2400" dirty="0">
                <a:latin typeface="+mn-lt"/>
                <a:ea typeface="Times New Roman" pitchFamily="18" charset="0"/>
              </a:rPr>
              <a:t>		</a:t>
            </a:r>
            <a:r>
              <a:rPr lang="en-US" sz="2400" dirty="0" smtClean="0">
                <a:latin typeface="+mn-lt"/>
                <a:ea typeface="Times New Roman" pitchFamily="18" charset="0"/>
              </a:rPr>
              <a:t>         [</a:t>
            </a:r>
            <a:r>
              <a:rPr lang="en-US" sz="2400" dirty="0">
                <a:latin typeface="+mn-lt"/>
                <a:ea typeface="Times New Roman" pitchFamily="18" charset="0"/>
              </a:rPr>
              <a:t>OH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-</a:t>
            </a:r>
            <a:r>
              <a:rPr lang="en-US" sz="2400" dirty="0">
                <a:latin typeface="+mn-lt"/>
                <a:ea typeface="Times New Roman" pitchFamily="18" charset="0"/>
              </a:rPr>
              <a:t>] = 10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-pH</a:t>
            </a:r>
          </a:p>
          <a:p>
            <a:pPr eaLnBrk="0" hangingPunct="0">
              <a:defRPr/>
            </a:pPr>
            <a:endParaRPr lang="en-US" sz="1050" dirty="0">
              <a:latin typeface="+mn-lt"/>
            </a:endParaRPr>
          </a:p>
          <a:p>
            <a:pPr eaLnBrk="0" hangingPunct="0">
              <a:defRPr/>
            </a:pPr>
            <a:endParaRPr lang="en-US" sz="2400" dirty="0" smtClean="0">
              <a:latin typeface="+mn-lt"/>
              <a:ea typeface="Times New Roman" pitchFamily="18" charset="0"/>
            </a:endParaRPr>
          </a:p>
          <a:p>
            <a:pPr eaLnBrk="0" hangingPunct="0">
              <a:defRPr/>
            </a:pPr>
            <a:endParaRPr lang="en-US" sz="2400" dirty="0">
              <a:latin typeface="+mn-lt"/>
              <a:ea typeface="Times New Roman" pitchFamily="18" charset="0"/>
            </a:endParaRPr>
          </a:p>
          <a:p>
            <a:pPr eaLnBrk="0" hangingPunct="0">
              <a:defRPr/>
            </a:pPr>
            <a:r>
              <a:rPr lang="en-US" sz="2400" dirty="0" smtClean="0">
                <a:latin typeface="+mn-lt"/>
                <a:ea typeface="Times New Roman" pitchFamily="18" charset="0"/>
              </a:rPr>
              <a:t>pH </a:t>
            </a:r>
            <a:r>
              <a:rPr lang="en-US" sz="2400" dirty="0">
                <a:latin typeface="+mn-lt"/>
                <a:ea typeface="Times New Roman" pitchFamily="18" charset="0"/>
              </a:rPr>
              <a:t>+ </a:t>
            </a:r>
            <a:r>
              <a:rPr lang="en-US" sz="2400" dirty="0" err="1">
                <a:latin typeface="+mn-lt"/>
                <a:ea typeface="Times New Roman" pitchFamily="18" charset="0"/>
              </a:rPr>
              <a:t>pOH</a:t>
            </a:r>
            <a:r>
              <a:rPr lang="en-US" sz="2400" dirty="0">
                <a:latin typeface="+mn-lt"/>
                <a:ea typeface="Times New Roman" pitchFamily="18" charset="0"/>
              </a:rPr>
              <a:t> = 14.00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952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814974"/>
              </p:ext>
            </p:extLst>
          </p:nvPr>
        </p:nvGraphicFramePr>
        <p:xfrm>
          <a:off x="762000" y="1350976"/>
          <a:ext cx="33480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0" r:id="rId4" imgW="2057400" imgH="558800" progId="Equation.DSMT4">
                  <p:embed/>
                </p:oleObj>
              </mc:Choice>
              <mc:Fallback>
                <p:oleObj r:id="rId4" imgW="2057400" imgH="55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50976"/>
                        <a:ext cx="334803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3906" y="405080"/>
            <a:ext cx="5278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+mn-lt"/>
                <a:cs typeface="Times New Roman" pitchFamily="18" charset="0"/>
              </a:rPr>
              <a:t>Neutral, Acidic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 smtClean="0">
                <a:latin typeface="+mn-lt"/>
                <a:cs typeface="Times New Roman" pitchFamily="18" charset="0"/>
              </a:rPr>
              <a:t>and </a:t>
            </a:r>
            <a:r>
              <a:rPr lang="en-US" sz="2800" dirty="0" smtClean="0">
                <a:latin typeface="+mn-lt"/>
                <a:cs typeface="Times New Roman" pitchFamily="18" charset="0"/>
              </a:rPr>
              <a:t>Basic Solutions</a:t>
            </a:r>
            <a:endParaRPr lang="en-US" sz="1100" dirty="0">
              <a:latin typeface="+mn-lt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27760" y="2819400"/>
            <a:ext cx="62350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+mn-lt"/>
                <a:cs typeface="Times New Roman" pitchFamily="18" charset="0"/>
              </a:rPr>
              <a:t>Neutral                    Acidic                     </a:t>
            </a:r>
            <a:r>
              <a:rPr lang="en-US" sz="2800" dirty="0" smtClean="0">
                <a:latin typeface="+mn-lt"/>
                <a:cs typeface="Times New Roman" pitchFamily="18" charset="0"/>
              </a:rPr>
              <a:t>Basic</a:t>
            </a:r>
            <a:endParaRPr lang="en-US" sz="11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93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81" y="828886"/>
            <a:ext cx="7591419" cy="48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9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8600" y="343525"/>
            <a:ext cx="24112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 smtClean="0">
                <a:cs typeface="Times New Roman" panose="02020603050405020304" pitchFamily="18" charset="0"/>
              </a:rPr>
              <a:t>What </a:t>
            </a:r>
            <a:r>
              <a:rPr lang="en-US" dirty="0">
                <a:cs typeface="Times New Roman" panose="02020603050405020304" pitchFamily="18" charset="0"/>
              </a:rPr>
              <a:t>is [H</a:t>
            </a:r>
            <a:r>
              <a:rPr lang="en-US" baseline="-30000" dirty="0">
                <a:cs typeface="Times New Roman" panose="02020603050405020304" pitchFamily="18" charset="0"/>
              </a:rPr>
              <a:t>3</a:t>
            </a:r>
            <a:r>
              <a:rPr lang="en-US" dirty="0">
                <a:cs typeface="Times New Roman" panose="02020603050405020304" pitchFamily="18" charset="0"/>
              </a:rPr>
              <a:t>O</a:t>
            </a:r>
            <a:r>
              <a:rPr lang="en-US" baseline="30000" dirty="0">
                <a:cs typeface="Times New Roman" panose="02020603050405020304" pitchFamily="18" charset="0"/>
              </a:rPr>
              <a:t>+</a:t>
            </a:r>
            <a:r>
              <a:rPr lang="en-US" dirty="0">
                <a:cs typeface="Times New Roman" panose="02020603050405020304" pitchFamily="18" charset="0"/>
              </a:rPr>
              <a:t>]  </a:t>
            </a:r>
            <a:r>
              <a:rPr lang="en-US" dirty="0" smtClean="0">
                <a:cs typeface="Times New Roman" panose="02020603050405020304" pitchFamily="18" charset="0"/>
              </a:rPr>
              <a:t>when 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[OH</a:t>
            </a:r>
            <a:r>
              <a:rPr lang="en-US" baseline="30000" dirty="0" smtClean="0">
                <a:cs typeface="Times New Roman" panose="02020603050405020304" pitchFamily="18" charset="0"/>
              </a:rPr>
              <a:t>-</a:t>
            </a:r>
            <a:r>
              <a:rPr lang="en-US" dirty="0" smtClean="0">
                <a:cs typeface="Times New Roman" panose="02020603050405020304" pitchFamily="18" charset="0"/>
              </a:rPr>
              <a:t>] = 5.4 x 10</a:t>
            </a:r>
            <a:r>
              <a:rPr lang="en-US" baseline="30000" dirty="0" smtClean="0">
                <a:cs typeface="Times New Roman" panose="02020603050405020304" pitchFamily="18" charset="0"/>
              </a:rPr>
              <a:t>-3</a:t>
            </a:r>
            <a:r>
              <a:rPr lang="en-US" dirty="0" smtClean="0">
                <a:cs typeface="Times New Roman" panose="02020603050405020304" pitchFamily="18" charset="0"/>
              </a:rPr>
              <a:t> M?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81" y="228600"/>
            <a:ext cx="5610219" cy="361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2400" y="533400"/>
            <a:ext cx="307007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cs typeface="Times New Roman" panose="02020603050405020304" pitchFamily="18" charset="0"/>
              </a:rPr>
              <a:t>What is the pH of a solution </a:t>
            </a:r>
            <a:endParaRPr lang="en-US" dirty="0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dirty="0" smtClean="0">
                <a:cs typeface="Times New Roman" panose="02020603050405020304" pitchFamily="18" charset="0"/>
              </a:rPr>
              <a:t>with </a:t>
            </a:r>
            <a:r>
              <a:rPr lang="en-US" dirty="0">
                <a:cs typeface="Times New Roman" panose="02020603050405020304" pitchFamily="18" charset="0"/>
              </a:rPr>
              <a:t>[H</a:t>
            </a:r>
            <a:r>
              <a:rPr lang="en-US" baseline="-30000" dirty="0">
                <a:cs typeface="Times New Roman" panose="02020603050405020304" pitchFamily="18" charset="0"/>
              </a:rPr>
              <a:t>3</a:t>
            </a:r>
            <a:r>
              <a:rPr lang="en-US" dirty="0">
                <a:cs typeface="Times New Roman" panose="02020603050405020304" pitchFamily="18" charset="0"/>
              </a:rPr>
              <a:t>O</a:t>
            </a:r>
            <a:r>
              <a:rPr lang="en-US" baseline="30000" dirty="0">
                <a:cs typeface="Times New Roman" panose="02020603050405020304" pitchFamily="18" charset="0"/>
              </a:rPr>
              <a:t>+</a:t>
            </a:r>
            <a:r>
              <a:rPr lang="en-US" dirty="0">
                <a:cs typeface="Times New Roman" panose="02020603050405020304" pitchFamily="18" charset="0"/>
              </a:rPr>
              <a:t>] = 4.6 x </a:t>
            </a:r>
            <a:r>
              <a:rPr lang="en-US" dirty="0" smtClean="0">
                <a:cs typeface="Times New Roman" panose="02020603050405020304" pitchFamily="18" charset="0"/>
              </a:rPr>
              <a:t>10</a:t>
            </a:r>
            <a:r>
              <a:rPr lang="en-US" baseline="30000" dirty="0" smtClean="0">
                <a:cs typeface="Times New Roman" panose="02020603050405020304" pitchFamily="18" charset="0"/>
              </a:rPr>
              <a:t>-5</a:t>
            </a:r>
            <a:r>
              <a:rPr lang="en-US" dirty="0" smtClean="0">
                <a:cs typeface="Times New Roman" panose="02020603050405020304" pitchFamily="18" charset="0"/>
              </a:rPr>
              <a:t> M? </a:t>
            </a:r>
            <a:endParaRPr 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dirty="0">
                <a:cs typeface="Times New Roman" panose="02020603050405020304" pitchFamily="18" charset="0"/>
              </a:rPr>
              <a:t>   </a:t>
            </a:r>
          </a:p>
          <a:p>
            <a:pPr eaLnBrk="1" hangingPunct="1"/>
            <a:endParaRPr lang="en-US" sz="900" dirty="0">
              <a:cs typeface="Times New Roman" panose="02020603050405020304" pitchFamily="18" charset="0"/>
            </a:endParaRPr>
          </a:p>
          <a:p>
            <a:pPr eaLnBrk="1" hangingPunct="1"/>
            <a:endParaRPr lang="en-US" sz="900" dirty="0"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81" y="228600"/>
            <a:ext cx="5610219" cy="361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2400" y="671900"/>
            <a:ext cx="296267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cs typeface="Times New Roman" panose="02020603050405020304" pitchFamily="18" charset="0"/>
              </a:rPr>
              <a:t>What is </a:t>
            </a:r>
            <a:r>
              <a:rPr lang="en-US" dirty="0">
                <a:cs typeface="Times New Roman" panose="02020603050405020304" pitchFamily="18" charset="0"/>
              </a:rPr>
              <a:t>[H</a:t>
            </a:r>
            <a:r>
              <a:rPr lang="en-US" baseline="-30000" dirty="0">
                <a:cs typeface="Times New Roman" panose="02020603050405020304" pitchFamily="18" charset="0"/>
              </a:rPr>
              <a:t>3</a:t>
            </a:r>
            <a:r>
              <a:rPr lang="en-US" dirty="0">
                <a:cs typeface="Times New Roman" panose="02020603050405020304" pitchFamily="18" charset="0"/>
              </a:rPr>
              <a:t>O</a:t>
            </a:r>
            <a:r>
              <a:rPr lang="en-US" baseline="30000" dirty="0">
                <a:cs typeface="Times New Roman" panose="02020603050405020304" pitchFamily="18" charset="0"/>
              </a:rPr>
              <a:t>+</a:t>
            </a:r>
            <a:r>
              <a:rPr lang="en-US" dirty="0">
                <a:cs typeface="Times New Roman" panose="02020603050405020304" pitchFamily="18" charset="0"/>
              </a:rPr>
              <a:t>] </a:t>
            </a:r>
            <a:r>
              <a:rPr lang="en-US" dirty="0" smtClean="0">
                <a:cs typeface="Times New Roman" panose="02020603050405020304" pitchFamily="18" charset="0"/>
              </a:rPr>
              <a:t>in a solution</a:t>
            </a:r>
          </a:p>
          <a:p>
            <a:pPr eaLnBrk="1" hangingPunct="1"/>
            <a:r>
              <a:rPr lang="en-US" dirty="0">
                <a:cs typeface="Times New Roman" panose="02020603050405020304" pitchFamily="18" charset="0"/>
              </a:rPr>
              <a:t>w</a:t>
            </a:r>
            <a:r>
              <a:rPr lang="en-US" dirty="0" smtClean="0">
                <a:cs typeface="Times New Roman" panose="02020603050405020304" pitchFamily="18" charset="0"/>
              </a:rPr>
              <a:t>ith pH = 8.24?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sz="900" dirty="0">
              <a:cs typeface="Times New Roman" panose="02020603050405020304" pitchFamily="18" charset="0"/>
            </a:endParaRPr>
          </a:p>
          <a:p>
            <a:pPr eaLnBrk="1" hangingPunct="1"/>
            <a:endParaRPr lang="en-US" sz="900" dirty="0"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81" y="228600"/>
            <a:ext cx="5610219" cy="361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65461" y="457200"/>
            <a:ext cx="32496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900" dirty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What </a:t>
            </a:r>
            <a:r>
              <a:rPr lang="en-US" dirty="0">
                <a:cs typeface="Times New Roman" panose="02020603050405020304" pitchFamily="18" charset="0"/>
              </a:rPr>
              <a:t>is the </a:t>
            </a:r>
            <a:r>
              <a:rPr lang="en-US" dirty="0" err="1">
                <a:cs typeface="Times New Roman" panose="02020603050405020304" pitchFamily="18" charset="0"/>
              </a:rPr>
              <a:t>pOH</a:t>
            </a:r>
            <a:r>
              <a:rPr lang="en-US" dirty="0">
                <a:cs typeface="Times New Roman" panose="02020603050405020304" pitchFamily="18" charset="0"/>
              </a:rPr>
              <a:t> of a solution </a:t>
            </a:r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with </a:t>
            </a:r>
            <a:r>
              <a:rPr lang="en-US" dirty="0">
                <a:cs typeface="Times New Roman" panose="02020603050405020304" pitchFamily="18" charset="0"/>
              </a:rPr>
              <a:t>[OH</a:t>
            </a:r>
            <a:r>
              <a:rPr lang="en-US" baseline="30000" dirty="0">
                <a:cs typeface="Times New Roman" panose="02020603050405020304" pitchFamily="18" charset="0"/>
              </a:rPr>
              <a:t>-</a:t>
            </a:r>
            <a:r>
              <a:rPr lang="en-US" dirty="0">
                <a:cs typeface="Times New Roman" panose="02020603050405020304" pitchFamily="18" charset="0"/>
              </a:rPr>
              <a:t>] = 3.3 x </a:t>
            </a:r>
            <a:r>
              <a:rPr lang="en-US" dirty="0" smtClean="0">
                <a:cs typeface="Times New Roman" panose="02020603050405020304" pitchFamily="18" charset="0"/>
              </a:rPr>
              <a:t>10</a:t>
            </a:r>
            <a:r>
              <a:rPr lang="en-US" baseline="30000" dirty="0" smtClean="0">
                <a:cs typeface="Times New Roman" panose="02020603050405020304" pitchFamily="18" charset="0"/>
              </a:rPr>
              <a:t>-4</a:t>
            </a:r>
            <a:r>
              <a:rPr lang="en-US" dirty="0" smtClean="0">
                <a:cs typeface="Times New Roman" panose="02020603050405020304" pitchFamily="18" charset="0"/>
              </a:rPr>
              <a:t> M?</a:t>
            </a:r>
            <a:endParaRPr lang="en-US" baseline="30000" dirty="0">
              <a:cs typeface="Times New Roman" panose="02020603050405020304" pitchFamily="18" charset="0"/>
            </a:endParaRPr>
          </a:p>
          <a:p>
            <a:endParaRPr lang="en-US" sz="900" dirty="0"/>
          </a:p>
          <a:p>
            <a:endParaRPr lang="en-US" sz="900" dirty="0"/>
          </a:p>
          <a:p>
            <a:endParaRPr lang="en-US" sz="900" dirty="0"/>
          </a:p>
          <a:p>
            <a:endParaRPr lang="en-US" sz="900" dirty="0"/>
          </a:p>
          <a:p>
            <a:endParaRPr lang="en-US" sz="9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81" y="228600"/>
            <a:ext cx="5610219" cy="361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99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1773" y="457200"/>
            <a:ext cx="3070071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 smtClean="0">
                <a:cs typeface="Times New Roman" panose="02020603050405020304" pitchFamily="18" charset="0"/>
              </a:rPr>
              <a:t>What </a:t>
            </a:r>
            <a:r>
              <a:rPr lang="en-US" dirty="0">
                <a:cs typeface="Times New Roman" panose="02020603050405020304" pitchFamily="18" charset="0"/>
              </a:rPr>
              <a:t>is the </a:t>
            </a:r>
            <a:r>
              <a:rPr lang="en-US" dirty="0" smtClean="0">
                <a:cs typeface="Times New Roman" panose="02020603050405020304" pitchFamily="18" charset="0"/>
              </a:rPr>
              <a:t>pH </a:t>
            </a:r>
            <a:r>
              <a:rPr lang="en-US" dirty="0">
                <a:cs typeface="Times New Roman" panose="02020603050405020304" pitchFamily="18" charset="0"/>
              </a:rPr>
              <a:t>of a solution </a:t>
            </a:r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with </a:t>
            </a:r>
            <a:r>
              <a:rPr lang="en-US" dirty="0" smtClean="0">
                <a:cs typeface="Times New Roman" panose="02020603050405020304" pitchFamily="18" charset="0"/>
              </a:rPr>
              <a:t>[OH</a:t>
            </a:r>
            <a:r>
              <a:rPr lang="en-US" baseline="30000" dirty="0">
                <a:cs typeface="Times New Roman" panose="02020603050405020304" pitchFamily="18" charset="0"/>
              </a:rPr>
              <a:t>-</a:t>
            </a:r>
            <a:r>
              <a:rPr lang="en-US" dirty="0" smtClean="0">
                <a:cs typeface="Times New Roman" panose="02020603050405020304" pitchFamily="18" charset="0"/>
              </a:rPr>
              <a:t>] </a:t>
            </a:r>
            <a:r>
              <a:rPr lang="en-US" dirty="0">
                <a:cs typeface="Times New Roman" panose="02020603050405020304" pitchFamily="18" charset="0"/>
              </a:rPr>
              <a:t>= 2.4 x </a:t>
            </a:r>
            <a:r>
              <a:rPr lang="en-US" dirty="0" smtClean="0">
                <a:cs typeface="Times New Roman" panose="02020603050405020304" pitchFamily="18" charset="0"/>
              </a:rPr>
              <a:t>10</a:t>
            </a:r>
            <a:r>
              <a:rPr lang="en-US" baseline="30000" dirty="0" smtClean="0">
                <a:cs typeface="Times New Roman" panose="02020603050405020304" pitchFamily="18" charset="0"/>
              </a:rPr>
              <a:t>-3 </a:t>
            </a:r>
            <a:r>
              <a:rPr lang="en-US" dirty="0" smtClean="0">
                <a:cs typeface="Times New Roman" panose="02020603050405020304" pitchFamily="18" charset="0"/>
              </a:rPr>
              <a:t>M?</a:t>
            </a:r>
            <a:endParaRPr lang="en-US" dirty="0">
              <a:cs typeface="Times New Roman" panose="02020603050405020304" pitchFamily="18" charset="0"/>
            </a:endParaRPr>
          </a:p>
          <a:p>
            <a:endParaRPr lang="en-US" sz="9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81" y="228600"/>
            <a:ext cx="5610219" cy="361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7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systems</a:t>
            </a:r>
          </a:p>
        </p:txBody>
      </p:sp>
      <p:sp>
        <p:nvSpPr>
          <p:cNvPr id="1034" name="TextBox 2"/>
          <p:cNvSpPr txBox="1">
            <a:spLocks noChangeArrowheads="1"/>
          </p:cNvSpPr>
          <p:nvPr/>
        </p:nvSpPr>
        <p:spPr bwMode="auto">
          <a:xfrm>
            <a:off x="1143000" y="1905000"/>
            <a:ext cx="3605474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+mn-lt"/>
              </a:rPr>
              <a:t>Acid base</a:t>
            </a: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Precipitation</a:t>
            </a: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 err="1">
                <a:latin typeface="+mn-lt"/>
              </a:rPr>
              <a:t>Complexation</a:t>
            </a:r>
            <a:endParaRPr lang="en-US" sz="2800" dirty="0">
              <a:latin typeface="+mn-lt"/>
            </a:endParaRP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Simultaneous </a:t>
            </a:r>
            <a:r>
              <a:rPr lang="en-US" sz="2800" dirty="0" err="1">
                <a:latin typeface="+mn-lt"/>
              </a:rPr>
              <a:t>Equilibria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mtClean="0"/>
              <a:t>Strong acids and bases</a:t>
            </a:r>
          </a:p>
        </p:txBody>
      </p:sp>
      <p:sp>
        <p:nvSpPr>
          <p:cNvPr id="5145" name="TextBox 2"/>
          <p:cNvSpPr txBox="1">
            <a:spLocks noChangeArrowheads="1"/>
          </p:cNvSpPr>
          <p:nvPr/>
        </p:nvSpPr>
        <p:spPr bwMode="auto">
          <a:xfrm>
            <a:off x="152400" y="1371600"/>
            <a:ext cx="638333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For strong acid solutions,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 = [acid]   (except for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For strong bases </a:t>
            </a:r>
            <a:r>
              <a:rPr lang="en-US" dirty="0" err="1"/>
              <a:t>LiOH</a:t>
            </a:r>
            <a:r>
              <a:rPr lang="en-US" dirty="0"/>
              <a:t>, </a:t>
            </a:r>
            <a:r>
              <a:rPr lang="en-US" dirty="0" err="1"/>
              <a:t>NaOH</a:t>
            </a:r>
            <a:r>
              <a:rPr lang="en-US" dirty="0"/>
              <a:t>, KOH, </a:t>
            </a:r>
            <a:r>
              <a:rPr lang="en-US" dirty="0" err="1"/>
              <a:t>RbOH</a:t>
            </a:r>
            <a:r>
              <a:rPr lang="en-US" dirty="0"/>
              <a:t>, [OH</a:t>
            </a:r>
            <a:r>
              <a:rPr lang="en-US" baseline="30000" dirty="0"/>
              <a:t>-</a:t>
            </a:r>
            <a:r>
              <a:rPr lang="en-US" dirty="0"/>
              <a:t>] = [base]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For strong bases </a:t>
            </a:r>
            <a:r>
              <a:rPr lang="en-US" dirty="0" err="1"/>
              <a:t>Ca</a:t>
            </a:r>
            <a:r>
              <a:rPr lang="en-US" dirty="0"/>
              <a:t>(OH)</a:t>
            </a:r>
            <a:r>
              <a:rPr lang="en-US" baseline="-25000" dirty="0"/>
              <a:t>2</a:t>
            </a:r>
            <a:r>
              <a:rPr lang="en-US" dirty="0"/>
              <a:t>, Ba(OH)</a:t>
            </a:r>
            <a:r>
              <a:rPr lang="en-US" baseline="-25000" dirty="0"/>
              <a:t>2</a:t>
            </a:r>
            <a:r>
              <a:rPr lang="en-US" dirty="0"/>
              <a:t>, etc., [OH</a:t>
            </a:r>
            <a:r>
              <a:rPr lang="en-US" baseline="30000" dirty="0"/>
              <a:t>-</a:t>
            </a:r>
            <a:r>
              <a:rPr lang="en-US" dirty="0"/>
              <a:t>] = 2 x [base]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9" name="Rectangle 1"/>
          <p:cNvSpPr>
            <a:spLocks noChangeArrowheads="1"/>
          </p:cNvSpPr>
          <p:nvPr/>
        </p:nvSpPr>
        <p:spPr bwMode="auto">
          <a:xfrm>
            <a:off x="268287" y="390525"/>
            <a:ext cx="6665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pH of a 0.150 M solution of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0" name="Rectangle 1"/>
          <p:cNvSpPr>
            <a:spLocks noChangeArrowheads="1"/>
          </p:cNvSpPr>
          <p:nvPr/>
        </p:nvSpPr>
        <p:spPr bwMode="auto">
          <a:xfrm>
            <a:off x="152400" y="76200"/>
            <a:ext cx="701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/>
              <a:t/>
            </a:r>
            <a:br>
              <a:rPr lang="en-US" sz="2400"/>
            </a:br>
            <a:r>
              <a:rPr lang="en-US" sz="2400"/>
              <a:t>What is the pH of a 0.150 M solution of Ca(OH)</a:t>
            </a:r>
            <a:r>
              <a:rPr lang="en-US" sz="2400" baseline="-25000"/>
              <a:t>2</a:t>
            </a:r>
            <a:r>
              <a:rPr lang="en-US" sz="2400"/>
              <a:t>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57200" y="533400"/>
            <a:ext cx="659447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>
              <a:defRPr/>
            </a:pPr>
            <a:r>
              <a:rPr lang="en-US" sz="3600" dirty="0">
                <a:latin typeface="+mj-lt"/>
                <a:ea typeface="Times New Roman" pitchFamily="18" charset="0"/>
              </a:rPr>
              <a:t>Acid-Base </a:t>
            </a:r>
            <a:r>
              <a:rPr lang="en-US" sz="3600" dirty="0" err="1">
                <a:latin typeface="+mj-lt"/>
                <a:ea typeface="Times New Roman" pitchFamily="18" charset="0"/>
              </a:rPr>
              <a:t>Equilibria</a:t>
            </a:r>
            <a:endParaRPr lang="en-US" sz="3600" dirty="0">
              <a:latin typeface="+mj-lt"/>
              <a:ea typeface="Times New Roman" pitchFamily="18" charset="0"/>
            </a:endParaRPr>
          </a:p>
          <a:p>
            <a:pPr>
              <a:defRPr/>
            </a:pPr>
            <a:endParaRPr lang="en-US" sz="1050" dirty="0">
              <a:latin typeface="+mj-lt"/>
            </a:endParaRPr>
          </a:p>
          <a:p>
            <a:pPr eaLnBrk="0" hangingPunct="0"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pH and </a:t>
            </a:r>
            <a:r>
              <a:rPr lang="en-US" sz="2400" dirty="0" err="1">
                <a:latin typeface="+mn-lt"/>
                <a:ea typeface="Times New Roman" pitchFamily="18" charset="0"/>
              </a:rPr>
              <a:t>pOH</a:t>
            </a:r>
            <a:endParaRPr lang="en-US" sz="2400" dirty="0">
              <a:latin typeface="+mn-lt"/>
              <a:ea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 Relationship of Conjugate Pair acid-base strength.</a:t>
            </a:r>
          </a:p>
          <a:p>
            <a:pPr eaLnBrk="0" hangingPunct="0">
              <a:buFontTx/>
              <a:buChar char="•"/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 When acids or bases control pH:</a:t>
            </a:r>
            <a:endParaRPr lang="en-US" sz="1050" dirty="0">
              <a:latin typeface="+mn-lt"/>
            </a:endParaRPr>
          </a:p>
          <a:p>
            <a:pPr lvl="1" eaLnBrk="0" hangingPunct="0">
              <a:buFont typeface="Symbol" pitchFamily="18" charset="2"/>
              <a:buChar char=""/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 determine K</a:t>
            </a:r>
          </a:p>
          <a:p>
            <a:pPr lvl="1" eaLnBrk="0" hangingPunct="0">
              <a:buFont typeface="Symbol" pitchFamily="18" charset="2"/>
              <a:buChar char=""/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 predict pH</a:t>
            </a:r>
            <a:endParaRPr lang="en-US" sz="1050" dirty="0">
              <a:latin typeface="+mn-lt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 When pH controls acid/base state:</a:t>
            </a:r>
            <a:endParaRPr lang="en-US" sz="1050" dirty="0">
              <a:latin typeface="+mn-lt"/>
            </a:endParaRPr>
          </a:p>
          <a:p>
            <a:pPr lvl="1" eaLnBrk="0" hangingPunct="0">
              <a:buFont typeface="Symbol" pitchFamily="18" charset="2"/>
              <a:buChar char=""/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 predict acid/base state</a:t>
            </a:r>
          </a:p>
          <a:p>
            <a:pPr lvl="1" eaLnBrk="0" hangingPunct="0">
              <a:buFont typeface="Symbol" pitchFamily="18" charset="2"/>
              <a:buChar char=""/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 use acid/base state to determine pH</a:t>
            </a:r>
            <a:endParaRPr lang="en-US" sz="1050" dirty="0">
              <a:latin typeface="+mn-lt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 Buffer action</a:t>
            </a:r>
          </a:p>
          <a:p>
            <a:pPr eaLnBrk="0" hangingPunct="0">
              <a:buFontTx/>
              <a:buChar char="•"/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 pH titration curves</a:t>
            </a:r>
            <a:endParaRPr lang="en-US" sz="1050" dirty="0">
              <a:latin typeface="+mn-lt"/>
            </a:endParaRPr>
          </a:p>
          <a:p>
            <a:pPr eaLnBrk="0" hangingPunct="0"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1650" y="228600"/>
            <a:ext cx="5221288" cy="454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1400" dirty="0">
              <a:latin typeface="Arial Black" pitchFamily="34" charset="0"/>
            </a:endParaRPr>
          </a:p>
          <a:p>
            <a:pPr eaLnBrk="0" hangingPunct="0">
              <a:defRPr/>
            </a:pPr>
            <a:r>
              <a:rPr lang="en-US" sz="2800" dirty="0" err="1" smtClean="0">
                <a:latin typeface="+mn-lt"/>
              </a:rPr>
              <a:t>Bronsted</a:t>
            </a:r>
            <a:r>
              <a:rPr lang="en-US" sz="2800" dirty="0" smtClean="0">
                <a:latin typeface="+mn-lt"/>
              </a:rPr>
              <a:t> Acids and Bases</a:t>
            </a:r>
            <a:endParaRPr lang="en-US" sz="2800" dirty="0">
              <a:latin typeface="+mn-lt"/>
            </a:endParaRPr>
          </a:p>
          <a:p>
            <a:pPr eaLnBrk="0" hangingPunct="0">
              <a:defRPr/>
            </a:pPr>
            <a:endParaRPr lang="en-US" sz="1050" dirty="0">
              <a:latin typeface="+mn-lt"/>
            </a:endParaRPr>
          </a:p>
          <a:p>
            <a:pPr eaLnBrk="0" hangingPunct="0">
              <a:defRPr/>
            </a:pPr>
            <a:r>
              <a:rPr lang="en-US" sz="2400" dirty="0" err="1">
                <a:latin typeface="+mn-lt"/>
                <a:ea typeface="Times New Roman" pitchFamily="18" charset="0"/>
              </a:rPr>
              <a:t>Bronsted</a:t>
            </a:r>
            <a:r>
              <a:rPr lang="en-US" sz="2400" dirty="0">
                <a:latin typeface="+mn-lt"/>
                <a:ea typeface="Times New Roman" pitchFamily="18" charset="0"/>
              </a:rPr>
              <a:t> Acid: H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+</a:t>
            </a:r>
            <a:r>
              <a:rPr lang="en-US" sz="2400" dirty="0">
                <a:latin typeface="+mn-lt"/>
                <a:ea typeface="Times New Roman" pitchFamily="18" charset="0"/>
              </a:rPr>
              <a:t> (proton) donor</a:t>
            </a:r>
            <a:endParaRPr lang="en-US" sz="1050" dirty="0">
              <a:latin typeface="+mn-lt"/>
            </a:endParaRPr>
          </a:p>
          <a:p>
            <a:pPr eaLnBrk="0" hangingPunct="0">
              <a:defRPr/>
            </a:pPr>
            <a:r>
              <a:rPr lang="en-US" sz="2400" dirty="0" err="1">
                <a:latin typeface="+mn-lt"/>
                <a:ea typeface="Times New Roman" pitchFamily="18" charset="0"/>
              </a:rPr>
              <a:t>Bronsted</a:t>
            </a:r>
            <a:r>
              <a:rPr lang="en-US" sz="2400" dirty="0">
                <a:latin typeface="+mn-lt"/>
                <a:ea typeface="Times New Roman" pitchFamily="18" charset="0"/>
              </a:rPr>
              <a:t> Base: H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+</a:t>
            </a:r>
            <a:r>
              <a:rPr lang="en-US" sz="2400" dirty="0">
                <a:latin typeface="+mn-lt"/>
                <a:ea typeface="Times New Roman" pitchFamily="18" charset="0"/>
              </a:rPr>
              <a:t> acceptor</a:t>
            </a:r>
          </a:p>
          <a:p>
            <a:pPr eaLnBrk="0" hangingPunct="0">
              <a:defRPr/>
            </a:pPr>
            <a:endParaRPr lang="en-US" sz="1050" dirty="0">
              <a:latin typeface="+mn-lt"/>
            </a:endParaRPr>
          </a:p>
          <a:p>
            <a:pPr eaLnBrk="0" hangingPunct="0"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Acid-Base reactions: H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+</a:t>
            </a:r>
            <a:r>
              <a:rPr lang="en-US" sz="2400" dirty="0">
                <a:latin typeface="+mn-lt"/>
                <a:ea typeface="Times New Roman" pitchFamily="18" charset="0"/>
              </a:rPr>
              <a:t> transfer reaction</a:t>
            </a:r>
          </a:p>
          <a:p>
            <a:pPr eaLnBrk="0" hangingPunct="0">
              <a:defRPr/>
            </a:pPr>
            <a:endParaRPr lang="en-US" sz="2400" dirty="0">
              <a:latin typeface="+mn-lt"/>
            </a:endParaRPr>
          </a:p>
          <a:p>
            <a:pPr eaLnBrk="0" hangingPunct="0">
              <a:defRPr/>
            </a:pPr>
            <a:endParaRPr lang="en-US" sz="1050" dirty="0">
              <a:latin typeface="+mn-lt"/>
            </a:endParaRPr>
          </a:p>
          <a:p>
            <a:pPr eaLnBrk="0" hangingPunct="0">
              <a:defRPr/>
            </a:pPr>
            <a:r>
              <a:rPr lang="en-US" sz="2400" u="sng" dirty="0">
                <a:latin typeface="+mn-lt"/>
                <a:ea typeface="Times New Roman" pitchFamily="18" charset="0"/>
              </a:rPr>
              <a:t>      Conjugate Acid-Base Pairs</a:t>
            </a:r>
            <a:r>
              <a:rPr lang="en-US" sz="2400" dirty="0">
                <a:latin typeface="+mn-lt"/>
                <a:ea typeface="Times New Roman" pitchFamily="18" charset="0"/>
              </a:rPr>
              <a:t>:</a:t>
            </a:r>
            <a:endParaRPr lang="en-US" sz="1050" dirty="0">
              <a:latin typeface="+mn-lt"/>
            </a:endParaRPr>
          </a:p>
          <a:p>
            <a:pPr eaLnBrk="0" hangingPunct="0">
              <a:defRPr/>
            </a:pPr>
            <a:r>
              <a:rPr lang="en-US" sz="2400" i="1" dirty="0">
                <a:latin typeface="+mn-lt"/>
                <a:ea typeface="Times New Roman" pitchFamily="18" charset="0"/>
              </a:rPr>
              <a:t>     acid		               conjugate base</a:t>
            </a:r>
            <a:endParaRPr lang="en-US" sz="1050" dirty="0">
              <a:latin typeface="+mn-lt"/>
            </a:endParaRPr>
          </a:p>
          <a:p>
            <a:pPr eaLnBrk="0" hangingPunct="0"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      HF				F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-</a:t>
            </a:r>
            <a:endParaRPr lang="en-US" sz="1050" dirty="0">
              <a:latin typeface="+mn-lt"/>
            </a:endParaRPr>
          </a:p>
          <a:p>
            <a:pPr eaLnBrk="0" hangingPunct="0">
              <a:defRPr/>
            </a:pPr>
            <a:r>
              <a:rPr lang="en-US" sz="2400" dirty="0">
                <a:latin typeface="+mn-lt"/>
                <a:ea typeface="Times New Roman" pitchFamily="18" charset="0"/>
              </a:rPr>
              <a:t>      NH</a:t>
            </a:r>
            <a:r>
              <a:rPr lang="en-US" sz="2400" baseline="-30000" dirty="0">
                <a:latin typeface="+mn-lt"/>
                <a:ea typeface="Times New Roman" pitchFamily="18" charset="0"/>
              </a:rPr>
              <a:t>4</a:t>
            </a:r>
            <a:r>
              <a:rPr lang="en-US" sz="2400" baseline="30000" dirty="0">
                <a:latin typeface="+mn-lt"/>
                <a:ea typeface="Times New Roman" pitchFamily="18" charset="0"/>
              </a:rPr>
              <a:t>+</a:t>
            </a:r>
            <a:r>
              <a:rPr lang="en-US" sz="2400" dirty="0">
                <a:latin typeface="+mn-lt"/>
                <a:ea typeface="Times New Roman" pitchFamily="18" charset="0"/>
              </a:rPr>
              <a:t>			NH</a:t>
            </a:r>
            <a:r>
              <a:rPr lang="en-US" sz="2400" baseline="-30000" dirty="0">
                <a:latin typeface="+mn-lt"/>
                <a:ea typeface="Times New Roman" pitchFamily="18" charset="0"/>
              </a:rPr>
              <a:t>3</a:t>
            </a:r>
            <a:endParaRPr lang="en-US" sz="1050" dirty="0">
              <a:latin typeface="+mn-lt"/>
            </a:endParaRPr>
          </a:p>
          <a:p>
            <a:pPr eaLnBrk="0" hangingPunct="0">
              <a:defRPr/>
            </a:pPr>
            <a:endParaRPr lang="en-US" sz="2400" dirty="0">
              <a:latin typeface="+mn-lt"/>
              <a:ea typeface="Times New Roman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319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82925" y="2347913"/>
              <a:ext cx="307975" cy="38100"/>
            </p14:xfrm>
          </p:contentPart>
        </mc:Choice>
        <mc:Fallback xmlns="">
          <p:pic>
            <p:nvPicPr>
              <p:cNvPr id="13319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78963" y="2341744"/>
                <a:ext cx="314819" cy="53703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892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the conjugate base of HNO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?</a:t>
            </a:r>
            <a:endParaRPr lang="en-US" dirty="0" smtClean="0"/>
          </a:p>
        </p:txBody>
      </p:sp>
      <p:sp>
        <p:nvSpPr>
          <p:cNvPr id="14342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HNO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24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What is the conjugate acid of HPO</a:t>
            </a:r>
            <a:r>
              <a:rPr lang="en-US" sz="4000" baseline="-25000" smtClean="0"/>
              <a:t>4</a:t>
            </a:r>
            <a:r>
              <a:rPr lang="en-US" sz="4000" baseline="30000" smtClean="0"/>
              <a:t>2-</a:t>
            </a:r>
            <a:r>
              <a:rPr lang="en-US" sz="4000" smtClean="0"/>
              <a:t>?</a:t>
            </a:r>
            <a:endParaRPr lang="en-US" smtClean="0"/>
          </a:p>
        </p:txBody>
      </p:sp>
      <p:sp>
        <p:nvSpPr>
          <p:cNvPr id="15371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PO</a:t>
            </a:r>
            <a:r>
              <a:rPr lang="en-US" baseline="-25000" smtClean="0"/>
              <a:t>4</a:t>
            </a:r>
            <a:r>
              <a:rPr lang="en-US" baseline="30000" smtClean="0"/>
              <a:t>-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H</a:t>
            </a:r>
            <a:r>
              <a:rPr lang="en-US" baseline="-25000" smtClean="0"/>
              <a:t>3</a:t>
            </a:r>
            <a:r>
              <a:rPr lang="en-US" smtClean="0"/>
              <a:t>PO</a:t>
            </a:r>
            <a:r>
              <a:rPr lang="en-US" baseline="-25000" smtClean="0"/>
              <a:t>4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PO</a:t>
            </a:r>
            <a:r>
              <a:rPr lang="en-US" baseline="-25000" smtClean="0"/>
              <a:t>4</a:t>
            </a:r>
            <a:r>
              <a:rPr lang="en-US" baseline="30000" smtClean="0"/>
              <a:t>3-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15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the conjugate base of HPO</a:t>
            </a:r>
            <a:r>
              <a:rPr lang="en-US" sz="4000" baseline="-25000" dirty="0" smtClean="0"/>
              <a:t>4</a:t>
            </a:r>
            <a:r>
              <a:rPr lang="en-US" sz="4000" baseline="30000" dirty="0" smtClean="0"/>
              <a:t>2-</a:t>
            </a:r>
            <a:r>
              <a:rPr lang="en-US" sz="4000" dirty="0" smtClean="0"/>
              <a:t>?</a:t>
            </a:r>
            <a:endParaRPr lang="en-US" dirty="0" smtClean="0"/>
          </a:p>
        </p:txBody>
      </p:sp>
      <p:sp>
        <p:nvSpPr>
          <p:cNvPr id="16394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95400"/>
            <a:ext cx="2590800" cy="198120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3-</a:t>
            </a:r>
          </a:p>
        </p:txBody>
      </p:sp>
      <p:sp>
        <p:nvSpPr>
          <p:cNvPr id="11" name="TPQuestion"/>
          <p:cNvSpPr txBox="1">
            <a:spLocks/>
          </p:cNvSpPr>
          <p:nvPr/>
        </p:nvSpPr>
        <p:spPr bwMode="auto">
          <a:xfrm>
            <a:off x="457200" y="3733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 smtClean="0"/>
              <a:t>What is the conjugate acid of HPO</a:t>
            </a:r>
            <a:r>
              <a:rPr lang="en-US" sz="4000" baseline="-25000" dirty="0" smtClean="0"/>
              <a:t>4</a:t>
            </a:r>
            <a:r>
              <a:rPr lang="en-US" sz="4000" baseline="30000" dirty="0" smtClean="0"/>
              <a:t>2-</a:t>
            </a:r>
            <a:r>
              <a:rPr lang="en-US" sz="4000" dirty="0" smtClean="0"/>
              <a:t>?</a:t>
            </a:r>
            <a:endParaRPr lang="en-US" dirty="0" smtClean="0"/>
          </a:p>
        </p:txBody>
      </p:sp>
      <p:sp>
        <p:nvSpPr>
          <p:cNvPr id="12" name="TPAnswers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4724400"/>
            <a:ext cx="2590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PO</a:t>
            </a:r>
            <a:r>
              <a:rPr lang="en-US" baseline="-25000" smtClean="0"/>
              <a:t>4</a:t>
            </a:r>
            <a:r>
              <a:rPr lang="en-US" baseline="30000" smtClean="0"/>
              <a:t>-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H</a:t>
            </a:r>
            <a:r>
              <a:rPr lang="en-US" baseline="-25000" smtClean="0"/>
              <a:t>3</a:t>
            </a:r>
            <a:r>
              <a:rPr lang="en-US" smtClean="0"/>
              <a:t>PO</a:t>
            </a:r>
            <a:r>
              <a:rPr lang="en-US" baseline="-25000" smtClean="0"/>
              <a:t>4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PO</a:t>
            </a:r>
            <a:r>
              <a:rPr lang="en-US" baseline="-25000" smtClean="0"/>
              <a:t>4</a:t>
            </a:r>
            <a:r>
              <a:rPr lang="en-US" baseline="30000" smtClean="0"/>
              <a:t>3-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209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1" y="-61476"/>
            <a:ext cx="9095238" cy="6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92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8451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77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"/>
  <p:tag name="FONTSIZE" val="32"/>
  <p:tag name="BULLETTYPE" val="ppBulletArabicPeriod"/>
  <p:tag name="ANSWERTEXT" val="H2PO4-&#10;H3PO4&#10;PO43-"/>
  <p:tag name="OLDNUMANSWERS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"/>
  <p:tag name="FONTSIZE" val="32"/>
  <p:tag name="BULLETTYPE" val="ppBulletArabicPeriod"/>
  <p:tag name="ANSWERTEXT" val="H2PO4-&#10;H3PO4&#10;PO43-"/>
  <p:tag name="OLDNUMANSWERS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634D828405A451C8D4C15EBC63F6A5D"/>
  <p:tag name="SLIDEID" val="E634D828405A451C8D4C15EBC63F6A5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What is the conjugage base of HNO2?"/>
  <p:tag name="ANSWERSALIAS" val="H2NO2+|smicln|HNO3|smicln|NO2-"/>
  <p:tag name="VALUES" val="No Value|smicln|No Value|smicln|No Value"/>
  <p:tag name="TOTALRESPONSES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6"/>
  <p:tag name="FONTSIZE" val="32"/>
  <p:tag name="BULLETTYPE" val="ppBulletArabicPeriod"/>
  <p:tag name="ANSWERTEXT" val="H2NO2+&#10;HNO3&#10;NO2-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634D828405A451C8D4C15EBC63F6A5D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SLIDEORDER" val="2"/>
  <p:tag name="SLIDEGUID" val="2BE4147C52FF4156B0F86B11C5059080"/>
  <p:tag name="QUESTIONALIAS" val="What is the conjugage acid of HPO42-?"/>
  <p:tag name="ANSWERSALIAS" val="H2PO4-|smicln|H3PO4|smicln|PO43-"/>
  <p:tag name="TOTALRESPONSES" val="0"/>
  <p:tag name="VALUES" val="No Value|smicln|No Value|smicln|No Val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8"/>
  <p:tag name="FONTSIZE" val="32"/>
  <p:tag name="BULLETTYPE" val="ppBulletArabicPeriod"/>
  <p:tag name="ANSWERTEXT" val="H2PO4-&#10;H3PO4&#10;PO43-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634D828405A451C8D4C15EBC63F6A5D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SLIDEORDER" val="2"/>
  <p:tag name="SLIDEGUID" val="2BE4147C52FF4156B0F86B11C5059080"/>
  <p:tag name="QUESTIONALIAS" val="What is the conjugage acid of HPO42-?"/>
  <p:tag name="ANSWERSALIAS" val="H2PO4-|smicln|H3PO4|smicln|PO43-"/>
  <p:tag name="VALUES" val="No Value|smicln|No Value|smicln|No Val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3875</TotalTime>
  <Words>342</Words>
  <Application>Microsoft Office PowerPoint</Application>
  <PresentationFormat>On-screen Show (4:3)</PresentationFormat>
  <Paragraphs>114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MathType 6.0 Equation</vt:lpstr>
      <vt:lpstr>Sections 16.1-2 Acids and Bases and pH</vt:lpstr>
      <vt:lpstr>Equilibrium systems</vt:lpstr>
      <vt:lpstr>PowerPoint Presentation</vt:lpstr>
      <vt:lpstr>PowerPoint Presentation</vt:lpstr>
      <vt:lpstr>What is the conjugate base of HNO2?</vt:lpstr>
      <vt:lpstr>What is the conjugate acid of HPO42-?</vt:lpstr>
      <vt:lpstr>What is the conjugate base of HPO42-?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Strong acids and bases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wvining</dc:creator>
  <cp:lastModifiedBy>bv new tablet</cp:lastModifiedBy>
  <cp:revision>25</cp:revision>
  <dcterms:created xsi:type="dcterms:W3CDTF">2008-04-02T12:12:27Z</dcterms:created>
  <dcterms:modified xsi:type="dcterms:W3CDTF">2014-03-23T16:25:43Z</dcterms:modified>
</cp:coreProperties>
</file>