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80" r:id="rId4"/>
    <p:sldId id="259" r:id="rId5"/>
    <p:sldId id="281" r:id="rId6"/>
    <p:sldId id="271" r:id="rId7"/>
    <p:sldId id="270" r:id="rId8"/>
    <p:sldId id="272" r:id="rId9"/>
    <p:sldId id="260" r:id="rId10"/>
    <p:sldId id="279" r:id="rId11"/>
    <p:sldId id="284" r:id="rId12"/>
    <p:sldId id="285" r:id="rId13"/>
    <p:sldId id="283" r:id="rId14"/>
    <p:sldId id="28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4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C45A116-0125-436A-A5F0-420E5F86CF5A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56B2D0-D6E6-4B1F-8446-B9067AB782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1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21662D1-80F8-40B4-B315-6CCB4D4461EC}" type="slidenum">
              <a:rPr lang="en-US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1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878450E-7454-4E4C-B54B-BC24ECAF17A2}" type="slidenum">
              <a:rPr lang="en-US"/>
              <a:pPr eaLnBrk="1" hangingPunct="1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15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878450E-7454-4E4C-B54B-BC24ECAF17A2}" type="slidenum">
              <a:rPr lang="en-US"/>
              <a:pPr eaLnBrk="1" hangingPunct="1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73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FF1F0C8-753A-4B86-BFE6-BAFD74C193E1}" type="slidenum">
              <a:rPr lang="en-US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32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F0666-5A39-4DB8-A8B5-F53392D8A6C0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C7254-3A3E-4D96-B3C6-556A25F756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8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F7A6A-2ECD-48BA-9A65-98D8BB439F43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43877-3B74-4CB5-91D9-013E0DAE0F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8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F8CA6-E6E9-42C1-B1CF-504586D2BF21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AA37E-B5BA-4ED4-B9BF-E9E1E794EF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8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9574A-EE2B-4F9F-A224-3DB7B5439CF3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7D791-A100-4E49-9561-27D1A7751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1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2831D-A801-48A0-9FC5-BB8253AB4279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9F220-E43A-48CE-BE58-FB616AFF02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8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9F0C0-A0B2-42D2-8907-2984BCF1D6CE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3D784-FD71-4E6C-9337-63592EB203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5F1D6-DC85-4C81-93A5-2A442EDAB5C6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DB39A-CBE3-4DCC-92D5-14369B3045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6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2B44B-6D2B-4895-A6D8-8B8FA5701411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1C8E8-FD66-41FC-A8E8-965A6D932F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8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3565A-7B42-4BC2-91BF-B5F8515C5337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174FC7-60AF-4F93-974C-23464EB298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4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FA0A6-136E-4C16-A018-AEACB404AF96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86088-8E8C-48E9-8BF5-A26E9F11EC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2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4C4D1-8A0D-4B6D-9E5A-CF5B82B7AFA6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3C984-9147-41D0-98FC-68C2BE8683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0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23B3CB-C344-4F3D-9EE8-2129368428F5}" type="datetimeFigureOut">
              <a:rPr lang="en-US"/>
              <a:pPr>
                <a:defRPr/>
              </a:pPr>
              <a:t>4/20/2014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3E8BAB2-B108-4C1A-BDB7-11A7D7730C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66850"/>
          </a:xfrm>
        </p:spPr>
        <p:txBody>
          <a:bodyPr/>
          <a:lstStyle/>
          <a:p>
            <a:pPr eaLnBrk="1" hangingPunct="1"/>
            <a:r>
              <a:rPr lang="en-US" smtClean="0"/>
              <a:t>Solubility and Complexation Equilibria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Chapter 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28600" y="381000"/>
            <a:ext cx="60318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Determining if a precipitation will occur:</a:t>
            </a: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324638"/>
            <a:ext cx="5038095" cy="33047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381343"/>
            <a:ext cx="8104762" cy="17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68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28600" y="381000"/>
            <a:ext cx="8650381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Determining if a precipitation will occur:</a:t>
            </a:r>
          </a:p>
          <a:p>
            <a:pPr eaLnBrk="1" hangingPunct="1"/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000" dirty="0"/>
              <a:t>If 5.0 mL of 1.0 </a:t>
            </a:r>
            <a:r>
              <a:rPr lang="en-US" sz="2000" dirty="0" smtClean="0"/>
              <a:t>x 10</a:t>
            </a:r>
            <a:r>
              <a:rPr lang="en-US" sz="2000" baseline="30000" dirty="0" smtClean="0"/>
              <a:t>-3</a:t>
            </a:r>
            <a:r>
              <a:rPr lang="en-US" sz="2000" dirty="0" smtClean="0"/>
              <a:t> </a:t>
            </a:r>
            <a:r>
              <a:rPr lang="en-US" sz="2000" dirty="0"/>
              <a:t>M </a:t>
            </a:r>
            <a:r>
              <a:rPr lang="en-US" sz="2000" dirty="0" err="1"/>
              <a:t>NaCl</a:t>
            </a:r>
            <a:r>
              <a:rPr lang="en-US" sz="2000" dirty="0"/>
              <a:t> is added to 1.0 mL of </a:t>
            </a:r>
            <a:r>
              <a:rPr lang="en-US" sz="2000" dirty="0" smtClean="0"/>
              <a:t>1.0 </a:t>
            </a:r>
            <a:r>
              <a:rPr lang="en-US" sz="2000" dirty="0"/>
              <a:t>x</a:t>
            </a:r>
            <a:r>
              <a:rPr lang="en-US" sz="2000" dirty="0" smtClean="0"/>
              <a:t> 10</a:t>
            </a:r>
            <a:r>
              <a:rPr lang="en-US" sz="2000" baseline="30000" dirty="0" smtClean="0"/>
              <a:t>-3</a:t>
            </a:r>
            <a:r>
              <a:rPr lang="en-US" sz="2000" dirty="0" smtClean="0"/>
              <a:t> </a:t>
            </a:r>
            <a:r>
              <a:rPr lang="en-US" sz="2000" dirty="0"/>
              <a:t>M </a:t>
            </a:r>
            <a:r>
              <a:rPr lang="en-US" sz="2000" dirty="0" err="1"/>
              <a:t>Pb</a:t>
            </a:r>
            <a:r>
              <a:rPr lang="en-US" sz="2000" dirty="0"/>
              <a:t>(NO</a:t>
            </a:r>
            <a:r>
              <a:rPr lang="en-US" sz="2000" baseline="-25000" dirty="0"/>
              <a:t>3</a:t>
            </a:r>
            <a:r>
              <a:rPr lang="en-US" sz="2000" dirty="0"/>
              <a:t>)</a:t>
            </a:r>
            <a:r>
              <a:rPr lang="en-US" sz="2000" baseline="-25000" dirty="0"/>
              <a:t>2</a:t>
            </a:r>
            <a:r>
              <a:rPr lang="en-US" sz="2000" dirty="0"/>
              <a:t>, </a:t>
            </a:r>
            <a:endParaRPr lang="en-US" sz="2000" dirty="0" smtClean="0"/>
          </a:p>
          <a:p>
            <a:r>
              <a:rPr lang="en-US" sz="2000" dirty="0" smtClean="0"/>
              <a:t>will </a:t>
            </a:r>
            <a:r>
              <a:rPr lang="en-US" sz="2000" dirty="0"/>
              <a:t>solid </a:t>
            </a:r>
            <a:r>
              <a:rPr lang="en-US" sz="2000" dirty="0" smtClean="0"/>
              <a:t>PbCl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</a:t>
            </a:r>
            <a:r>
              <a:rPr lang="en-US" sz="2000" i="1" dirty="0" err="1" smtClean="0"/>
              <a:t>K</a:t>
            </a:r>
            <a:r>
              <a:rPr lang="en-US" sz="2000" baseline="-25000" dirty="0" err="1" smtClean="0"/>
              <a:t>sp</a:t>
            </a:r>
            <a:r>
              <a:rPr lang="en-US" sz="2000" dirty="0" smtClean="0"/>
              <a:t> = </a:t>
            </a:r>
            <a:r>
              <a:rPr lang="en-US" sz="2000" dirty="0"/>
              <a:t>1.7 </a:t>
            </a:r>
            <a:r>
              <a:rPr lang="en-US" sz="2000" dirty="0" smtClean="0"/>
              <a:t>x 10</a:t>
            </a:r>
            <a:r>
              <a:rPr lang="en-US" sz="2000" baseline="30000" dirty="0" smtClean="0"/>
              <a:t>-5</a:t>
            </a:r>
            <a:r>
              <a:rPr lang="en-US" sz="2000" dirty="0"/>
              <a:t>) precipitate? </a:t>
            </a:r>
            <a:endParaRPr lang="en-US" sz="2000" dirty="0" smtClean="0"/>
          </a:p>
          <a:p>
            <a:r>
              <a:rPr lang="en-US" sz="2000" dirty="0" smtClean="0"/>
              <a:t>If </a:t>
            </a:r>
            <a:r>
              <a:rPr lang="en-US" sz="2000" dirty="0"/>
              <a:t>a precipitate will </a:t>
            </a:r>
            <a:r>
              <a:rPr lang="en-US" sz="2000" dirty="0" smtClean="0"/>
              <a:t>not </a:t>
            </a:r>
            <a:r>
              <a:rPr lang="en-US" sz="2000" dirty="0"/>
              <a:t>form, what chloride ion concentration</a:t>
            </a:r>
          </a:p>
          <a:p>
            <a:r>
              <a:rPr lang="en-US" sz="2000" dirty="0"/>
              <a:t>will cause a precipitate of lead chloride to form?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20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28600" y="381000"/>
            <a:ext cx="8650381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Determining if a precipitation will occur:</a:t>
            </a:r>
          </a:p>
          <a:p>
            <a:pPr eaLnBrk="1" hangingPunct="1"/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000" dirty="0"/>
              <a:t>If 5.0 mL of 1.0 </a:t>
            </a:r>
            <a:r>
              <a:rPr lang="en-US" sz="2000" dirty="0" smtClean="0"/>
              <a:t>x 10</a:t>
            </a:r>
            <a:r>
              <a:rPr lang="en-US" sz="2000" baseline="30000" dirty="0" smtClean="0"/>
              <a:t>-3</a:t>
            </a:r>
            <a:r>
              <a:rPr lang="en-US" sz="2000" dirty="0" smtClean="0"/>
              <a:t> </a:t>
            </a:r>
            <a:r>
              <a:rPr lang="en-US" sz="2000" dirty="0"/>
              <a:t>M </a:t>
            </a:r>
            <a:r>
              <a:rPr lang="en-US" sz="2000" dirty="0" err="1"/>
              <a:t>NaCl</a:t>
            </a:r>
            <a:r>
              <a:rPr lang="en-US" sz="2000" dirty="0"/>
              <a:t> is added to 1.0 mL of </a:t>
            </a:r>
            <a:r>
              <a:rPr lang="en-US" sz="2000" dirty="0" smtClean="0"/>
              <a:t>1.0 </a:t>
            </a:r>
            <a:r>
              <a:rPr lang="en-US" sz="2000" dirty="0"/>
              <a:t>x</a:t>
            </a:r>
            <a:r>
              <a:rPr lang="en-US" sz="2000" dirty="0" smtClean="0"/>
              <a:t> 10</a:t>
            </a:r>
            <a:r>
              <a:rPr lang="en-US" sz="2000" baseline="30000" dirty="0" smtClean="0"/>
              <a:t>-3</a:t>
            </a:r>
            <a:r>
              <a:rPr lang="en-US" sz="2000" dirty="0" smtClean="0"/>
              <a:t> </a:t>
            </a:r>
            <a:r>
              <a:rPr lang="en-US" sz="2000" dirty="0"/>
              <a:t>M </a:t>
            </a:r>
            <a:r>
              <a:rPr lang="en-US" sz="2000" dirty="0" err="1"/>
              <a:t>Pb</a:t>
            </a:r>
            <a:r>
              <a:rPr lang="en-US" sz="2000" dirty="0"/>
              <a:t>(NO</a:t>
            </a:r>
            <a:r>
              <a:rPr lang="en-US" sz="2000" baseline="-25000" dirty="0"/>
              <a:t>3</a:t>
            </a:r>
            <a:r>
              <a:rPr lang="en-US" sz="2000" dirty="0"/>
              <a:t>)</a:t>
            </a:r>
            <a:r>
              <a:rPr lang="en-US" sz="2000" baseline="-25000" dirty="0"/>
              <a:t>2</a:t>
            </a:r>
            <a:r>
              <a:rPr lang="en-US" sz="2000" dirty="0"/>
              <a:t>, </a:t>
            </a:r>
            <a:endParaRPr lang="en-US" sz="2000" dirty="0" smtClean="0"/>
          </a:p>
          <a:p>
            <a:r>
              <a:rPr lang="en-US" sz="2000" dirty="0" smtClean="0"/>
              <a:t>will </a:t>
            </a:r>
            <a:r>
              <a:rPr lang="en-US" sz="2000" dirty="0"/>
              <a:t>solid </a:t>
            </a:r>
            <a:r>
              <a:rPr lang="en-US" sz="2000" dirty="0" smtClean="0"/>
              <a:t>PbCl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</a:t>
            </a:r>
            <a:r>
              <a:rPr lang="en-US" sz="2000" i="1" dirty="0" err="1" smtClean="0"/>
              <a:t>K</a:t>
            </a:r>
            <a:r>
              <a:rPr lang="en-US" sz="2000" baseline="-25000" dirty="0" err="1" smtClean="0"/>
              <a:t>sp</a:t>
            </a:r>
            <a:r>
              <a:rPr lang="en-US" sz="2000" dirty="0" smtClean="0"/>
              <a:t> = </a:t>
            </a:r>
            <a:r>
              <a:rPr lang="en-US" sz="2000" dirty="0"/>
              <a:t>1.7 </a:t>
            </a:r>
            <a:r>
              <a:rPr lang="en-US" sz="2000" dirty="0" smtClean="0"/>
              <a:t>x 10</a:t>
            </a:r>
            <a:r>
              <a:rPr lang="en-US" sz="2000" baseline="30000" dirty="0" smtClean="0"/>
              <a:t>-5</a:t>
            </a:r>
            <a:r>
              <a:rPr lang="en-US" sz="2000" dirty="0"/>
              <a:t>) precipitate? </a:t>
            </a:r>
            <a:endParaRPr lang="en-US" sz="2000" dirty="0" smtClean="0"/>
          </a:p>
          <a:p>
            <a:r>
              <a:rPr lang="en-US" sz="2000" dirty="0" smtClean="0"/>
              <a:t>If </a:t>
            </a:r>
            <a:r>
              <a:rPr lang="en-US" sz="2000" dirty="0"/>
              <a:t>a precipitate will </a:t>
            </a:r>
            <a:r>
              <a:rPr lang="en-US" sz="2000" dirty="0" smtClean="0"/>
              <a:t>not </a:t>
            </a:r>
            <a:r>
              <a:rPr lang="en-US" sz="2000" dirty="0"/>
              <a:t>form, what chloride ion concentration</a:t>
            </a:r>
          </a:p>
          <a:p>
            <a:r>
              <a:rPr lang="en-US" sz="2000" dirty="0"/>
              <a:t>will cause a precipitate of lead chloride to form?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18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28600" y="533400"/>
            <a:ext cx="847257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>
                <a:latin typeface="Calibri" panose="020F0502020204030204" pitchFamily="34" charset="0"/>
              </a:rPr>
              <a:t>Common Ion Effect: The presence of an ion common to a</a:t>
            </a:r>
          </a:p>
          <a:p>
            <a:pPr eaLnBrk="1" hangingPunct="1"/>
            <a:r>
              <a:rPr lang="en-US" sz="2800" dirty="0">
                <a:latin typeface="Calibri" panose="020F0502020204030204" pitchFamily="34" charset="0"/>
              </a:rPr>
              <a:t>solubility </a:t>
            </a:r>
            <a:r>
              <a:rPr lang="en-US" sz="2800" dirty="0" smtClean="0">
                <a:latin typeface="Calibri" panose="020F0502020204030204" pitchFamily="34" charset="0"/>
              </a:rPr>
              <a:t>equilibrium </a:t>
            </a:r>
            <a:r>
              <a:rPr lang="en-US" sz="2800" dirty="0">
                <a:latin typeface="Calibri" panose="020F0502020204030204" pitchFamily="34" charset="0"/>
              </a:rPr>
              <a:t>will decrease solubility of the salt.</a:t>
            </a:r>
          </a:p>
          <a:p>
            <a:pPr eaLnBrk="1" hangingPunct="1"/>
            <a:endParaRPr lang="en-US" sz="28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sz="2800" dirty="0">
                <a:latin typeface="Calibri" panose="020F0502020204030204" pitchFamily="34" charset="0"/>
              </a:rPr>
              <a:t>What is the solubility of PbCl</a:t>
            </a:r>
            <a:r>
              <a:rPr lang="en-US" sz="2800" baseline="-25000" dirty="0">
                <a:latin typeface="Calibri" panose="020F0502020204030204" pitchFamily="34" charset="0"/>
              </a:rPr>
              <a:t>2</a:t>
            </a:r>
            <a:r>
              <a:rPr lang="en-US" sz="2800" dirty="0">
                <a:latin typeface="Calibri" panose="020F0502020204030204" pitchFamily="34" charset="0"/>
              </a:rPr>
              <a:t> in </a:t>
            </a:r>
            <a:r>
              <a:rPr lang="en-US" sz="2800" dirty="0" smtClean="0">
                <a:latin typeface="Calibri" panose="020F0502020204030204" pitchFamily="34" charset="0"/>
              </a:rPr>
              <a:t>pure water and </a:t>
            </a: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in a </a:t>
            </a:r>
            <a:r>
              <a:rPr lang="en-US" sz="2800" dirty="0">
                <a:latin typeface="Calibri" panose="020F0502020204030204" pitchFamily="34" charset="0"/>
              </a:rPr>
              <a:t>0.200 M </a:t>
            </a:r>
            <a:r>
              <a:rPr lang="en-US" sz="2800" dirty="0" err="1">
                <a:latin typeface="Calibri" panose="020F0502020204030204" pitchFamily="34" charset="0"/>
              </a:rPr>
              <a:t>NaCl</a:t>
            </a:r>
            <a:r>
              <a:rPr lang="en-US" sz="2800" dirty="0">
                <a:latin typeface="Calibri" panose="020F0502020204030204" pitchFamily="34" charset="0"/>
              </a:rPr>
              <a:t> solution? </a:t>
            </a:r>
            <a:r>
              <a:rPr lang="en-US" sz="2800" dirty="0" smtClean="0">
                <a:latin typeface="Calibri" panose="020F0502020204030204" pitchFamily="34" charset="0"/>
              </a:rPr>
              <a:t> (</a:t>
            </a:r>
            <a:r>
              <a:rPr lang="en-US" sz="2800" dirty="0" err="1" smtClean="0">
                <a:latin typeface="Calibri" panose="020F0502020204030204" pitchFamily="34" charset="0"/>
              </a:rPr>
              <a:t>K</a:t>
            </a:r>
            <a:r>
              <a:rPr lang="en-US" sz="2800" baseline="-25000" dirty="0" err="1" smtClean="0">
                <a:latin typeface="Calibri" panose="020F0502020204030204" pitchFamily="34" charset="0"/>
              </a:rPr>
              <a:t>sp</a:t>
            </a:r>
            <a:r>
              <a:rPr lang="en-US" sz="2800" dirty="0" smtClean="0">
                <a:latin typeface="Calibri" panose="020F0502020204030204" pitchFamily="34" charset="0"/>
              </a:rPr>
              <a:t> = 1.7 x 10</a:t>
            </a:r>
            <a:r>
              <a:rPr lang="en-US" sz="2800" baseline="30000" dirty="0" smtClean="0">
                <a:latin typeface="Calibri" panose="020F0502020204030204" pitchFamily="34" charset="0"/>
              </a:rPr>
              <a:t>-5</a:t>
            </a:r>
            <a:r>
              <a:rPr lang="en-US" sz="2800" dirty="0" smtClean="0">
                <a:latin typeface="Calibri" panose="020F0502020204030204" pitchFamily="34" charset="0"/>
              </a:rPr>
              <a:t>)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06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28600" y="533400"/>
            <a:ext cx="847257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>
                <a:latin typeface="Calibri" panose="020F0502020204030204" pitchFamily="34" charset="0"/>
              </a:rPr>
              <a:t>Common Ion Effect: The presence of an ion common to a</a:t>
            </a:r>
          </a:p>
          <a:p>
            <a:pPr eaLnBrk="1" hangingPunct="1"/>
            <a:r>
              <a:rPr lang="en-US" sz="2800" dirty="0">
                <a:latin typeface="Calibri" panose="020F0502020204030204" pitchFamily="34" charset="0"/>
              </a:rPr>
              <a:t>solubility </a:t>
            </a:r>
            <a:r>
              <a:rPr lang="en-US" sz="2800" dirty="0" smtClean="0">
                <a:latin typeface="Calibri" panose="020F0502020204030204" pitchFamily="34" charset="0"/>
              </a:rPr>
              <a:t>equilibrium </a:t>
            </a:r>
            <a:r>
              <a:rPr lang="en-US" sz="2800" dirty="0">
                <a:latin typeface="Calibri" panose="020F0502020204030204" pitchFamily="34" charset="0"/>
              </a:rPr>
              <a:t>will decrease solubility of the salt.</a:t>
            </a:r>
          </a:p>
          <a:p>
            <a:pPr eaLnBrk="1" hangingPunct="1"/>
            <a:endParaRPr lang="en-US" sz="28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sz="2800" dirty="0">
                <a:latin typeface="Calibri" panose="020F0502020204030204" pitchFamily="34" charset="0"/>
              </a:rPr>
              <a:t>What is the solubility of PbCl</a:t>
            </a:r>
            <a:r>
              <a:rPr lang="en-US" sz="2800" baseline="-25000" dirty="0">
                <a:latin typeface="Calibri" panose="020F0502020204030204" pitchFamily="34" charset="0"/>
              </a:rPr>
              <a:t>2</a:t>
            </a:r>
            <a:r>
              <a:rPr lang="en-US" sz="2800" dirty="0">
                <a:latin typeface="Calibri" panose="020F0502020204030204" pitchFamily="34" charset="0"/>
              </a:rPr>
              <a:t> in </a:t>
            </a:r>
            <a:r>
              <a:rPr lang="en-US" sz="2800" dirty="0" smtClean="0">
                <a:latin typeface="Calibri" panose="020F0502020204030204" pitchFamily="34" charset="0"/>
              </a:rPr>
              <a:t>pure water and </a:t>
            </a: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in a </a:t>
            </a:r>
            <a:r>
              <a:rPr lang="en-US" sz="2800" dirty="0">
                <a:latin typeface="Calibri" panose="020F0502020204030204" pitchFamily="34" charset="0"/>
              </a:rPr>
              <a:t>0.200 M </a:t>
            </a:r>
            <a:r>
              <a:rPr lang="en-US" sz="2800" dirty="0" err="1">
                <a:latin typeface="Calibri" panose="020F0502020204030204" pitchFamily="34" charset="0"/>
              </a:rPr>
              <a:t>NaCl</a:t>
            </a:r>
            <a:r>
              <a:rPr lang="en-US" sz="2800" dirty="0">
                <a:latin typeface="Calibri" panose="020F0502020204030204" pitchFamily="34" charset="0"/>
              </a:rPr>
              <a:t> solution? </a:t>
            </a:r>
          </a:p>
        </p:txBody>
      </p:sp>
    </p:spTree>
    <p:extLst>
      <p:ext uri="{BB962C8B-B14F-4D97-AF65-F5344CB8AC3E}">
        <p14:creationId xmlns:p14="http://schemas.microsoft.com/office/powerpoint/2010/main" val="28824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28600" y="533400"/>
            <a:ext cx="42434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Is </a:t>
            </a:r>
            <a:r>
              <a:rPr lang="en-US" sz="2800" dirty="0" err="1" smtClean="0">
                <a:latin typeface="Calibri" panose="020F0502020204030204" pitchFamily="34" charset="0"/>
              </a:rPr>
              <a:t>AgCl</a:t>
            </a:r>
            <a:r>
              <a:rPr lang="en-US" sz="2800" dirty="0" smtClean="0">
                <a:latin typeface="Calibri" panose="020F0502020204030204" pitchFamily="34" charset="0"/>
              </a:rPr>
              <a:t> soluble or insoluble?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95400"/>
            <a:ext cx="4419247" cy="442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28600" y="533400"/>
            <a:ext cx="620099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Dissolution Reactions and </a:t>
            </a:r>
            <a:r>
              <a:rPr lang="en-US" sz="2800" dirty="0" err="1" smtClean="0">
                <a:latin typeface="Calibri" panose="020F0502020204030204" pitchFamily="34" charset="0"/>
              </a:rPr>
              <a:t>K</a:t>
            </a:r>
            <a:r>
              <a:rPr lang="en-US" sz="2800" baseline="-25000" dirty="0" err="1" smtClean="0">
                <a:latin typeface="Calibri" panose="020F0502020204030204" pitchFamily="34" charset="0"/>
              </a:rPr>
              <a:t>sp</a:t>
            </a:r>
            <a:r>
              <a:rPr lang="en-US" sz="2800" dirty="0" smtClean="0">
                <a:latin typeface="Calibri" panose="020F0502020204030204" pitchFamily="34" charset="0"/>
              </a:rPr>
              <a:t> Expressions</a:t>
            </a:r>
          </a:p>
          <a:p>
            <a:pPr eaLnBrk="1" hangingPunct="1"/>
            <a:endParaRPr lang="en-US" sz="28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sz="2800" dirty="0" err="1" smtClean="0">
                <a:latin typeface="Calibri" panose="020F0502020204030204" pitchFamily="34" charset="0"/>
              </a:rPr>
              <a:t>AgCl</a:t>
            </a:r>
            <a:r>
              <a:rPr lang="en-US" sz="2800" dirty="0" smtClean="0">
                <a:latin typeface="Calibri" panose="020F0502020204030204" pitchFamily="34" charset="0"/>
              </a:rPr>
              <a:t>(s)</a:t>
            </a:r>
          </a:p>
          <a:p>
            <a:pPr eaLnBrk="1" hangingPunct="1"/>
            <a:endParaRPr lang="en-US" sz="2800" dirty="0">
              <a:latin typeface="Calibri" panose="020F0502020204030204" pitchFamily="34" charset="0"/>
            </a:endParaRPr>
          </a:p>
          <a:p>
            <a:pPr eaLnBrk="1" hangingPunct="1"/>
            <a:endParaRPr lang="en-US" sz="2800" dirty="0" smtClean="0">
              <a:latin typeface="Calibri" panose="020F0502020204030204" pitchFamily="34" charset="0"/>
            </a:endParaRPr>
          </a:p>
          <a:p>
            <a:pPr eaLnBrk="1" hangingPunct="1"/>
            <a:endParaRPr lang="en-US" sz="2800" dirty="0">
              <a:latin typeface="Calibri" panose="020F0502020204030204" pitchFamily="34" charset="0"/>
            </a:endParaRPr>
          </a:p>
          <a:p>
            <a:pPr eaLnBrk="1" hangingPunct="1"/>
            <a:endParaRPr lang="en-US" sz="2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Mg(OH)</a:t>
            </a:r>
            <a:r>
              <a:rPr lang="en-US" sz="2800" baseline="-25000" dirty="0" smtClean="0">
                <a:latin typeface="Calibri" panose="020F0502020204030204" pitchFamily="34" charset="0"/>
              </a:rPr>
              <a:t>2</a:t>
            </a:r>
            <a:r>
              <a:rPr lang="en-US" sz="2800" dirty="0" smtClean="0">
                <a:latin typeface="Calibri" panose="020F0502020204030204" pitchFamily="34" charset="0"/>
              </a:rPr>
              <a:t>(s)</a:t>
            </a:r>
          </a:p>
          <a:p>
            <a:pPr eaLnBrk="1" hangingPunct="1"/>
            <a:endParaRPr lang="en-US" sz="2800" dirty="0">
              <a:latin typeface="Calibri" panose="020F0502020204030204" pitchFamily="34" charset="0"/>
            </a:endParaRPr>
          </a:p>
          <a:p>
            <a:pPr eaLnBrk="1" hangingPunct="1"/>
            <a:endParaRPr lang="en-US" sz="2800" dirty="0" smtClean="0">
              <a:latin typeface="Calibri" panose="020F0502020204030204" pitchFamily="34" charset="0"/>
            </a:endParaRPr>
          </a:p>
          <a:p>
            <a:pPr eaLnBrk="1" hangingPunct="1"/>
            <a:endParaRPr lang="en-US" sz="28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Ca</a:t>
            </a:r>
            <a:r>
              <a:rPr lang="en-US" sz="2800" baseline="-25000" dirty="0" smtClean="0">
                <a:latin typeface="Calibri" panose="020F0502020204030204" pitchFamily="34" charset="0"/>
              </a:rPr>
              <a:t>3</a:t>
            </a:r>
            <a:r>
              <a:rPr lang="en-US" sz="2800" dirty="0" smtClean="0">
                <a:latin typeface="Calibri" panose="020F0502020204030204" pitchFamily="34" charset="0"/>
              </a:rPr>
              <a:t>(PO</a:t>
            </a:r>
            <a:r>
              <a:rPr lang="en-US" sz="2800" baseline="-25000" dirty="0" smtClean="0">
                <a:latin typeface="Calibri" panose="020F0502020204030204" pitchFamily="34" charset="0"/>
              </a:rPr>
              <a:t>4</a:t>
            </a:r>
            <a:r>
              <a:rPr lang="en-US" sz="2800" dirty="0" smtClean="0">
                <a:latin typeface="Calibri" panose="020F0502020204030204" pitchFamily="34" charset="0"/>
              </a:rPr>
              <a:t>)</a:t>
            </a:r>
            <a:r>
              <a:rPr lang="en-US" sz="2800" baseline="-25000" dirty="0" smtClean="0">
                <a:latin typeface="Calibri" panose="020F0502020204030204" pitchFamily="34" charset="0"/>
              </a:rPr>
              <a:t>2</a:t>
            </a:r>
            <a:r>
              <a:rPr lang="en-US" sz="2800" dirty="0" smtClean="0">
                <a:latin typeface="Calibri" panose="020F0502020204030204" pitchFamily="34" charset="0"/>
              </a:rPr>
              <a:t>(s)</a:t>
            </a:r>
          </a:p>
        </p:txBody>
      </p:sp>
    </p:spTree>
    <p:extLst>
      <p:ext uri="{BB962C8B-B14F-4D97-AF65-F5344CB8AC3E}">
        <p14:creationId xmlns:p14="http://schemas.microsoft.com/office/powerpoint/2010/main" val="162059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1524000"/>
            <a:ext cx="48291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43025"/>
            <a:ext cx="3895725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28600" y="381000"/>
            <a:ext cx="38557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Standard Reaction Types: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28600" y="381000"/>
            <a:ext cx="888422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Determining </a:t>
            </a:r>
            <a:r>
              <a:rPr lang="en-US" sz="2800" dirty="0" err="1" smtClean="0">
                <a:latin typeface="Calibri" panose="020F0502020204030204" pitchFamily="34" charset="0"/>
              </a:rPr>
              <a:t>K</a:t>
            </a:r>
            <a:r>
              <a:rPr lang="en-US" sz="2800" baseline="-25000" dirty="0" err="1" smtClean="0">
                <a:latin typeface="Calibri" panose="020F0502020204030204" pitchFamily="34" charset="0"/>
              </a:rPr>
              <a:t>sp</a:t>
            </a:r>
            <a:r>
              <a:rPr lang="en-US" sz="2800" dirty="0" smtClean="0">
                <a:latin typeface="Calibri" panose="020F0502020204030204" pitchFamily="34" charset="0"/>
              </a:rPr>
              <a:t> Experimentally</a:t>
            </a:r>
          </a:p>
          <a:p>
            <a:pPr eaLnBrk="1" hangingPunct="1"/>
            <a:endParaRPr lang="en-US" sz="28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The solubility of PbF</a:t>
            </a:r>
            <a:r>
              <a:rPr lang="en-US" sz="2800" baseline="-25000" dirty="0" smtClean="0">
                <a:latin typeface="Calibri" panose="020F0502020204030204" pitchFamily="34" charset="0"/>
              </a:rPr>
              <a:t>2</a:t>
            </a:r>
            <a:r>
              <a:rPr lang="en-US" sz="2800" dirty="0" smtClean="0">
                <a:latin typeface="Calibri" panose="020F0502020204030204" pitchFamily="34" charset="0"/>
              </a:rPr>
              <a:t> is found to be 0.525 g/L. What is </a:t>
            </a:r>
            <a:r>
              <a:rPr lang="en-US" sz="2800" dirty="0" err="1" smtClean="0">
                <a:latin typeface="Calibri" panose="020F0502020204030204" pitchFamily="34" charset="0"/>
              </a:rPr>
              <a:t>K</a:t>
            </a:r>
            <a:r>
              <a:rPr lang="en-US" sz="2800" baseline="-25000" dirty="0" err="1" smtClean="0">
                <a:latin typeface="Calibri" panose="020F0502020204030204" pitchFamily="34" charset="0"/>
              </a:rPr>
              <a:t>sp</a:t>
            </a:r>
            <a:r>
              <a:rPr lang="en-US" sz="2800" dirty="0" smtClean="0">
                <a:latin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9620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339951"/>
              </p:ext>
            </p:extLst>
          </p:nvPr>
        </p:nvGraphicFramePr>
        <p:xfrm>
          <a:off x="247650" y="1143000"/>
          <a:ext cx="85153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4254500" imgH="304800" progId="Equation.DSMT4">
                  <p:embed/>
                </p:oleObj>
              </mc:Choice>
              <mc:Fallback>
                <p:oleObj name="Equation" r:id="rId3" imgW="4254500" imgH="304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1143000"/>
                        <a:ext cx="85153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28600" y="381000"/>
            <a:ext cx="30749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Predicting Solubility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122244"/>
              </p:ext>
            </p:extLst>
          </p:nvPr>
        </p:nvGraphicFramePr>
        <p:xfrm>
          <a:off x="381000" y="228600"/>
          <a:ext cx="5508625" cy="1447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3085920" imgH="812520" progId="Equation.DSMT4">
                  <p:embed/>
                </p:oleObj>
              </mc:Choice>
              <mc:Fallback>
                <p:oleObj name="Equation" r:id="rId3" imgW="3085920" imgH="8125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"/>
                        <a:ext cx="5508625" cy="14478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1"/>
          <p:cNvGraphicFramePr>
            <a:graphicFrameLocks noChangeAspect="1"/>
          </p:cNvGraphicFramePr>
          <p:nvPr/>
        </p:nvGraphicFramePr>
        <p:xfrm>
          <a:off x="417513" y="381000"/>
          <a:ext cx="81168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4635500" imgH="304800" progId="Equation.DSMT4">
                  <p:embed/>
                </p:oleObj>
              </mc:Choice>
              <mc:Fallback>
                <p:oleObj name="Equation" r:id="rId3" imgW="4635500" imgH="304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381000"/>
                        <a:ext cx="811688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871696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28600" y="228600"/>
            <a:ext cx="24064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Standard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2991</TotalTime>
  <Words>265</Words>
  <Application>Microsoft Office PowerPoint</Application>
  <PresentationFormat>On-screen Show (4:3)</PresentationFormat>
  <Paragraphs>48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Office Theme</vt:lpstr>
      <vt:lpstr>Equation</vt:lpstr>
      <vt:lpstr>Solubility and Complexation Equilibria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SUNY Oneonta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Solubility and Complexation Equilibria</dc:title>
  <dc:creator>William Vining</dc:creator>
  <cp:lastModifiedBy>Bill</cp:lastModifiedBy>
  <cp:revision>11</cp:revision>
  <dcterms:created xsi:type="dcterms:W3CDTF">2008-04-21T13:12:59Z</dcterms:created>
  <dcterms:modified xsi:type="dcterms:W3CDTF">2014-04-20T23:24:50Z</dcterms:modified>
</cp:coreProperties>
</file>