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39" autoAdjust="0"/>
    <p:restoredTop sz="94660"/>
  </p:normalViewPr>
  <p:slideViewPr>
    <p:cSldViewPr snapToGrid="0">
      <p:cViewPr varScale="1">
        <p:scale>
          <a:sx n="61" d="100"/>
          <a:sy n="61" d="100"/>
        </p:scale>
        <p:origin x="42" y="10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3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0" units="in"/>
          <inkml:channel name="Y" type="integer" max="18428" units="in"/>
          <inkml:channel name="F" type="integer" max="255" units="dev"/>
        </inkml:traceFormat>
        <inkml:channelProperties>
          <inkml:channelProperty channel="X" name="resolution" value="2540.05981" units="1/in"/>
          <inkml:channelProperty channel="Y" name="resolution" value="2540.04126" units="1/in"/>
          <inkml:channelProperty channel="F" name="resolution" value="0" units="1/dev"/>
        </inkml:channelProperties>
      </inkml:inkSource>
      <inkml:timestamp xml:id="ts0" timeString="2011-02-28T13:35:39.633"/>
    </inkml:context>
    <inkml:brush xml:id="br0">
      <inkml:brushProperty name="width" value="0.05292" units="cm"/>
      <inkml:brushProperty name="height" value="0.05292" units="cm"/>
      <inkml:brushProperty name="color" value="#5F4B79"/>
      <inkml:brushProperty name="fitToCurve" value="1"/>
    </inkml:brush>
  </inkml:definitions>
  <inkml:trace contextRef="#ctx0" brushRef="#br0">11 76 89,'0'0'36,"0"0"2,-5 13 1,-1 3-27,7 11-5,-3-1-2,3 7-1,-2-1-2,3-1-2,1-3-2,-2-13-6,10-2-14,-2-11-18,-3-15 2,3-4-2,-3-13 2</inkml:trace>
  <inkml:trace contextRef="#ctx0" brushRef="#br0" timeOffset="199">90 0 69,'4'11'37,"5"12"1,-2 4 1,-6 3-18,10 13-9,-8-7-4,6 6-1,-6-8-3,1-2-1,-1-8-2,-2-8-1,-1-16 1,0 0-2,-9-8-1,-1-11 0,0 0-1,-5-4-2,1 9-3,-8-5-10,7 12-21,0 11 0,0 7 2,5 10-1</inkml:trace>
  <inkml:trace contextRef="#ctx0" brushRef="#br0" timeOffset="731">10 897 72,'9'8'37,"-9"2"1,2 8 1,2 6-17,-8-2-12,7 8-3,-5-1-1,5 2-2,-3-2-1,3-1-1,0-5-1,1-6-3,4-2-5,-8-15-10,0 0-23,10-8 0,-5-7 0,1-6-1</inkml:trace>
  <inkml:trace contextRef="#ctx0" brushRef="#br0" timeOffset="934">101 928 80,'13'-5'38,"-13"5"0,14 21 1,-11-8-23,6 12-7,-7-2-4,5 5-1,-3-2-1,2 0-1,-1-4-1,0-3 0,0-8 0,-5-11-1,0 0 0,10-3 1,-9-9-1,-5-5 0,-2-3 0,-3 2 0,-3 0-1,-2 2-1,0 5-3,-5-5-7,7 7-26,0 5-2,2-2 1,10 6-1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0" units="in"/>
          <inkml:channel name="Y" type="integer" max="18428" units="in"/>
          <inkml:channel name="F" type="integer" max="255" units="dev"/>
        </inkml:traceFormat>
        <inkml:channelProperties>
          <inkml:channelProperty channel="X" name="resolution" value="2540.05981" units="1/in"/>
          <inkml:channelProperty channel="Y" name="resolution" value="2540.04126" units="1/in"/>
          <inkml:channelProperty channel="F" name="resolution" value="0" units="1/dev"/>
        </inkml:channelProperties>
      </inkml:inkSource>
      <inkml:timestamp xml:id="ts0" timeString="2011-02-28T13:35:37.746"/>
    </inkml:context>
    <inkml:brush xml:id="br0">
      <inkml:brushProperty name="width" value="0.05292" units="cm"/>
      <inkml:brushProperty name="height" value="0.05292" units="cm"/>
      <inkml:brushProperty name="color" value="#5F4B79"/>
      <inkml:brushProperty name="fitToCurve" value="1"/>
    </inkml:brush>
  </inkml:definitions>
  <inkml:trace contextRef="#ctx0" brushRef="#br0">10 25 57,'0'0'33,"5"12"-1,1 1 0,-4 2-16,-4-2-9,1 5-3,-4 3-1,3 3 0,-3 1 0,3 4 0,-2-3 0,3 3 1,-1-3-1,4 2-1,-1-3 0,3-2-2,0-3-3,-1-7-5,5 2-10,-1-6-19,-7-9 1,0 0 0,9-19 1</inkml:trace>
  <inkml:trace contextRef="#ctx0" brushRef="#br0" timeOffset="331">167 0 62,'11'24'32,"-8"-1"0,6 11 0,-3 3-18,-3-3-8,2 5 0,-2-2-2,2-2 0,-1-7 0,3-4-1,-1-9 0,2-5-1,-8-10 0,13-2-2,-9-7 0,-3-1-1,-3-5 0,-6 0 1,-3-2-1,-6 3 1,-4 1 0,-5 3-2,1 5-6,-7 1-17,2 3-9,9 8 0,-4 0-2,12 8 1</inkml:trace>
  <inkml:trace contextRef="#ctx0" brushRef="#br0" timeOffset="910">108 944 67,'0'0'35,"4"24"-1,-6-8 1,-1 4-20,3 8-9,-8-1-3,5 3-1,-3-2-1,2-3-3,3-1-5,-2-9-15,3-15-12,6 12 0,-6-12-2,21-16 2</inkml:trace>
  <inkml:trace contextRef="#ctx0" brushRef="#br0" timeOffset="1121">208 895 80,'10'15'34,"-2"5"-2,-6 3-6,-2 1-20,1 6-4,-4 1 0,3 3 1,-1-6 1,5 1 0,-3-11 1,5-3 0,-6-15 0,14 5 0,-11-15 0,1-3-2,-6-5-1,-5 0-2,-5 1 0,-9-2-4,-2 9-10,-9-1-24,-5-1 1,0 6-1,-3-4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F64A9F-D1AA-4118-8CFB-2B7288E0DF89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A340E-083E-4415-A4FE-4F567BFBE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641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97D29B2-3E54-45C8-A031-2643F5013FDD}" type="slidenum">
              <a:rPr lang="en-US"/>
              <a:pPr eaLnBrk="1" hangingPunct="1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5878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A0EB874-F95C-4329-A092-6AB5E68D06B6}" type="slidenum">
              <a:rPr lang="en-US"/>
              <a:pPr eaLnBrk="1" hangingPunct="1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148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677E6CF-8E7C-4324-B372-3D279AA9DFD1}" type="slidenum">
              <a:rPr lang="en-US"/>
              <a:pPr eaLnBrk="1" hangingPunct="1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1015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BA59C4A-962D-477F-978C-71C42F1D21B0}" type="slidenum">
              <a:rPr lang="en-US"/>
              <a:pPr eaLnBrk="1" hangingPunct="1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8962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5F3C736-2A42-495A-80AE-FE68F96C9DFD}" type="slidenum">
              <a:rPr lang="en-US"/>
              <a:pPr eaLnBrk="1" hangingPunct="1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556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5276-098D-47B9-963A-5984CCDD279B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0A1FD-E422-4D6C-AD22-082C067F9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227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5276-098D-47B9-963A-5984CCDD279B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0A1FD-E422-4D6C-AD22-082C067F9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069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5276-098D-47B9-963A-5984CCDD279B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0A1FD-E422-4D6C-AD22-082C067F9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582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5276-098D-47B9-963A-5984CCDD279B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0A1FD-E422-4D6C-AD22-082C067F9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84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5276-098D-47B9-963A-5984CCDD279B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0A1FD-E422-4D6C-AD22-082C067F9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730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5276-098D-47B9-963A-5984CCDD279B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0A1FD-E422-4D6C-AD22-082C067F9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299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5276-098D-47B9-963A-5984CCDD279B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0A1FD-E422-4D6C-AD22-082C067F9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112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5276-098D-47B9-963A-5984CCDD279B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0A1FD-E422-4D6C-AD22-082C067F9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147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5276-098D-47B9-963A-5984CCDD279B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0A1FD-E422-4D6C-AD22-082C067F9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411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5276-098D-47B9-963A-5984CCDD279B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0A1FD-E422-4D6C-AD22-082C067F9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164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5276-098D-47B9-963A-5984CCDD279B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0A1FD-E422-4D6C-AD22-082C067F9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420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15276-098D-47B9-963A-5984CCDD279B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0A1FD-E422-4D6C-AD22-082C067F9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292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2.xml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Relationship Id="rId6" Type="http://schemas.openxmlformats.org/officeDocument/2006/relationships/customXml" Target="../ink/ink1.xml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smtClean="0"/>
              <a:t>Introduction to Polymers</a:t>
            </a:r>
          </a:p>
        </p:txBody>
      </p:sp>
      <p:sp>
        <p:nvSpPr>
          <p:cNvPr id="17421" name="Text Box 3"/>
          <p:cNvSpPr txBox="1">
            <a:spLocks noChangeArrowheads="1"/>
          </p:cNvSpPr>
          <p:nvPr/>
        </p:nvSpPr>
        <p:spPr bwMode="auto">
          <a:xfrm>
            <a:off x="1600200" y="1143000"/>
            <a:ext cx="8953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i="1">
                <a:latin typeface="Times New Roman" panose="02020603050405020304" pitchFamily="18" charset="0"/>
              </a:rPr>
              <a:t>Polymers</a:t>
            </a:r>
            <a:r>
              <a:rPr lang="en-US" sz="2400">
                <a:latin typeface="Times New Roman" panose="02020603050405020304" pitchFamily="18" charset="0"/>
              </a:rPr>
              <a:t> are long molecules made of repeating units, called </a:t>
            </a:r>
            <a:r>
              <a:rPr lang="en-US" sz="2400" i="1">
                <a:latin typeface="Times New Roman" panose="02020603050405020304" pitchFamily="18" charset="0"/>
              </a:rPr>
              <a:t>monomers</a:t>
            </a:r>
            <a:r>
              <a:rPr lang="en-US" sz="2400">
                <a:latin typeface="Times New Roman" panose="02020603050405020304" pitchFamily="18" charset="0"/>
              </a:rPr>
              <a:t>.</a:t>
            </a:r>
          </a:p>
        </p:txBody>
      </p:sp>
      <p:pic>
        <p:nvPicPr>
          <p:cNvPr id="1742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2371726"/>
            <a:ext cx="9001125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410200"/>
            <a:ext cx="8839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4" name="Text Box 6"/>
          <p:cNvSpPr txBox="1">
            <a:spLocks noChangeArrowheads="1"/>
          </p:cNvSpPr>
          <p:nvPr/>
        </p:nvSpPr>
        <p:spPr bwMode="auto">
          <a:xfrm>
            <a:off x="1584325" y="1905000"/>
            <a:ext cx="1493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u="sng">
                <a:latin typeface="Times New Roman" panose="02020603050405020304" pitchFamily="18" charset="0"/>
              </a:rPr>
              <a:t>In general</a:t>
            </a:r>
            <a:r>
              <a:rPr lang="en-US" sz="240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7425" name="Text Box 7"/>
          <p:cNvSpPr txBox="1">
            <a:spLocks noChangeArrowheads="1"/>
          </p:cNvSpPr>
          <p:nvPr/>
        </p:nvSpPr>
        <p:spPr bwMode="auto">
          <a:xfrm>
            <a:off x="1600201" y="4800600"/>
            <a:ext cx="2371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u="sng">
                <a:latin typeface="Times New Roman" panose="02020603050405020304" pitchFamily="18" charset="0"/>
              </a:rPr>
              <a:t>Specific example</a:t>
            </a:r>
            <a:r>
              <a:rPr lang="en-US" sz="2400">
                <a:latin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7414" name="Ink 1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782889" y="5332413"/>
              <a:ext cx="66675" cy="423862"/>
            </p14:xfrm>
          </p:contentPart>
        </mc:Choice>
        <mc:Fallback>
          <p:pic>
            <p:nvPicPr>
              <p:cNvPr id="17414" name="Ink 1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767392" y="5326291"/>
                <a:ext cx="98030" cy="44546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7415" name="Ink 1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403601" y="5349876"/>
              <a:ext cx="92075" cy="428625"/>
            </p14:xfrm>
          </p:contentPart>
        </mc:Choice>
        <mc:Fallback>
          <p:pic>
            <p:nvPicPr>
              <p:cNvPr id="17415" name="Ink 1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389574" y="5344118"/>
                <a:ext cx="120848" cy="442301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75915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53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762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mtClean="0"/>
              <a:t>Forces between polymer chains: Crosslinks</a:t>
            </a:r>
          </a:p>
        </p:txBody>
      </p:sp>
      <p:pic>
        <p:nvPicPr>
          <p:cNvPr id="1845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438401"/>
            <a:ext cx="238125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55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1" y="2286000"/>
            <a:ext cx="2771775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56" name="Text Box 5"/>
          <p:cNvSpPr txBox="1">
            <a:spLocks noChangeArrowheads="1"/>
          </p:cNvSpPr>
          <p:nvPr/>
        </p:nvSpPr>
        <p:spPr bwMode="auto">
          <a:xfrm>
            <a:off x="2498726" y="4613276"/>
            <a:ext cx="292362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anose="02020603050405020304" pitchFamily="18" charset="0"/>
              </a:rPr>
              <a:t>Weak: Intermolecular </a:t>
            </a:r>
          </a:p>
          <a:p>
            <a:pPr eaLnBrk="1" hangingPunct="1"/>
            <a:r>
              <a:rPr lang="en-US" sz="2400">
                <a:latin typeface="Times New Roman" panose="02020603050405020304" pitchFamily="18" charset="0"/>
              </a:rPr>
              <a:t>force crosslinks</a:t>
            </a:r>
          </a:p>
        </p:txBody>
      </p:sp>
      <p:sp>
        <p:nvSpPr>
          <p:cNvPr id="18457" name="Text Box 6"/>
          <p:cNvSpPr txBox="1">
            <a:spLocks noChangeArrowheads="1"/>
          </p:cNvSpPr>
          <p:nvPr/>
        </p:nvSpPr>
        <p:spPr bwMode="auto">
          <a:xfrm>
            <a:off x="6384925" y="4613276"/>
            <a:ext cx="236154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anose="02020603050405020304" pitchFamily="18" charset="0"/>
              </a:rPr>
              <a:t>Strong: Colvalent</a:t>
            </a:r>
          </a:p>
          <a:p>
            <a:pPr eaLnBrk="1" hangingPunct="1"/>
            <a:r>
              <a:rPr lang="en-US" sz="2400">
                <a:latin typeface="Times New Roman" panose="02020603050405020304" pitchFamily="18" charset="0"/>
              </a:rPr>
              <a:t>bond crosslinks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6133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81200" y="274638"/>
            <a:ext cx="8229600" cy="1143000"/>
          </a:xfrm>
          <a:prstGeom prst="rect">
            <a:avLst/>
          </a:prstGeom>
        </p:spPr>
        <p:txBody>
          <a:bodyPr anchor="t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kern="0" dirty="0"/>
              <a:t>Addition Polymers</a:t>
            </a:r>
            <a:br>
              <a:rPr lang="en-US" kern="0" dirty="0"/>
            </a:br>
            <a:endParaRPr lang="en-US" kern="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1" y="1219200"/>
            <a:ext cx="4571429" cy="3800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410200"/>
            <a:ext cx="8839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1452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81200" y="274638"/>
            <a:ext cx="8229600" cy="1143000"/>
          </a:xfrm>
          <a:prstGeom prst="rect">
            <a:avLst/>
          </a:prstGeom>
        </p:spPr>
        <p:txBody>
          <a:bodyPr anchor="t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kern="0"/>
              <a:t>Common Addition Polymers</a:t>
            </a:r>
            <a:br>
              <a:rPr lang="en-US" kern="0"/>
            </a:br>
            <a:endParaRPr lang="en-US" kern="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9810" y="1191324"/>
            <a:ext cx="6952381" cy="55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699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81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kern="0" dirty="0"/>
              <a:t>Polar Whites! and Drug Delivery</a:t>
            </a:r>
          </a:p>
        </p:txBody>
      </p:sp>
    </p:spTree>
    <p:extLst>
      <p:ext uri="{BB962C8B-B14F-4D97-AF65-F5344CB8AC3E}">
        <p14:creationId xmlns:p14="http://schemas.microsoft.com/office/powerpoint/2010/main" val="1615848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2257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27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r>
              <a:rPr lang="en-US" sz="4000"/>
              <a:t>Condensation Polymers:</a:t>
            </a:r>
            <a:br>
              <a:rPr lang="en-US" sz="4000"/>
            </a:br>
            <a:r>
              <a:rPr lang="en-US" sz="4000"/>
              <a:t>General Idea</a:t>
            </a:r>
            <a:br>
              <a:rPr lang="en-US" sz="4000"/>
            </a:br>
            <a:endParaRPr lang="en-US" sz="400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8362" y="2009952"/>
            <a:ext cx="8256239" cy="362884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38935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9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sz="4000"/>
              <a:t>Common Condensation Polymers</a:t>
            </a:r>
            <a:br>
              <a:rPr lang="en-US" sz="4000"/>
            </a:br>
            <a:endParaRPr lang="en-US" sz="400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2200" y="1029089"/>
            <a:ext cx="7633762" cy="534276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4735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sz="4000"/>
              <a:t>How plastics are made</a:t>
            </a:r>
            <a:br>
              <a:rPr lang="en-US" sz="4000"/>
            </a:br>
            <a:endParaRPr lang="en-US" sz="4000"/>
          </a:p>
        </p:txBody>
      </p:sp>
      <p:sp>
        <p:nvSpPr>
          <p:cNvPr id="23558" name="TextBox 2"/>
          <p:cNvSpPr txBox="1">
            <a:spLocks noChangeArrowheads="1"/>
          </p:cNvSpPr>
          <p:nvPr/>
        </p:nvSpPr>
        <p:spPr bwMode="auto">
          <a:xfrm>
            <a:off x="2057400" y="1066800"/>
            <a:ext cx="8153400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000" dirty="0"/>
              <a:t>monomers </a:t>
            </a:r>
            <a:r>
              <a:rPr lang="en-US" sz="2000" dirty="0">
                <a:sym typeface="Wingdings" panose="05000000000000000000" pitchFamily="2" charset="2"/>
              </a:rPr>
              <a:t> polymers  melt  form  cool and sometimes set</a:t>
            </a:r>
          </a:p>
          <a:p>
            <a:pPr eaLnBrk="1" hangingPunct="1"/>
            <a:endParaRPr lang="en-US" dirty="0">
              <a:sym typeface="Wingdings" panose="05000000000000000000" pitchFamily="2" charset="2"/>
            </a:endParaRPr>
          </a:p>
          <a:p>
            <a:pPr eaLnBrk="1" hangingPunct="1"/>
            <a:endParaRPr lang="en-US" dirty="0">
              <a:sym typeface="Wingdings" panose="05000000000000000000" pitchFamily="2" charset="2"/>
            </a:endParaRPr>
          </a:p>
          <a:p>
            <a:pPr eaLnBrk="1" hangingPunct="1"/>
            <a:r>
              <a:rPr lang="en-US" dirty="0">
                <a:sym typeface="Wingdings" panose="05000000000000000000" pitchFamily="2" charset="2"/>
              </a:rPr>
              <a:t>blow molding</a:t>
            </a:r>
          </a:p>
          <a:p>
            <a:pPr eaLnBrk="1" hangingPunct="1"/>
            <a:endParaRPr lang="en-US" dirty="0">
              <a:sym typeface="Wingdings" panose="05000000000000000000" pitchFamily="2" charset="2"/>
            </a:endParaRPr>
          </a:p>
          <a:p>
            <a:pPr eaLnBrk="1" hangingPunct="1"/>
            <a:endParaRPr lang="en-US" dirty="0">
              <a:sym typeface="Wingdings" panose="05000000000000000000" pitchFamily="2" charset="2"/>
            </a:endParaRPr>
          </a:p>
          <a:p>
            <a:pPr eaLnBrk="1" hangingPunct="1"/>
            <a:endParaRPr lang="en-US" dirty="0">
              <a:sym typeface="Wingdings" panose="05000000000000000000" pitchFamily="2" charset="2"/>
            </a:endParaRPr>
          </a:p>
          <a:p>
            <a:pPr eaLnBrk="1" hangingPunct="1"/>
            <a:r>
              <a:rPr lang="en-US" dirty="0">
                <a:sym typeface="Wingdings" panose="05000000000000000000" pitchFamily="2" charset="2"/>
              </a:rPr>
              <a:t>injection molding</a:t>
            </a:r>
          </a:p>
          <a:p>
            <a:pPr eaLnBrk="1" hangingPunct="1"/>
            <a:endParaRPr lang="en-US" dirty="0">
              <a:sym typeface="Wingdings" panose="05000000000000000000" pitchFamily="2" charset="2"/>
            </a:endParaRPr>
          </a:p>
          <a:p>
            <a:pPr eaLnBrk="1" hangingPunct="1"/>
            <a:endParaRPr lang="en-US" dirty="0">
              <a:sym typeface="Wingdings" panose="05000000000000000000" pitchFamily="2" charset="2"/>
            </a:endParaRPr>
          </a:p>
          <a:p>
            <a:pPr eaLnBrk="1" hangingPunct="1"/>
            <a:endParaRPr lang="en-US" dirty="0">
              <a:sym typeface="Wingdings" panose="05000000000000000000" pitchFamily="2" charset="2"/>
            </a:endParaRPr>
          </a:p>
          <a:p>
            <a:pPr eaLnBrk="1" hangingPunct="1"/>
            <a:r>
              <a:rPr lang="en-US" dirty="0">
                <a:sym typeface="Wingdings" panose="05000000000000000000" pitchFamily="2" charset="2"/>
              </a:rPr>
              <a:t>extrusion</a:t>
            </a:r>
          </a:p>
          <a:p>
            <a:pPr eaLnBrk="1" hangingPunct="1"/>
            <a:endParaRPr lang="en-US" dirty="0">
              <a:sym typeface="Wingdings" panose="05000000000000000000" pitchFamily="2" charset="2"/>
            </a:endParaRPr>
          </a:p>
          <a:p>
            <a:pPr eaLnBrk="1" hangingPunct="1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4042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</Words>
  <Application>Microsoft Office PowerPoint</Application>
  <PresentationFormat>Widescreen</PresentationFormat>
  <Paragraphs>32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Office Theme</vt:lpstr>
      <vt:lpstr>Introduction to Polymers</vt:lpstr>
      <vt:lpstr>Forces between polymer chains: Crosslinks</vt:lpstr>
      <vt:lpstr>PowerPoint Presentation</vt:lpstr>
      <vt:lpstr>PowerPoint Presentation</vt:lpstr>
      <vt:lpstr>PowerPoint Presentation</vt:lpstr>
      <vt:lpstr>PowerPoint Presentation</vt:lpstr>
      <vt:lpstr>Condensation Polymers: General Idea </vt:lpstr>
      <vt:lpstr>Common Condensation Polymers </vt:lpstr>
      <vt:lpstr>How plastics are made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Polymers</dc:title>
  <dc:creator>Bill</dc:creator>
  <cp:lastModifiedBy>Bill</cp:lastModifiedBy>
  <cp:revision>1</cp:revision>
  <dcterms:created xsi:type="dcterms:W3CDTF">2013-03-03T16:53:59Z</dcterms:created>
  <dcterms:modified xsi:type="dcterms:W3CDTF">2013-03-03T16:54:32Z</dcterms:modified>
</cp:coreProperties>
</file>