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4" r:id="rId3"/>
    <p:sldId id="306" r:id="rId4"/>
    <p:sldId id="319" r:id="rId5"/>
    <p:sldId id="320" r:id="rId6"/>
    <p:sldId id="330" r:id="rId7"/>
    <p:sldId id="321" r:id="rId8"/>
    <p:sldId id="322" r:id="rId9"/>
    <p:sldId id="329" r:id="rId10"/>
    <p:sldId id="323" r:id="rId11"/>
    <p:sldId id="324" r:id="rId12"/>
    <p:sldId id="325" r:id="rId13"/>
    <p:sldId id="328" r:id="rId14"/>
    <p:sldId id="326" r:id="rId15"/>
    <p:sldId id="32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AFC802-3D56-4B96-8A1E-32FD3A7F0F30}" type="datetimeFigureOut">
              <a:rPr lang="en-US"/>
              <a:pPr>
                <a:defRPr/>
              </a:pPr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D26B7A-4A8E-4461-B781-37716A36A4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10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57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32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0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2CE546-57AF-4FF6-BC8E-E9EFAA3C170A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0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3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0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1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AF704-31CB-46DE-A7ED-EB54C554D3B6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6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5B6A1-4533-4F21-B150-32F184FB9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FC187-B1E6-40B7-8BCD-F47BE0EEB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B2C95-6F70-4727-BAFA-12869E23E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38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117EB-0742-43BA-B171-35DDBCE71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2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DE250-DE88-479A-8160-C87CC5AD3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4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5272D-2668-4E6D-97AC-8EAB7E8EC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878DA-8979-4563-9662-DD00A8E54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ECD45-1D0A-4A8E-958B-D19372F3B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CDD41-2744-4471-A083-F6194E70B5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61F62-FE2D-46FA-BF86-DB0617961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9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683C9-310D-4743-A570-4100F4B32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77210-F0AE-4497-A4C6-C649198F3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4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DB5C-892A-4B9D-ADBF-D4BEC78489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EAEBF5-70FD-429D-BA49-F205739A20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01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14.1 and 14.2</a:t>
            </a:r>
            <a:br>
              <a:rPr lang="en-US" sz="4000" dirty="0" smtClean="0"/>
            </a:br>
            <a:r>
              <a:rPr lang="en-US" sz="4000" dirty="0" smtClean="0"/>
              <a:t>Introduction to Kinetics </a:t>
            </a:r>
            <a:br>
              <a:rPr lang="en-US" sz="4000" dirty="0" smtClean="0"/>
            </a:br>
            <a:r>
              <a:rPr lang="en-US" sz="4000" dirty="0" smtClean="0"/>
              <a:t>and Reactions Rates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791200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Expressing the Rate of a Reaction: Graphically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3323809" cy="3066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524000"/>
            <a:ext cx="2471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Reaction:    A </a:t>
            </a:r>
            <a:r>
              <a:rPr lang="en-US" sz="2000" dirty="0" smtClean="0">
                <a:sym typeface="Wingdings" panose="05000000000000000000" pitchFamily="2" charset="2"/>
              </a:rPr>
              <a:t> 2 B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2286000"/>
            <a:ext cx="3974165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Reactant concentration decreases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Product concentration increases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Steeper slope = faster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Expressing the Rate of a Reaction: Numerically: Average Rate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2471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Reaction:    A </a:t>
            </a:r>
            <a:r>
              <a:rPr lang="en-US" sz="2000" dirty="0" smtClean="0">
                <a:sym typeface="Wingdings" panose="05000000000000000000" pitchFamily="2" charset="2"/>
              </a:rPr>
              <a:t> 2 B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211" y="2286000"/>
            <a:ext cx="398698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After 1 second: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[A] dropped from 0.50 M to 0.25 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[B] increased from 0 M to 0.50 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800781"/>
            <a:ext cx="3304762" cy="34476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Rate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𝑐𝑜𝑛𝑐𝑒𝑛𝑡𝑟𝑎𝑡𝑖𝑜𝑛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8181" y="4696580"/>
            <a:ext cx="4847619" cy="552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5368846"/>
            <a:ext cx="5485714" cy="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Rates and Stoichiometry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200090"/>
            <a:ext cx="6021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general for a reaction:        a </a:t>
            </a:r>
            <a:r>
              <a:rPr lang="en-US" sz="2000" dirty="0" err="1" smtClean="0"/>
              <a:t>A</a:t>
            </a:r>
            <a:r>
              <a:rPr lang="en-US" sz="2000" dirty="0" smtClean="0"/>
              <a:t> + b </a:t>
            </a:r>
            <a:r>
              <a:rPr lang="en-US" sz="2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c </a:t>
            </a:r>
            <a:r>
              <a:rPr lang="en-US" sz="2000" dirty="0" err="1" smtClean="0">
                <a:sym typeface="Wingdings" panose="05000000000000000000" pitchFamily="2" charset="2"/>
              </a:rPr>
              <a:t>C</a:t>
            </a:r>
            <a:r>
              <a:rPr lang="en-US" sz="2000" dirty="0" smtClean="0">
                <a:sym typeface="Wingdings" panose="05000000000000000000" pitchFamily="2" charset="2"/>
              </a:rPr>
              <a:t> + d </a:t>
            </a:r>
            <a:r>
              <a:rPr lang="en-US" sz="2000" dirty="0" err="1" smtClean="0">
                <a:sym typeface="Wingdings" panose="05000000000000000000" pitchFamily="2" charset="2"/>
              </a:rPr>
              <a:t>D</a:t>
            </a:r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916" y="2209800"/>
            <a:ext cx="5311484" cy="6667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95630" y="3429000"/>
            <a:ext cx="472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rate of each species is proportional </a:t>
            </a:r>
          </a:p>
          <a:p>
            <a:r>
              <a:rPr lang="en-US" dirty="0" smtClean="0"/>
              <a:t>to its stoichiometric coefficient.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Rates and Stoichiometry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072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Reaction:    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  </a:t>
            </a:r>
            <a:r>
              <a:rPr lang="en-US" sz="2000" dirty="0" smtClean="0">
                <a:sym typeface="Wingdings" panose="05000000000000000000" pitchFamily="2" charset="2"/>
              </a:rPr>
              <a:t> 2 H</a:t>
            </a:r>
            <a:r>
              <a:rPr lang="en-US" sz="2000" baseline="-25000" dirty="0" smtClean="0">
                <a:sym typeface="Wingdings" panose="05000000000000000000" pitchFamily="2" charset="2"/>
              </a:rPr>
              <a:t>2</a:t>
            </a:r>
            <a:r>
              <a:rPr lang="en-US" sz="2000" dirty="0" smtClean="0">
                <a:sym typeface="Wingdings" panose="05000000000000000000" pitchFamily="2" charset="2"/>
              </a:rPr>
              <a:t>O(l) + O</a:t>
            </a:r>
            <a:r>
              <a:rPr lang="en-US" sz="2000" baseline="-25000" dirty="0" smtClean="0">
                <a:sym typeface="Wingdings" panose="05000000000000000000" pitchFamily="2" charset="2"/>
              </a:rPr>
              <a:t>2</a:t>
            </a:r>
            <a:r>
              <a:rPr lang="en-US" sz="2000" dirty="0" smtClean="0">
                <a:sym typeface="Wingdings" panose="05000000000000000000" pitchFamily="2" charset="2"/>
              </a:rPr>
              <a:t>(g)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Experimental data: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133600"/>
            <a:ext cx="2304762" cy="16190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600" y="3025676"/>
            <a:ext cx="34932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of disappearance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Rate of appearance of O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052935"/>
            <a:ext cx="4147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What are the rates of change of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and 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during the </a:t>
            </a:r>
            <a:r>
              <a:rPr lang="en-US" dirty="0" smtClean="0">
                <a:sym typeface="Wingdings" panose="05000000000000000000" pitchFamily="2" charset="2"/>
              </a:rPr>
              <a:t>first 434 minutes?</a:t>
            </a:r>
            <a:endParaRPr lang="en-US" dirty="0"/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200" y="22098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9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Expressing the Rate of a Reaction: Numerically: Instantaneous Rate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2471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Reaction:    A </a:t>
            </a:r>
            <a:r>
              <a:rPr lang="en-US" sz="2000" dirty="0" smtClean="0">
                <a:sym typeface="Wingdings" panose="05000000000000000000" pitchFamily="2" charset="2"/>
              </a:rPr>
              <a:t> 2 B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210" y="2810470"/>
            <a:ext cx="452038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Instantaneous rate =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slope of the concentration-time curve at any particular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Rate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𝑐𝑜𝑛𝑐𝑒𝑛𝑡𝑟𝑎𝑡𝑖𝑜𝑛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019" y="2902180"/>
            <a:ext cx="3352381" cy="2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Expressing the Rate of a Reaction: Numerically: Initial Rate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2471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Reaction:    A </a:t>
            </a:r>
            <a:r>
              <a:rPr lang="en-US" sz="2000" dirty="0" smtClean="0">
                <a:sym typeface="Wingdings" panose="05000000000000000000" pitchFamily="2" charset="2"/>
              </a:rPr>
              <a:t> 2 B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210" y="2810470"/>
            <a:ext cx="45203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Initial rate = Instantaneous rate at time = 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Rate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𝑐𝑜𝑛𝑐𝑒𝑛𝑡𝑟𝑎𝑡𝑖𝑜𝑛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295400"/>
                <a:ext cx="3276600" cy="6939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971800"/>
            <a:ext cx="3076190" cy="2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4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066800"/>
          </a:xfrm>
        </p:spPr>
        <p:txBody>
          <a:bodyPr/>
          <a:lstStyle/>
          <a:p>
            <a:pPr algn="l"/>
            <a:r>
              <a:rPr lang="en-US" sz="3600" dirty="0" smtClean="0"/>
              <a:t>Control of Solubility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447800"/>
            <a:ext cx="602280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these sections…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Control of Reactivity:</a:t>
            </a: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Thermodynamic control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Kinetic control: Collision Theory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Describing Reaction Rates: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800" dirty="0"/>
              <a:t>A</a:t>
            </a:r>
            <a:r>
              <a:rPr lang="en-US" sz="2800" dirty="0" smtClean="0"/>
              <a:t>verage rate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800" dirty="0"/>
              <a:t>I</a:t>
            </a:r>
            <a:r>
              <a:rPr lang="en-US" sz="2800" dirty="0" smtClean="0"/>
              <a:t>nstantaneous rate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800" dirty="0"/>
              <a:t>I</a:t>
            </a:r>
            <a:r>
              <a:rPr lang="en-US" sz="2800" dirty="0" smtClean="0"/>
              <a:t>nitial rate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800" dirty="0" smtClean="0"/>
              <a:t>Relation to reaction stoichiometry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95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t"/>
          <a:lstStyle/>
          <a:p>
            <a:r>
              <a:rPr lang="en-US" sz="3600" dirty="0" smtClean="0"/>
              <a:t>Control of Reactivity: </a:t>
            </a:r>
            <a:br>
              <a:rPr lang="en-US" sz="3600" dirty="0" smtClean="0"/>
            </a:br>
            <a:r>
              <a:rPr lang="en-US" sz="3600" dirty="0" smtClean="0"/>
              <a:t>Thermodynamics and Kinetics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819870"/>
            <a:ext cx="89819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Thermodynamics</a:t>
            </a:r>
            <a:r>
              <a:rPr lang="en-US" dirty="0" smtClean="0"/>
              <a:t>: are the products more stable (lower in energy) than the reactants?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Kinetics</a:t>
            </a:r>
            <a:r>
              <a:rPr lang="en-US" dirty="0" smtClean="0"/>
              <a:t>: does the reaction proceed at a significant rate?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 reaction to occur, it must be favored by both thermodynamics and kinetics.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6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t"/>
          <a:lstStyle/>
          <a:p>
            <a:r>
              <a:rPr lang="en-US" sz="3600" dirty="0" smtClean="0"/>
              <a:t>Thermodynamic Control:</a:t>
            </a:r>
            <a:br>
              <a:rPr lang="en-US" sz="3600" dirty="0" smtClean="0"/>
            </a:br>
            <a:r>
              <a:rPr lang="en-US" sz="3600" dirty="0" smtClean="0"/>
              <a:t>Enthalpy and Entropy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43670"/>
            <a:ext cx="8109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Enthalpy</a:t>
            </a:r>
            <a:r>
              <a:rPr lang="en-US" dirty="0" smtClean="0"/>
              <a:t>: (Bond strength)        stronger bonds = lower enthalpy = more stable</a:t>
            </a:r>
          </a:p>
          <a:p>
            <a:endParaRPr lang="en-US" dirty="0"/>
          </a:p>
          <a:p>
            <a:r>
              <a:rPr lang="en-US" b="1" dirty="0" smtClean="0"/>
              <a:t>Entropy</a:t>
            </a:r>
            <a:r>
              <a:rPr lang="en-US" dirty="0" smtClean="0"/>
              <a:t>: (Free motion of atoms) freer mobility = higher entropy = more stable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29772" y="3886200"/>
            <a:ext cx="61959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Formation of strong bonds and or more </a:t>
            </a:r>
          </a:p>
          <a:p>
            <a:r>
              <a:rPr lang="en-US" sz="2400" dirty="0" smtClean="0"/>
              <a:t>independent particles favor reactions.</a:t>
            </a:r>
          </a:p>
          <a:p>
            <a:endParaRPr lang="en-US" sz="2400" dirty="0"/>
          </a:p>
          <a:p>
            <a:r>
              <a:rPr lang="en-US" sz="2400" dirty="0" smtClean="0"/>
              <a:t>For many systems these counteract and </a:t>
            </a:r>
          </a:p>
          <a:p>
            <a:r>
              <a:rPr lang="en-US" sz="2400" dirty="0" smtClean="0"/>
              <a:t>overall thermodynamic favorability depends </a:t>
            </a:r>
          </a:p>
          <a:p>
            <a:r>
              <a:rPr lang="en-US" sz="2400" dirty="0" smtClean="0"/>
              <a:t>on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93430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 anchor="t"/>
          <a:lstStyle/>
          <a:p>
            <a:r>
              <a:rPr lang="en-US" sz="3600" dirty="0" smtClean="0"/>
              <a:t>Kinetic Control:</a:t>
            </a:r>
            <a:br>
              <a:rPr lang="en-US" sz="3600" dirty="0" smtClean="0"/>
            </a:br>
            <a:r>
              <a:rPr lang="en-US" sz="2800" dirty="0" smtClean="0"/>
              <a:t>Activation Energy, Concentration and Temperature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85878"/>
            <a:ext cx="79303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Activation Energy</a:t>
            </a:r>
            <a:r>
              <a:rPr lang="en-US" dirty="0" smtClean="0"/>
              <a:t>: the energy barrier reactants must overcome to react</a:t>
            </a:r>
          </a:p>
          <a:p>
            <a:endParaRPr lang="en-US" dirty="0" smtClean="0"/>
          </a:p>
          <a:p>
            <a:r>
              <a:rPr lang="en-US" b="1" dirty="0" smtClean="0"/>
              <a:t>Concentration</a:t>
            </a:r>
            <a:r>
              <a:rPr lang="en-US" dirty="0" smtClean="0"/>
              <a:t>: greater concentration usually increases the chances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reactants will meet and react</a:t>
            </a:r>
          </a:p>
          <a:p>
            <a:endParaRPr lang="en-US" dirty="0"/>
          </a:p>
          <a:p>
            <a:r>
              <a:rPr lang="en-US" b="1" dirty="0" smtClean="0"/>
              <a:t>Temperature</a:t>
            </a:r>
            <a:r>
              <a:rPr lang="en-US" dirty="0" smtClean="0"/>
              <a:t>: higher temperature increases the number of collisions and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the fraction overcoming the activation energy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2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Reactivity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820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60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6400800" cy="1752600"/>
          </a:xfrm>
        </p:spPr>
        <p:txBody>
          <a:bodyPr/>
          <a:lstStyle/>
          <a:p>
            <a:pPr algn="l" eaLnBrk="1" hangingPunct="1"/>
            <a:endParaRPr lang="en-US" smtClean="0"/>
          </a:p>
          <a:p>
            <a:pPr algn="l" eaLnBrk="1" hangingPunct="1"/>
            <a:r>
              <a:rPr lang="en-US" sz="2800" smtClean="0"/>
              <a:t>Consider: NO + O</a:t>
            </a:r>
            <a:r>
              <a:rPr lang="en-US" sz="2800" baseline="-25000" smtClean="0"/>
              <a:t>3</a:t>
            </a:r>
            <a:r>
              <a:rPr lang="en-US" sz="2800" smtClean="0"/>
              <a:t> </a:t>
            </a:r>
            <a:r>
              <a:rPr lang="en-US" sz="2800" smtClean="0">
                <a:sym typeface="Wingdings" panose="05000000000000000000" pitchFamily="2" charset="2"/>
              </a:rPr>
              <a:t> NO</a:t>
            </a:r>
            <a:r>
              <a:rPr lang="en-US" sz="2800" baseline="-25000" smtClean="0">
                <a:sym typeface="Wingdings" panose="05000000000000000000" pitchFamily="2" charset="2"/>
              </a:rPr>
              <a:t>2</a:t>
            </a:r>
            <a:r>
              <a:rPr lang="en-US" sz="2800" smtClean="0">
                <a:sym typeface="Wingdings" panose="05000000000000000000" pitchFamily="2" charset="2"/>
              </a:rPr>
              <a:t> + O</a:t>
            </a:r>
            <a:r>
              <a:rPr lang="en-US" sz="2800" baseline="-25000" smtClean="0">
                <a:sym typeface="Wingdings" panose="05000000000000000000" pitchFamily="2" charset="2"/>
              </a:rPr>
              <a:t>2</a:t>
            </a:r>
          </a:p>
          <a:p>
            <a:pPr algn="l" eaLnBrk="1" hangingPunct="1"/>
            <a:endParaRPr lang="en-US" smtClean="0">
              <a:sym typeface="Wingdings" panose="05000000000000000000" pitchFamily="2" charset="2"/>
            </a:endParaRPr>
          </a:p>
          <a:p>
            <a:pPr algn="l" eaLnBrk="1" hangingPunct="1"/>
            <a:endParaRPr lang="en-US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7430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2813"/>
            <a:ext cx="14573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99013"/>
            <a:ext cx="13335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99013"/>
            <a:ext cx="1228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752600" y="5180013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886200" y="5180013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6019800" y="5180013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20750" y="5597525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Molecules collide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505200" y="5637213"/>
            <a:ext cx="1403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Bonds are </a:t>
            </a:r>
          </a:p>
          <a:p>
            <a:pPr eaLnBrk="1" hangingPunct="1"/>
            <a:r>
              <a:rPr lang="en-US"/>
              <a:t>formed and </a:t>
            </a:r>
          </a:p>
          <a:p>
            <a:pPr eaLnBrk="1" hangingPunct="1"/>
            <a:r>
              <a:rPr lang="en-US"/>
              <a:t>break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77000" y="5484813"/>
            <a:ext cx="2101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product molecules </a:t>
            </a:r>
          </a:p>
          <a:p>
            <a:pPr eaLnBrk="1" hangingPunct="1"/>
            <a:r>
              <a:rPr lang="en-US"/>
              <a:t>separate</a:t>
            </a:r>
          </a:p>
          <a:p>
            <a:pPr eaLnBrk="1" hangingPunct="1"/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Kinetic Control: Collision 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For</a:t>
            </a:r>
            <a:r>
              <a:rPr lang="en-US" sz="2400" kern="0" dirty="0">
                <a:latin typeface="+mn-lt"/>
              </a:rPr>
              <a:t> a reaction to take place: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- Molecules must collide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- They must do so in the correct orientation</a:t>
            </a: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- They must collide with an energy greater than the “activation” energy </a:t>
            </a:r>
          </a:p>
        </p:txBody>
      </p:sp>
    </p:spTree>
    <p:extLst>
      <p:ext uri="{BB962C8B-B14F-4D97-AF65-F5344CB8AC3E}">
        <p14:creationId xmlns:p14="http://schemas.microsoft.com/office/powerpoint/2010/main" val="33355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6" grpId="0" animBg="1"/>
      <p:bldP spid="2057" grpId="0" animBg="1"/>
      <p:bldP spid="2058" grpId="0" animBg="1"/>
      <p:bldP spid="2059" grpId="0"/>
      <p:bldP spid="2061" grpId="0"/>
      <p:bldP spid="2062" grpId="0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smtClean="0"/>
              <a:t>So, what controls the rate of a reaction?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7086600" cy="1981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Number of collisions</a:t>
            </a:r>
          </a:p>
          <a:p>
            <a:pPr eaLnBrk="1" hangingPunct="1"/>
            <a:r>
              <a:rPr lang="en-US" sz="2400" dirty="0" smtClean="0"/>
              <a:t>How often they collide with an orientation that allows new bonds to form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The energy of the colliding reactant molecules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668" y="2995666"/>
            <a:ext cx="7128332" cy="9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So, what controls the rate of a reaction?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8800" y="1752600"/>
                <a:ext cx="5527539" cy="7184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𝑟𝑎𝑡𝑒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𝑟𝑒𝑎𝑐𝑡𝑎𝑛𝑡𝑠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𝑜𝑟𝑑𝑒𝑟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5527539" cy="7184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539</Words>
  <Application>Microsoft Office PowerPoint</Application>
  <PresentationFormat>On-screen Show (4:3)</PresentationFormat>
  <Paragraphs>111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Section 14.1 and 14.2 Introduction to Kinetics  and Reactions Rates</vt:lpstr>
      <vt:lpstr>Control of Solubility</vt:lpstr>
      <vt:lpstr>Control of Reactivity:  Thermodynamics and Kinetics</vt:lpstr>
      <vt:lpstr>Thermodynamic Control: Enthalpy and Entropy</vt:lpstr>
      <vt:lpstr>Kinetic Control: Activation Energy, Concentration and Temperature</vt:lpstr>
      <vt:lpstr>Control of Reactivity</vt:lpstr>
      <vt:lpstr>PowerPoint Presentation</vt:lpstr>
      <vt:lpstr>So, what controls the rate of a reaction?</vt:lpstr>
      <vt:lpstr>So, what controls the rate of a reaction?</vt:lpstr>
      <vt:lpstr>Expressing the Rate of a Reaction: Graphically</vt:lpstr>
      <vt:lpstr>Expressing the Rate of a Reaction: Numerically: Average Rate</vt:lpstr>
      <vt:lpstr>Rates and Stoichiometry</vt:lpstr>
      <vt:lpstr>Rates and Stoichiometry</vt:lpstr>
      <vt:lpstr>Expressing the Rate of a Reaction: Numerically: Instantaneous Rate</vt:lpstr>
      <vt:lpstr>Expressing the Rate of a Reaction: Numerically: Initial Rate</vt:lpstr>
    </vt:vector>
  </TitlesOfParts>
  <Company>SUNY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Solutions</dc:title>
  <dc:creator>William J. Vining</dc:creator>
  <cp:lastModifiedBy>bv new tablet</cp:lastModifiedBy>
  <cp:revision>41</cp:revision>
  <dcterms:created xsi:type="dcterms:W3CDTF">2006-03-19T21:31:13Z</dcterms:created>
  <dcterms:modified xsi:type="dcterms:W3CDTF">2013-03-03T17:42:40Z</dcterms:modified>
</cp:coreProperties>
</file>