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ink/ink1.xml" ContentType="application/inkml+xml"/>
  <Override PartName="/ppt/tags/tag8.xml" ContentType="application/vnd.openxmlformats-officedocument.presentationml.tags+xml"/>
  <Override PartName="/ppt/notesSlides/notesSlide14.xml" ContentType="application/vnd.openxmlformats-officedocument.presentationml.notesSlide+xml"/>
  <Override PartName="/ppt/ink/ink2.xml" ContentType="application/inkml+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7" r:id="rId2"/>
    <p:sldId id="288" r:id="rId3"/>
    <p:sldId id="257" r:id="rId4"/>
    <p:sldId id="258" r:id="rId5"/>
    <p:sldId id="289" r:id="rId6"/>
    <p:sldId id="266" r:id="rId7"/>
    <p:sldId id="260" r:id="rId8"/>
    <p:sldId id="261" r:id="rId9"/>
    <p:sldId id="262" r:id="rId10"/>
    <p:sldId id="263" r:id="rId11"/>
    <p:sldId id="264" r:id="rId12"/>
    <p:sldId id="271" r:id="rId13"/>
    <p:sldId id="272" r:id="rId14"/>
    <p:sldId id="273" r:id="rId15"/>
    <p:sldId id="274" r:id="rId16"/>
    <p:sldId id="277" r:id="rId17"/>
    <p:sldId id="276" r:id="rId18"/>
    <p:sldId id="278" r:id="rId19"/>
    <p:sldId id="279" r:id="rId20"/>
    <p:sldId id="280" r:id="rId21"/>
    <p:sldId id="281" r:id="rId22"/>
    <p:sldId id="282" r:id="rId23"/>
    <p:sldId id="283" r:id="rId24"/>
    <p:sldId id="284"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67" d="100"/>
          <a:sy n="67" d="100"/>
        </p:scale>
        <p:origin x="-132" y="-234"/>
      </p:cViewPr>
      <p:guideLst>
        <p:guide orient="horz" pos="2160"/>
        <p:guide pos="3840"/>
      </p:guideLst>
    </p:cSldViewPr>
  </p:slideViewPr>
  <p:notesTextViewPr>
    <p:cViewPr>
      <p:scale>
        <a:sx n="1" d="1"/>
        <a:sy n="1" d="1"/>
      </p:scale>
      <p:origin x="0" y="0"/>
    </p:cViewPr>
  </p:notesTextViewPr>
  <p:sorterViewPr>
    <p:cViewPr>
      <p:scale>
        <a:sx n="100" d="100"/>
        <a:sy n="100" d="100"/>
      </p:scale>
      <p:origin x="0" y="-77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ink/ink1.xml><?xml version="1.0" encoding="utf-8"?>
<inkml:ink xmlns:inkml="http://www.w3.org/2003/InkML">
  <inkml:definitions>
    <inkml:context xml:id="ctx0">
      <inkml:inkSource xml:id="inkSrc0">
        <inkml:traceFormat>
          <inkml:channel name="X" type="integer" max="24570" units="in"/>
          <inkml:channel name="Y" type="integer" max="18428" units="in"/>
          <inkml:channel name="F" type="integer" max="255" units="dev"/>
        </inkml:traceFormat>
        <inkml:channelProperties>
          <inkml:channelProperty channel="X" name="resolution" value="2540.05981" units="1/in"/>
          <inkml:channelProperty channel="Y" name="resolution" value="2540.04126" units="1/in"/>
          <inkml:channelProperty channel="F" name="resolution" value="0" units="1/dev"/>
        </inkml:channelProperties>
      </inkml:inkSource>
      <inkml:timestamp xml:id="ts0" timeString="2011-03-11T13:19:09.379"/>
    </inkml:context>
    <inkml:brush xml:id="br0">
      <inkml:brushProperty name="width" value="0.05292" units="cm"/>
      <inkml:brushProperty name="height" value="0.05292" units="cm"/>
      <inkml:brushProperty name="color" value="#5F4B79"/>
      <inkml:brushProperty name="fitToCurve" value="1"/>
    </inkml:brush>
  </inkml:definitions>
  <inkml:trace contextRef="#ctx0" brushRef="#br0">-3 0 13,'0'0'11,"2"27"-1,-2-7 0,1 12 0,0 8 0,-3 9 0,4 8 1,0 4 1,3 6 1,0-2-1,2 6 0,0-10-1,4 0-1,-2-15-2,2-2 0,-5-12-3,0-7-2,1-7-4,-7-18-5,9 12-14,-9-12-13,0 0-1,12-11-1,-11 1 1</inkml:trace>
</inkml:ink>
</file>

<file path=ppt/ink/ink2.xml><?xml version="1.0" encoding="utf-8"?>
<inkml:ink xmlns:inkml="http://www.w3.org/2003/InkML">
  <inkml:definitions>
    <inkml:context xml:id="ctx0">
      <inkml:inkSource xml:id="inkSrc0">
        <inkml:traceFormat>
          <inkml:channel name="X" type="integer" max="24570" units="in"/>
          <inkml:channel name="Y" type="integer" max="18428" units="in"/>
          <inkml:channel name="F" type="integer" max="255" units="dev"/>
        </inkml:traceFormat>
        <inkml:channelProperties>
          <inkml:channelProperty channel="X" name="resolution" value="2540.05981" units="1/in"/>
          <inkml:channelProperty channel="Y" name="resolution" value="2540.04126" units="1/in"/>
          <inkml:channelProperty channel="F" name="resolution" value="0" units="1/dev"/>
        </inkml:channelProperties>
      </inkml:inkSource>
      <inkml:timestamp xml:id="ts0" timeString="2011-03-11T13:21:12.173"/>
    </inkml:context>
    <inkml:brush xml:id="br0">
      <inkml:brushProperty name="width" value="0.05292" units="cm"/>
      <inkml:brushProperty name="height" value="0.05292" units="cm"/>
      <inkml:brushProperty name="color" value="#5F4B79"/>
      <inkml:brushProperty name="fitToCurve" value="1"/>
    </inkml:brush>
  </inkml:definitions>
  <inkml:trace contextRef="#ctx0" brushRef="#br0">0 0 7,'9'16'0,"1"3"0,1-2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9CFF5-30FF-423D-B01C-7BBEBED2EB0D}" type="datetimeFigureOut">
              <a:rPr lang="en-US" smtClean="0"/>
              <a:t>3/16/2013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46813-A1B8-4849-B893-11DFCD78F994}" type="slidenum">
              <a:rPr lang="en-US" smtClean="0"/>
              <a:t>‹#›</a:t>
            </a:fld>
            <a:endParaRPr lang="en-US"/>
          </a:p>
        </p:txBody>
      </p:sp>
    </p:spTree>
    <p:extLst>
      <p:ext uri="{BB962C8B-B14F-4D97-AF65-F5344CB8AC3E}">
        <p14:creationId xmlns:p14="http://schemas.microsoft.com/office/powerpoint/2010/main" val="2755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6063D5F3-1D58-4FD7-AE86-9EA6729231D0}" type="slidenum">
              <a:rPr lang="en-US" smtClean="0"/>
              <a:pPr>
                <a:defRPr/>
              </a:pPr>
              <a:t>1</a:t>
            </a:fld>
            <a:endParaRPr lang="en-US" dirty="0"/>
          </a:p>
        </p:txBody>
      </p:sp>
    </p:spTree>
    <p:extLst>
      <p:ext uri="{BB962C8B-B14F-4D97-AF65-F5344CB8AC3E}">
        <p14:creationId xmlns:p14="http://schemas.microsoft.com/office/powerpoint/2010/main" val="2383919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7E75D5-B80C-42F3-B756-40F5BC29E381}" type="slidenum">
              <a:rPr lang="en-US"/>
              <a:pPr eaLnBrk="1" hangingPunct="1"/>
              <a:t>11</a:t>
            </a:fld>
            <a:endParaRPr lang="en-US"/>
          </a:p>
        </p:txBody>
      </p:sp>
    </p:spTree>
    <p:extLst>
      <p:ext uri="{BB962C8B-B14F-4D97-AF65-F5344CB8AC3E}">
        <p14:creationId xmlns:p14="http://schemas.microsoft.com/office/powerpoint/2010/main" val="378543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8131EF-7CDD-4457-99B8-EF52936B0B31}" type="slidenum">
              <a:rPr lang="en-US"/>
              <a:pPr eaLnBrk="1" hangingPunct="1"/>
              <a:t>12</a:t>
            </a:fld>
            <a:endParaRPr lang="en-US"/>
          </a:p>
        </p:txBody>
      </p:sp>
    </p:spTree>
    <p:extLst>
      <p:ext uri="{BB962C8B-B14F-4D97-AF65-F5344CB8AC3E}">
        <p14:creationId xmlns:p14="http://schemas.microsoft.com/office/powerpoint/2010/main" val="68599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35EFCF-E8D0-4B6A-BD6A-61D48BBBE156}" type="slidenum">
              <a:rPr lang="en-US"/>
              <a:pPr eaLnBrk="1" hangingPunct="1"/>
              <a:t>13</a:t>
            </a:fld>
            <a:endParaRPr lang="en-US"/>
          </a:p>
        </p:txBody>
      </p:sp>
    </p:spTree>
    <p:extLst>
      <p:ext uri="{BB962C8B-B14F-4D97-AF65-F5344CB8AC3E}">
        <p14:creationId xmlns:p14="http://schemas.microsoft.com/office/powerpoint/2010/main" val="3598982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30B098-B27F-4ABB-B89B-12152ECE41D3}" type="slidenum">
              <a:rPr lang="en-US"/>
              <a:pPr eaLnBrk="1" hangingPunct="1"/>
              <a:t>14</a:t>
            </a:fld>
            <a:endParaRPr lang="en-US"/>
          </a:p>
        </p:txBody>
      </p:sp>
    </p:spTree>
    <p:extLst>
      <p:ext uri="{BB962C8B-B14F-4D97-AF65-F5344CB8AC3E}">
        <p14:creationId xmlns:p14="http://schemas.microsoft.com/office/powerpoint/2010/main" val="1883862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71D862-3F64-4FB5-98DE-A1C7B8593C3A}" type="slidenum">
              <a:rPr lang="en-US"/>
              <a:pPr eaLnBrk="1" hangingPunct="1"/>
              <a:t>15</a:t>
            </a:fld>
            <a:endParaRPr lang="en-US"/>
          </a:p>
        </p:txBody>
      </p:sp>
    </p:spTree>
    <p:extLst>
      <p:ext uri="{BB962C8B-B14F-4D97-AF65-F5344CB8AC3E}">
        <p14:creationId xmlns:p14="http://schemas.microsoft.com/office/powerpoint/2010/main" val="82415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C477B6-23B1-463B-A840-344700CB47DE}" type="slidenum">
              <a:rPr lang="en-US"/>
              <a:pPr eaLnBrk="1" hangingPunct="1"/>
              <a:t>22</a:t>
            </a:fld>
            <a:endParaRPr lang="en-US"/>
          </a:p>
        </p:txBody>
      </p:sp>
    </p:spTree>
    <p:extLst>
      <p:ext uri="{BB962C8B-B14F-4D97-AF65-F5344CB8AC3E}">
        <p14:creationId xmlns:p14="http://schemas.microsoft.com/office/powerpoint/2010/main" val="1773307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F394AD-1A6D-4889-94F7-AD82CE5A8028}" type="slidenum">
              <a:rPr lang="en-US"/>
              <a:pPr eaLnBrk="1" hangingPunct="1"/>
              <a:t>23</a:t>
            </a:fld>
            <a:endParaRPr lang="en-US"/>
          </a:p>
        </p:txBody>
      </p:sp>
    </p:spTree>
    <p:extLst>
      <p:ext uri="{BB962C8B-B14F-4D97-AF65-F5344CB8AC3E}">
        <p14:creationId xmlns:p14="http://schemas.microsoft.com/office/powerpoint/2010/main" val="3077513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8258EB0-D2D6-4CA9-81DE-ABA9C33B169D}" type="slidenum">
              <a:rPr lang="en-US" smtClean="0"/>
              <a:pPr>
                <a:defRPr/>
              </a:pPr>
              <a:t>2</a:t>
            </a:fld>
            <a:endParaRPr lang="en-US" dirty="0"/>
          </a:p>
        </p:txBody>
      </p:sp>
    </p:spTree>
    <p:extLst>
      <p:ext uri="{BB962C8B-B14F-4D97-AF65-F5344CB8AC3E}">
        <p14:creationId xmlns:p14="http://schemas.microsoft.com/office/powerpoint/2010/main" val="152351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E816A7-7F7E-4BF6-A24A-20A3062CD9A4}" type="slidenum">
              <a:rPr lang="en-US"/>
              <a:pPr eaLnBrk="1" hangingPunct="1"/>
              <a:t>4</a:t>
            </a:fld>
            <a:endParaRPr lang="en-US"/>
          </a:p>
        </p:txBody>
      </p:sp>
    </p:spTree>
    <p:extLst>
      <p:ext uri="{BB962C8B-B14F-4D97-AF65-F5344CB8AC3E}">
        <p14:creationId xmlns:p14="http://schemas.microsoft.com/office/powerpoint/2010/main" val="1820987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E816A7-7F7E-4BF6-A24A-20A3062CD9A4}" type="slidenum">
              <a:rPr lang="en-US"/>
              <a:pPr eaLnBrk="1" hangingPunct="1"/>
              <a:t>5</a:t>
            </a:fld>
            <a:endParaRPr lang="en-US"/>
          </a:p>
        </p:txBody>
      </p:sp>
    </p:spTree>
    <p:extLst>
      <p:ext uri="{BB962C8B-B14F-4D97-AF65-F5344CB8AC3E}">
        <p14:creationId xmlns:p14="http://schemas.microsoft.com/office/powerpoint/2010/main" val="182098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839584-7397-4972-8389-A56A8E24543E}" type="slidenum">
              <a:rPr lang="en-US"/>
              <a:pPr eaLnBrk="1" hangingPunct="1"/>
              <a:t>6</a:t>
            </a:fld>
            <a:endParaRPr lang="en-US"/>
          </a:p>
        </p:txBody>
      </p:sp>
    </p:spTree>
    <p:extLst>
      <p:ext uri="{BB962C8B-B14F-4D97-AF65-F5344CB8AC3E}">
        <p14:creationId xmlns:p14="http://schemas.microsoft.com/office/powerpoint/2010/main" val="534632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D560B7-2BC1-4C05-91B2-4EA4ACDA0596}" type="slidenum">
              <a:rPr lang="en-US"/>
              <a:pPr eaLnBrk="1" hangingPunct="1"/>
              <a:t>7</a:t>
            </a:fld>
            <a:endParaRPr lang="en-US"/>
          </a:p>
        </p:txBody>
      </p:sp>
    </p:spTree>
    <p:extLst>
      <p:ext uri="{BB962C8B-B14F-4D97-AF65-F5344CB8AC3E}">
        <p14:creationId xmlns:p14="http://schemas.microsoft.com/office/powerpoint/2010/main" val="307588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F7F324-C04B-4F99-93EC-92F0A47919C7}" type="slidenum">
              <a:rPr lang="en-US"/>
              <a:pPr eaLnBrk="1" hangingPunct="1"/>
              <a:t>8</a:t>
            </a:fld>
            <a:endParaRPr lang="en-US"/>
          </a:p>
        </p:txBody>
      </p:sp>
    </p:spTree>
    <p:extLst>
      <p:ext uri="{BB962C8B-B14F-4D97-AF65-F5344CB8AC3E}">
        <p14:creationId xmlns:p14="http://schemas.microsoft.com/office/powerpoint/2010/main" val="2528513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B51552-18F8-44E7-835D-89A4799D940B}" type="slidenum">
              <a:rPr lang="en-US"/>
              <a:pPr eaLnBrk="1" hangingPunct="1"/>
              <a:t>9</a:t>
            </a:fld>
            <a:endParaRPr lang="en-US"/>
          </a:p>
        </p:txBody>
      </p:sp>
    </p:spTree>
    <p:extLst>
      <p:ext uri="{BB962C8B-B14F-4D97-AF65-F5344CB8AC3E}">
        <p14:creationId xmlns:p14="http://schemas.microsoft.com/office/powerpoint/2010/main" val="18684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7AC611-F853-41D0-998A-9C00A550D7C4}" type="slidenum">
              <a:rPr lang="en-US"/>
              <a:pPr eaLnBrk="1" hangingPunct="1"/>
              <a:t>10</a:t>
            </a:fld>
            <a:endParaRPr lang="en-US"/>
          </a:p>
        </p:txBody>
      </p:sp>
    </p:spTree>
    <p:extLst>
      <p:ext uri="{BB962C8B-B14F-4D97-AF65-F5344CB8AC3E}">
        <p14:creationId xmlns:p14="http://schemas.microsoft.com/office/powerpoint/2010/main" val="319552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E6B8D9-21D7-439C-80FD-6334EB508E29}"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328436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6B8D9-21D7-439C-80FD-6334EB508E29}"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61623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6B8D9-21D7-439C-80FD-6334EB508E29}"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327245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65DE250-DE88-479A-8160-C87CC5AD3989}" type="slidenum">
              <a:rPr lang="en-US"/>
              <a:pPr/>
              <a:t>‹#›</a:t>
            </a:fld>
            <a:endParaRPr lang="en-US"/>
          </a:p>
        </p:txBody>
      </p:sp>
    </p:spTree>
    <p:extLst>
      <p:ext uri="{BB962C8B-B14F-4D97-AF65-F5344CB8AC3E}">
        <p14:creationId xmlns:p14="http://schemas.microsoft.com/office/powerpoint/2010/main" val="286299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33CE4036-A52B-42E0-A416-5231B12D72F1}" type="slidenum">
              <a:rPr lang="en-US"/>
              <a:pPr/>
              <a:t>‹#›</a:t>
            </a:fld>
            <a:endParaRPr lang="en-US"/>
          </a:p>
        </p:txBody>
      </p:sp>
    </p:spTree>
    <p:extLst>
      <p:ext uri="{BB962C8B-B14F-4D97-AF65-F5344CB8AC3E}">
        <p14:creationId xmlns:p14="http://schemas.microsoft.com/office/powerpoint/2010/main" val="262972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4F59CB9-6662-4B7C-8251-F6FE33FB4612}" type="slidenum">
              <a:rPr lang="en-US"/>
              <a:pPr/>
              <a:t>‹#›</a:t>
            </a:fld>
            <a:endParaRPr lang="en-US"/>
          </a:p>
        </p:txBody>
      </p:sp>
    </p:spTree>
    <p:extLst>
      <p:ext uri="{BB962C8B-B14F-4D97-AF65-F5344CB8AC3E}">
        <p14:creationId xmlns:p14="http://schemas.microsoft.com/office/powerpoint/2010/main" val="3221083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8F7C9516-BD08-4933-8609-F12828E22E3D}" type="slidenum">
              <a:rPr lang="en-US"/>
              <a:pPr/>
              <a:t>‹#›</a:t>
            </a:fld>
            <a:endParaRPr lang="en-US"/>
          </a:p>
        </p:txBody>
      </p:sp>
    </p:spTree>
    <p:extLst>
      <p:ext uri="{BB962C8B-B14F-4D97-AF65-F5344CB8AC3E}">
        <p14:creationId xmlns:p14="http://schemas.microsoft.com/office/powerpoint/2010/main" val="343858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6B8D9-21D7-439C-80FD-6334EB508E29}"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39703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6B8D9-21D7-439C-80FD-6334EB508E29}"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413865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E6B8D9-21D7-439C-80FD-6334EB508E29}"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288626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E6B8D9-21D7-439C-80FD-6334EB508E29}" type="datetimeFigureOut">
              <a:rPr lang="en-US" smtClean="0"/>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128534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E6B8D9-21D7-439C-80FD-6334EB508E29}" type="datetimeFigureOut">
              <a:rPr lang="en-US" smtClean="0"/>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213883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B8D9-21D7-439C-80FD-6334EB508E29}" type="datetimeFigureOut">
              <a:rPr lang="en-US" smtClean="0"/>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3234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6B8D9-21D7-439C-80FD-6334EB508E29}"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403142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6B8D9-21D7-439C-80FD-6334EB508E29}"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A5DC5-673E-4BD4-A0C1-0F715BD41DF4}" type="slidenum">
              <a:rPr lang="en-US" smtClean="0"/>
              <a:t>‹#›</a:t>
            </a:fld>
            <a:endParaRPr lang="en-US"/>
          </a:p>
        </p:txBody>
      </p:sp>
    </p:spTree>
    <p:extLst>
      <p:ext uri="{BB962C8B-B14F-4D97-AF65-F5344CB8AC3E}">
        <p14:creationId xmlns:p14="http://schemas.microsoft.com/office/powerpoint/2010/main" val="87512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B8D9-21D7-439C-80FD-6334EB508E29}" type="datetimeFigureOut">
              <a:rPr lang="en-US" smtClean="0"/>
              <a:t>3/16/2013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A5DC5-673E-4BD4-A0C1-0F715BD41DF4}" type="slidenum">
              <a:rPr lang="en-US" smtClean="0"/>
              <a:t>‹#›</a:t>
            </a:fld>
            <a:endParaRPr lang="en-US"/>
          </a:p>
        </p:txBody>
      </p:sp>
    </p:spTree>
    <p:extLst>
      <p:ext uri="{BB962C8B-B14F-4D97-AF65-F5344CB8AC3E}">
        <p14:creationId xmlns:p14="http://schemas.microsoft.com/office/powerpoint/2010/main" val="869822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customXml" Target="../ink/ink1.xml"/><Relationship Id="rId3" Type="http://schemas.openxmlformats.org/officeDocument/2006/relationships/notesSlide" Target="../notesSlides/notesSlide13.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18.emf"/><Relationship Id="rId5" Type="http://schemas.openxmlformats.org/officeDocument/2006/relationships/customXml" Target="../ink/ink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image" Target="../media/image20.wmf"/><Relationship Id="rId5" Type="http://schemas.openxmlformats.org/officeDocument/2006/relationships/oleObject" Target="../embeddings/oleObject1.bin"/><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5.xml"/><Relationship Id="rId1" Type="http://schemas.openxmlformats.org/officeDocument/2006/relationships/tags" Target="../tags/tag10.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08000" y="990600"/>
            <a:ext cx="10668000" cy="1066800"/>
          </a:xfrm>
        </p:spPr>
        <p:txBody>
          <a:bodyPr>
            <a:normAutofit fontScale="90000"/>
          </a:bodyPr>
          <a:lstStyle/>
          <a:p>
            <a:pPr>
              <a:defRPr/>
            </a:pPr>
            <a:r>
              <a:rPr lang="en-US" sz="4000" dirty="0" smtClean="0"/>
              <a:t>Sections 14.3 and 14.4 </a:t>
            </a:r>
            <a:br>
              <a:rPr lang="en-US" sz="4000" dirty="0" smtClean="0"/>
            </a:br>
            <a:r>
              <a:rPr lang="en-US" sz="4000" dirty="0" smtClean="0"/>
              <a:t>Rate Laws and Concentration Changes over Time</a:t>
            </a:r>
          </a:p>
        </p:txBody>
      </p:sp>
      <p:sp>
        <p:nvSpPr>
          <p:cNvPr id="3" name="TextBox 2"/>
          <p:cNvSpPr txBox="1"/>
          <p:nvPr/>
        </p:nvSpPr>
        <p:spPr>
          <a:xfrm>
            <a:off x="304800" y="5791201"/>
            <a:ext cx="1567930" cy="646331"/>
          </a:xfrm>
          <a:prstGeom prst="rect">
            <a:avLst/>
          </a:prstGeom>
          <a:noFill/>
        </p:spPr>
        <p:txBody>
          <a:bodyPr wrap="none" rtlCol="0">
            <a:spAutoFit/>
          </a:bodyPr>
          <a:lstStyle/>
          <a:p>
            <a:r>
              <a:rPr lang="en-US" dirty="0" smtClean="0"/>
              <a:t>Bill Vining</a:t>
            </a:r>
          </a:p>
          <a:p>
            <a:r>
              <a:rPr lang="en-US" dirty="0" smtClean="0"/>
              <a:t>SUNY Oneonta</a:t>
            </a:r>
            <a:endParaRPr lang="en-US" dirty="0"/>
          </a:p>
        </p:txBody>
      </p:sp>
    </p:spTree>
    <p:custDataLst>
      <p:tags r:id="rId1"/>
    </p:custDataLst>
    <p:extLst>
      <p:ext uri="{BB962C8B-B14F-4D97-AF65-F5344CB8AC3E}">
        <p14:creationId xmlns:p14="http://schemas.microsoft.com/office/powerpoint/2010/main" val="146413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4702" y="76201"/>
            <a:ext cx="8229600" cy="715963"/>
          </a:xfrm>
        </p:spPr>
        <p:txBody>
          <a:bodyPr/>
          <a:lstStyle/>
          <a:p>
            <a:pPr algn="l" eaLnBrk="1" hangingPunct="1"/>
            <a:r>
              <a:rPr lang="en-US" sz="2800" dirty="0"/>
              <a:t>Initial Rate Method: Multiple Reactants</a:t>
            </a:r>
          </a:p>
        </p:txBody>
      </p:sp>
      <p:pic>
        <p:nvPicPr>
          <p:cNvPr id="20483" name="Picture 1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6102" y="762000"/>
            <a:ext cx="5836558" cy="3048000"/>
          </a:xfrm>
          <a:noFill/>
        </p:spPr>
      </p:pic>
    </p:spTree>
    <p:extLst>
      <p:ext uri="{BB962C8B-B14F-4D97-AF65-F5344CB8AC3E}">
        <p14:creationId xmlns:p14="http://schemas.microsoft.com/office/powerpoint/2010/main" val="1499609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17291" y="277292"/>
            <a:ext cx="9388412" cy="715962"/>
          </a:xfrm>
        </p:spPr>
        <p:txBody>
          <a:bodyPr>
            <a:normAutofit fontScale="90000"/>
          </a:bodyPr>
          <a:lstStyle/>
          <a:p>
            <a:pPr eaLnBrk="1" hangingPunct="1"/>
            <a:r>
              <a:rPr lang="en-US" sz="4000" dirty="0"/>
              <a:t>Concentration-Time </a:t>
            </a:r>
            <a:r>
              <a:rPr lang="en-US" sz="4000" dirty="0" smtClean="0"/>
              <a:t>Relationships:   A = reactant</a:t>
            </a:r>
            <a:endParaRPr lang="en-US" sz="4000" dirty="0"/>
          </a:p>
        </p:txBody>
      </p:sp>
      <p:pic>
        <p:nvPicPr>
          <p:cNvPr id="7" name="Picture 6"/>
          <p:cNvPicPr>
            <a:picLocks noChangeAspect="1"/>
          </p:cNvPicPr>
          <p:nvPr/>
        </p:nvPicPr>
        <p:blipFill>
          <a:blip r:embed="rId3"/>
          <a:stretch>
            <a:fillRect/>
          </a:stretch>
        </p:blipFill>
        <p:spPr>
          <a:xfrm>
            <a:off x="317290" y="1247156"/>
            <a:ext cx="10561289" cy="4382935"/>
          </a:xfrm>
          <a:prstGeom prst="rect">
            <a:avLst/>
          </a:prstGeom>
        </p:spPr>
      </p:pic>
    </p:spTree>
    <p:extLst>
      <p:ext uri="{BB962C8B-B14F-4D97-AF65-F5344CB8AC3E}">
        <p14:creationId xmlns:p14="http://schemas.microsoft.com/office/powerpoint/2010/main" val="402714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1" name="Rectangle 2"/>
          <p:cNvSpPr>
            <a:spLocks noGrp="1" noChangeArrowheads="1"/>
          </p:cNvSpPr>
          <p:nvPr>
            <p:ph type="title"/>
          </p:nvPr>
        </p:nvSpPr>
        <p:spPr>
          <a:xfrm>
            <a:off x="348342" y="274639"/>
            <a:ext cx="8229600" cy="563562"/>
          </a:xfrm>
        </p:spPr>
        <p:txBody>
          <a:bodyPr>
            <a:normAutofit fontScale="90000"/>
          </a:bodyPr>
          <a:lstStyle/>
          <a:p>
            <a:pPr eaLnBrk="1" hangingPunct="1"/>
            <a:r>
              <a:rPr lang="en-US" sz="3200" dirty="0"/>
              <a:t>Graphical Method for Determining Rate Laws</a:t>
            </a:r>
          </a:p>
        </p:txBody>
      </p:sp>
      <p:sp>
        <p:nvSpPr>
          <p:cNvPr id="26642" name="Text Box 8"/>
          <p:cNvSpPr txBox="1">
            <a:spLocks noChangeArrowheads="1"/>
          </p:cNvSpPr>
          <p:nvPr/>
        </p:nvSpPr>
        <p:spPr bwMode="auto">
          <a:xfrm>
            <a:off x="902880" y="1190900"/>
            <a:ext cx="9338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How it works</a:t>
            </a:r>
            <a:r>
              <a:rPr lang="en-US" sz="2400" dirty="0" smtClean="0"/>
              <a:t>:   A = reactant</a:t>
            </a:r>
            <a:endParaRPr lang="en-US" sz="2400" dirty="0"/>
          </a:p>
          <a:p>
            <a:pPr eaLnBrk="1" hangingPunct="1"/>
            <a:endParaRPr lang="en-US" sz="2400" dirty="0"/>
          </a:p>
          <a:p>
            <a:pPr eaLnBrk="1" hangingPunct="1"/>
            <a:r>
              <a:rPr lang="en-US" sz="2400" dirty="0"/>
              <a:t>1. Collect </a:t>
            </a:r>
            <a:r>
              <a:rPr lang="en-US" sz="2400" dirty="0" smtClean="0"/>
              <a:t>[A] </a:t>
            </a:r>
            <a:r>
              <a:rPr lang="en-US" sz="2400" dirty="0"/>
              <a:t>over an interval of times. </a:t>
            </a:r>
          </a:p>
          <a:p>
            <a:pPr eaLnBrk="1" hangingPunct="1"/>
            <a:r>
              <a:rPr lang="en-US" sz="2400" dirty="0"/>
              <a:t>2. Make plots of </a:t>
            </a:r>
          </a:p>
          <a:p>
            <a:pPr eaLnBrk="1" hangingPunct="1"/>
            <a:endParaRPr lang="en-US" sz="2400" dirty="0"/>
          </a:p>
          <a:p>
            <a:pPr eaLnBrk="1" hangingPunct="1"/>
            <a:r>
              <a:rPr lang="en-US" sz="2400" dirty="0"/>
              <a:t>		</a:t>
            </a:r>
            <a:r>
              <a:rPr lang="en-US" sz="2400" dirty="0" smtClean="0"/>
              <a:t>[A] </a:t>
            </a:r>
            <a:r>
              <a:rPr lang="en-US" sz="2400" dirty="0"/>
              <a:t>vs. time</a:t>
            </a:r>
          </a:p>
          <a:p>
            <a:pPr eaLnBrk="1" hangingPunct="1"/>
            <a:r>
              <a:rPr lang="en-US" sz="2400" dirty="0"/>
              <a:t>		</a:t>
            </a:r>
            <a:r>
              <a:rPr lang="en-US" sz="2400" dirty="0" err="1" smtClean="0"/>
              <a:t>ln</a:t>
            </a:r>
            <a:r>
              <a:rPr lang="en-US" sz="2400" dirty="0" smtClean="0"/>
              <a:t>[A] </a:t>
            </a:r>
            <a:r>
              <a:rPr lang="en-US" sz="2400" dirty="0"/>
              <a:t>vs. time</a:t>
            </a:r>
          </a:p>
          <a:p>
            <a:pPr eaLnBrk="1" hangingPunct="1"/>
            <a:r>
              <a:rPr lang="en-US" sz="2400" dirty="0"/>
              <a:t>		</a:t>
            </a:r>
            <a:r>
              <a:rPr lang="en-US" sz="2400" dirty="0" smtClean="0"/>
              <a:t>1/A </a:t>
            </a:r>
            <a:r>
              <a:rPr lang="en-US" sz="2400" dirty="0"/>
              <a:t>vs. time</a:t>
            </a:r>
          </a:p>
          <a:p>
            <a:pPr eaLnBrk="1" hangingPunct="1"/>
            <a:endParaRPr lang="en-US" sz="2400" dirty="0"/>
          </a:p>
          <a:p>
            <a:pPr eaLnBrk="1" hangingPunct="1"/>
            <a:r>
              <a:rPr lang="en-US" sz="2400" dirty="0"/>
              <a:t>Only one will be linear. That tells you the reaction order.</a:t>
            </a:r>
          </a:p>
          <a:p>
            <a:pPr eaLnBrk="1" hangingPunct="1"/>
            <a:endParaRPr lang="en-US" sz="2400" dirty="0"/>
          </a:p>
          <a:p>
            <a:pPr eaLnBrk="1" hangingPunct="1"/>
            <a:r>
              <a:rPr lang="en-US" sz="2400" dirty="0"/>
              <a:t>The slope of </a:t>
            </a:r>
            <a:r>
              <a:rPr lang="en-US" sz="2400" dirty="0" smtClean="0"/>
              <a:t>that </a:t>
            </a:r>
            <a:r>
              <a:rPr lang="en-US" sz="2400" dirty="0"/>
              <a:t>linear plot is the rate </a:t>
            </a:r>
            <a:r>
              <a:rPr lang="en-US" sz="2400" dirty="0" smtClean="0"/>
              <a:t>constant (its absolute value).</a:t>
            </a:r>
            <a:endParaRPr lang="en-US" sz="2400" dirty="0"/>
          </a:p>
        </p:txBody>
      </p:sp>
    </p:spTree>
    <p:custDataLst>
      <p:tags r:id="rId1"/>
    </p:custDataLst>
    <p:extLst>
      <p:ext uri="{BB962C8B-B14F-4D97-AF65-F5344CB8AC3E}">
        <p14:creationId xmlns:p14="http://schemas.microsoft.com/office/powerpoint/2010/main" val="3649131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68215" y="177789"/>
            <a:ext cx="10515600" cy="737099"/>
          </a:xfrm>
        </p:spPr>
        <p:txBody>
          <a:bodyPr anchor="t"/>
          <a:lstStyle/>
          <a:p>
            <a:pPr eaLnBrk="1" hangingPunct="1"/>
            <a:r>
              <a:rPr lang="en-US" sz="4000" dirty="0"/>
              <a:t>Graphical Method for Determining Rate Laws</a:t>
            </a:r>
          </a:p>
        </p:txBody>
      </p:sp>
      <p:pic>
        <p:nvPicPr>
          <p:cNvPr id="2" name="Picture 1"/>
          <p:cNvPicPr>
            <a:picLocks noChangeAspect="1"/>
          </p:cNvPicPr>
          <p:nvPr/>
        </p:nvPicPr>
        <p:blipFill>
          <a:blip r:embed="rId4"/>
          <a:stretch>
            <a:fillRect/>
          </a:stretch>
        </p:blipFill>
        <p:spPr>
          <a:xfrm>
            <a:off x="355043" y="1834194"/>
            <a:ext cx="2828571" cy="2504762"/>
          </a:xfrm>
          <a:prstGeom prst="rect">
            <a:avLst/>
          </a:prstGeom>
        </p:spPr>
      </p:pic>
      <p:pic>
        <p:nvPicPr>
          <p:cNvPr id="3" name="Picture 2"/>
          <p:cNvPicPr>
            <a:picLocks noChangeAspect="1"/>
          </p:cNvPicPr>
          <p:nvPr/>
        </p:nvPicPr>
        <p:blipFill>
          <a:blip r:embed="rId5"/>
          <a:stretch>
            <a:fillRect/>
          </a:stretch>
        </p:blipFill>
        <p:spPr>
          <a:xfrm>
            <a:off x="355043" y="998660"/>
            <a:ext cx="10141944" cy="751762"/>
          </a:xfrm>
          <a:prstGeom prst="rect">
            <a:avLst/>
          </a:prstGeom>
        </p:spPr>
      </p:pic>
      <p:pic>
        <p:nvPicPr>
          <p:cNvPr id="4" name="Picture 3"/>
          <p:cNvPicPr>
            <a:picLocks noChangeAspect="1"/>
          </p:cNvPicPr>
          <p:nvPr/>
        </p:nvPicPr>
        <p:blipFill>
          <a:blip r:embed="rId6"/>
          <a:stretch>
            <a:fillRect/>
          </a:stretch>
        </p:blipFill>
        <p:spPr>
          <a:xfrm>
            <a:off x="4121778" y="2450751"/>
            <a:ext cx="7161905" cy="1695238"/>
          </a:xfrm>
          <a:prstGeom prst="rect">
            <a:avLst/>
          </a:prstGeom>
        </p:spPr>
      </p:pic>
      <p:pic>
        <p:nvPicPr>
          <p:cNvPr id="5" name="Picture 4"/>
          <p:cNvPicPr>
            <a:picLocks noChangeAspect="1"/>
          </p:cNvPicPr>
          <p:nvPr/>
        </p:nvPicPr>
        <p:blipFill>
          <a:blip r:embed="rId7"/>
          <a:stretch>
            <a:fillRect/>
          </a:stretch>
        </p:blipFill>
        <p:spPr>
          <a:xfrm>
            <a:off x="4121778" y="4338956"/>
            <a:ext cx="2914286" cy="2371429"/>
          </a:xfrm>
          <a:prstGeom prst="rect">
            <a:avLst/>
          </a:prstGeom>
        </p:spPr>
      </p:pic>
    </p:spTree>
    <p:custDataLst>
      <p:tags r:id="rId1"/>
    </p:custDataLst>
    <p:extLst>
      <p:ext uri="{BB962C8B-B14F-4D97-AF65-F5344CB8AC3E}">
        <p14:creationId xmlns:p14="http://schemas.microsoft.com/office/powerpoint/2010/main" val="1681904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7" name="Rectangle 2"/>
          <p:cNvSpPr>
            <a:spLocks noGrp="1" noChangeArrowheads="1"/>
          </p:cNvSpPr>
          <p:nvPr>
            <p:ph type="title"/>
          </p:nvPr>
        </p:nvSpPr>
        <p:spPr>
          <a:xfrm>
            <a:off x="1676399" y="152401"/>
            <a:ext cx="9649097" cy="563563"/>
          </a:xfrm>
        </p:spPr>
        <p:txBody>
          <a:bodyPr>
            <a:normAutofit fontScale="90000"/>
          </a:bodyPr>
          <a:lstStyle/>
          <a:p>
            <a:pPr algn="l" eaLnBrk="1" hangingPunct="1"/>
            <a:r>
              <a:rPr lang="en-US" sz="2800" dirty="0"/>
              <a:t>Graphical Method for Determining Rate Laws: </a:t>
            </a:r>
            <a:r>
              <a:rPr lang="en-US" sz="2800" dirty="0" smtClean="0"/>
              <a:t>Finding the Order</a:t>
            </a:r>
            <a:endParaRPr lang="en-US" sz="2800" dirty="0"/>
          </a:p>
        </p:txBody>
      </p:sp>
      <p:sp>
        <p:nvSpPr>
          <p:cNvPr id="28688" name="Text Box 3"/>
          <p:cNvSpPr txBox="1">
            <a:spLocks noChangeArrowheads="1"/>
          </p:cNvSpPr>
          <p:nvPr/>
        </p:nvSpPr>
        <p:spPr bwMode="auto">
          <a:xfrm>
            <a:off x="1752601" y="1023938"/>
            <a:ext cx="618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t>Example: 2 H</a:t>
            </a:r>
            <a:r>
              <a:rPr lang="en-US" baseline="-25000"/>
              <a:t>2</a:t>
            </a:r>
            <a:r>
              <a:rPr lang="en-US"/>
              <a:t>O</a:t>
            </a:r>
            <a:r>
              <a:rPr lang="en-US" baseline="-25000"/>
              <a:t>2</a:t>
            </a:r>
            <a:r>
              <a:rPr lang="en-US"/>
              <a:t> </a:t>
            </a:r>
            <a:r>
              <a:rPr lang="en-US">
                <a:sym typeface="Wingdings" panose="05000000000000000000" pitchFamily="2" charset="2"/>
              </a:rPr>
              <a:t> 2 H</a:t>
            </a:r>
            <a:r>
              <a:rPr lang="en-US" baseline="-25000">
                <a:sym typeface="Wingdings" panose="05000000000000000000" pitchFamily="2" charset="2"/>
              </a:rPr>
              <a:t>2</a:t>
            </a:r>
            <a:r>
              <a:rPr lang="en-US">
                <a:sym typeface="Wingdings" panose="05000000000000000000" pitchFamily="2" charset="2"/>
              </a:rPr>
              <a:t>O + O</a:t>
            </a:r>
            <a:r>
              <a:rPr lang="en-US" baseline="-25000">
                <a:sym typeface="Wingdings" panose="05000000000000000000" pitchFamily="2" charset="2"/>
              </a:rPr>
              <a:t>2</a:t>
            </a:r>
            <a:endParaRPr lang="en-US" baseline="-25000"/>
          </a:p>
          <a:p>
            <a:pPr eaLnBrk="1" hangingPunct="1"/>
            <a:endParaRPr lang="en-US"/>
          </a:p>
          <a:p>
            <a:pPr eaLnBrk="1" hangingPunct="1"/>
            <a:r>
              <a:rPr lang="en-US" u="sng"/>
              <a:t>Time(min)		[H</a:t>
            </a:r>
            <a:r>
              <a:rPr lang="en-US" u="sng" baseline="-25000"/>
              <a:t>2</a:t>
            </a:r>
            <a:r>
              <a:rPr lang="en-US" u="sng"/>
              <a:t>O</a:t>
            </a:r>
            <a:r>
              <a:rPr lang="en-US" u="sng" baseline="-25000"/>
              <a:t>2</a:t>
            </a:r>
            <a:r>
              <a:rPr lang="en-US" u="sng"/>
              <a:t>](mol/L)</a:t>
            </a:r>
          </a:p>
          <a:p>
            <a:pPr eaLnBrk="1" hangingPunct="1"/>
            <a:r>
              <a:rPr lang="en-US"/>
              <a:t>0				0.0200</a:t>
            </a:r>
          </a:p>
          <a:p>
            <a:pPr eaLnBrk="1" hangingPunct="1"/>
            <a:r>
              <a:rPr lang="en-US"/>
              <a:t>200			0.0160</a:t>
            </a:r>
          </a:p>
          <a:p>
            <a:pPr eaLnBrk="1" hangingPunct="1"/>
            <a:r>
              <a:rPr lang="en-US"/>
              <a:t>400			0.0131</a:t>
            </a:r>
          </a:p>
          <a:p>
            <a:pPr eaLnBrk="1" hangingPunct="1"/>
            <a:r>
              <a:rPr lang="en-US"/>
              <a:t>600			0.0106</a:t>
            </a:r>
          </a:p>
          <a:p>
            <a:pPr eaLnBrk="1" hangingPunct="1"/>
            <a:r>
              <a:rPr lang="en-US"/>
              <a:t>800			0.0086</a:t>
            </a:r>
          </a:p>
          <a:p>
            <a:pPr eaLnBrk="1" hangingPunct="1"/>
            <a:r>
              <a:rPr lang="en-US"/>
              <a:t>1000			0.0069</a:t>
            </a:r>
          </a:p>
          <a:p>
            <a:pPr eaLnBrk="1" hangingPunct="1">
              <a:buFontTx/>
              <a:buAutoNum type="arabicPlain" startAt="200"/>
            </a:pPr>
            <a:endParaRPr lang="en-US"/>
          </a:p>
        </p:txBody>
      </p:sp>
      <p:pic>
        <p:nvPicPr>
          <p:cNvPr id="2868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838200"/>
            <a:ext cx="3276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4343400"/>
            <a:ext cx="2819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4419600"/>
            <a:ext cx="3048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8600" y="44196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8">
            <p14:nvContentPartPr>
              <p14:cNvPr id="28676" name="Ink 10"/>
              <p14:cNvContentPartPr>
                <a14:cpLocks xmlns:a14="http://schemas.microsoft.com/office/drawing/2010/main" noRot="1" noChangeAspect="1" noEditPoints="1" noChangeArrowheads="1" noChangeShapeType="1"/>
              </p14:cNvContentPartPr>
              <p14:nvPr/>
            </p14:nvContentPartPr>
            <p14:xfrm>
              <a:off x="1992314" y="4870451"/>
              <a:ext cx="34925" cy="282575"/>
            </p14:xfrm>
          </p:contentPart>
        </mc:Choice>
        <mc:Fallback xmlns="">
          <p:pic>
            <p:nvPicPr>
              <p:cNvPr id="28676" name="Ink 10"/>
              <p:cNvPicPr>
                <a:picLocks noRot="1" noChangeAspect="1" noEditPoints="1" noChangeArrowheads="1" noChangeShapeType="1"/>
              </p:cNvPicPr>
              <p:nvPr/>
            </p:nvPicPr>
            <p:blipFill>
              <a:blip r:embed="rId9"/>
              <a:stretch>
                <a:fillRect/>
              </a:stretch>
            </p:blipFill>
            <p:spPr>
              <a:xfrm>
                <a:off x="1986193" y="4866847"/>
                <a:ext cx="47167" cy="296992"/>
              </a:xfrm>
              <a:prstGeom prst="rect">
                <a:avLst/>
              </a:prstGeom>
            </p:spPr>
          </p:pic>
        </mc:Fallback>
      </mc:AlternateContent>
    </p:spTree>
    <p:custDataLst>
      <p:tags r:id="rId1"/>
    </p:custDataLst>
    <p:extLst>
      <p:ext uri="{BB962C8B-B14F-4D97-AF65-F5344CB8AC3E}">
        <p14:creationId xmlns:p14="http://schemas.microsoft.com/office/powerpoint/2010/main" val="220049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14"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219200"/>
            <a:ext cx="3810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1676400" y="152401"/>
            <a:ext cx="8686800" cy="563563"/>
          </a:xfrm>
          <a:prstGeom prst="rect">
            <a:avLst/>
          </a:prstGeom>
        </p:spPr>
        <p:txBody>
          <a:bodyPr/>
          <a:lstStyle/>
          <a:p>
            <a:pPr>
              <a:defRPr/>
            </a:pPr>
            <a:r>
              <a:rPr lang="en-US" sz="2800" kern="0" dirty="0">
                <a:solidFill>
                  <a:schemeClr val="tx2"/>
                </a:solidFill>
                <a:latin typeface="+mj-lt"/>
                <a:ea typeface="+mj-ea"/>
                <a:cs typeface="+mj-cs"/>
              </a:rPr>
              <a:t>Graphical Method for Determining Rate Laws: </a:t>
            </a:r>
            <a:r>
              <a:rPr lang="en-US" sz="2800" kern="0" dirty="0" smtClean="0">
                <a:solidFill>
                  <a:schemeClr val="tx2"/>
                </a:solidFill>
                <a:latin typeface="+mj-lt"/>
                <a:ea typeface="+mj-ea"/>
                <a:cs typeface="+mj-cs"/>
              </a:rPr>
              <a:t>Finding k</a:t>
            </a:r>
            <a:endParaRPr lang="en-US" sz="2800" kern="0" dirty="0">
              <a:solidFill>
                <a:schemeClr val="tx2"/>
              </a:solidFill>
              <a:latin typeface="+mj-lt"/>
              <a:ea typeface="+mj-ea"/>
              <a:cs typeface="+mj-cs"/>
            </a:endParaRPr>
          </a:p>
        </p:txBody>
      </p:sp>
      <mc:AlternateContent xmlns:mc="http://schemas.openxmlformats.org/markup-compatibility/2006" xmlns:p14="http://schemas.microsoft.com/office/powerpoint/2010/main">
        <mc:Choice Requires="p14">
          <p:contentPart p14:bwMode="auto" r:id="rId5">
            <p14:nvContentPartPr>
              <p14:cNvPr id="29699" name="Ink 5"/>
              <p14:cNvContentPartPr>
                <a14:cpLocks xmlns:a14="http://schemas.microsoft.com/office/drawing/2010/main" noRot="1" noChangeAspect="1" noEditPoints="1" noChangeArrowheads="1" noChangeShapeType="1"/>
              </p14:cNvContentPartPr>
              <p14:nvPr/>
            </p14:nvContentPartPr>
            <p14:xfrm>
              <a:off x="7069138" y="2041525"/>
              <a:ext cx="11112" cy="19050"/>
            </p14:xfrm>
          </p:contentPart>
        </mc:Choice>
        <mc:Fallback xmlns="">
          <p:pic>
            <p:nvPicPr>
              <p:cNvPr id="29699" name="Ink 5"/>
              <p:cNvPicPr>
                <a:picLocks noRot="1" noChangeAspect="1" noEditPoints="1" noChangeArrowheads="1" noChangeShapeType="1"/>
              </p:cNvPicPr>
              <p:nvPr/>
            </p:nvPicPr>
            <p:blipFill>
              <a:blip r:embed="rId6"/>
              <a:stretch>
                <a:fillRect/>
              </a:stretch>
            </p:blipFill>
            <p:spPr>
              <a:xfrm>
                <a:off x="7066270" y="2038650"/>
                <a:ext cx="16847" cy="24801"/>
              </a:xfrm>
              <a:prstGeom prst="rect">
                <a:avLst/>
              </a:prstGeom>
            </p:spPr>
          </p:pic>
        </mc:Fallback>
      </mc:AlternateContent>
    </p:spTree>
    <p:custDataLst>
      <p:tags r:id="rId1"/>
    </p:custDataLst>
    <p:extLst>
      <p:ext uri="{BB962C8B-B14F-4D97-AF65-F5344CB8AC3E}">
        <p14:creationId xmlns:p14="http://schemas.microsoft.com/office/powerpoint/2010/main" val="3152936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Using Concentration-Time Equations: General Idea</a:t>
            </a:r>
          </a:p>
        </p:txBody>
      </p:sp>
      <p:pic>
        <p:nvPicPr>
          <p:cNvPr id="3" name="Picture 2"/>
          <p:cNvPicPr>
            <a:picLocks noChangeAspect="1"/>
          </p:cNvPicPr>
          <p:nvPr/>
        </p:nvPicPr>
        <p:blipFill>
          <a:blip r:embed="rId2"/>
          <a:stretch>
            <a:fillRect/>
          </a:stretch>
        </p:blipFill>
        <p:spPr>
          <a:xfrm>
            <a:off x="313985" y="1084616"/>
            <a:ext cx="9587108" cy="2720342"/>
          </a:xfrm>
          <a:prstGeom prst="rect">
            <a:avLst/>
          </a:prstGeom>
        </p:spPr>
      </p:pic>
    </p:spTree>
    <p:extLst>
      <p:ext uri="{BB962C8B-B14F-4D97-AF65-F5344CB8AC3E}">
        <p14:creationId xmlns:p14="http://schemas.microsoft.com/office/powerpoint/2010/main" val="1092378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Using Concentration-Time Equations: Example 1</a:t>
            </a:r>
          </a:p>
        </p:txBody>
      </p:sp>
      <p:sp>
        <p:nvSpPr>
          <p:cNvPr id="5" name="TextBox 4"/>
          <p:cNvSpPr txBox="1"/>
          <p:nvPr/>
        </p:nvSpPr>
        <p:spPr>
          <a:xfrm>
            <a:off x="182882" y="718458"/>
            <a:ext cx="7159332" cy="2554545"/>
          </a:xfrm>
          <a:prstGeom prst="rect">
            <a:avLst/>
          </a:prstGeom>
          <a:noFill/>
        </p:spPr>
        <p:txBody>
          <a:bodyPr wrap="none" rtlCol="0">
            <a:spAutoFit/>
          </a:bodyPr>
          <a:lstStyle/>
          <a:p>
            <a:r>
              <a:rPr lang="en-US" sz="2000" dirty="0"/>
              <a:t>The decomposition of nitrous oxide at 565 °C</a:t>
            </a:r>
          </a:p>
          <a:p>
            <a:endParaRPr lang="en-US" sz="2000" dirty="0" smtClean="0"/>
          </a:p>
          <a:p>
            <a:r>
              <a:rPr lang="en-US" sz="2000" dirty="0" smtClean="0"/>
              <a:t>N</a:t>
            </a:r>
            <a:r>
              <a:rPr lang="en-US" sz="2000" baseline="-25000" dirty="0" smtClean="0"/>
              <a:t>2</a:t>
            </a:r>
            <a:r>
              <a:rPr lang="en-US" sz="2000" dirty="0" smtClean="0"/>
              <a:t>O(g</a:t>
            </a:r>
            <a:r>
              <a:rPr lang="en-US" sz="2000" dirty="0"/>
              <a:t>) → N</a:t>
            </a:r>
            <a:r>
              <a:rPr lang="en-US" sz="2000" baseline="-25000" dirty="0"/>
              <a:t>2</a:t>
            </a:r>
            <a:r>
              <a:rPr lang="en-US" sz="2000" dirty="0"/>
              <a:t>(g) + ½ O</a:t>
            </a:r>
            <a:r>
              <a:rPr lang="en-US" sz="2000" baseline="-25000" dirty="0"/>
              <a:t>2</a:t>
            </a:r>
            <a:r>
              <a:rPr lang="en-US" sz="2000" dirty="0"/>
              <a:t>(g</a:t>
            </a:r>
            <a:r>
              <a:rPr lang="en-US" sz="2000" dirty="0" smtClean="0"/>
              <a:t>)</a:t>
            </a:r>
          </a:p>
          <a:p>
            <a:endParaRPr lang="en-US" sz="2000" dirty="0"/>
          </a:p>
          <a:p>
            <a:r>
              <a:rPr lang="en-US" sz="2000" dirty="0"/>
              <a:t>is second order in N</a:t>
            </a:r>
            <a:r>
              <a:rPr lang="en-US" sz="2000" baseline="-25000" dirty="0"/>
              <a:t>2</a:t>
            </a:r>
            <a:r>
              <a:rPr lang="en-US" sz="2000" dirty="0"/>
              <a:t>O with a rate constant of 1.10 × 10</a:t>
            </a:r>
            <a:r>
              <a:rPr lang="en-US" sz="2000" baseline="30000" dirty="0"/>
              <a:t>–3</a:t>
            </a:r>
            <a:r>
              <a:rPr lang="en-US" sz="2000" dirty="0"/>
              <a:t> M</a:t>
            </a:r>
            <a:r>
              <a:rPr lang="en-US" sz="2000" baseline="30000" dirty="0"/>
              <a:t>–1</a:t>
            </a:r>
            <a:r>
              <a:rPr lang="en-US" sz="2000" dirty="0"/>
              <a:t>s</a:t>
            </a:r>
            <a:r>
              <a:rPr lang="en-US" sz="2000" baseline="30000" dirty="0"/>
              <a:t>–1</a:t>
            </a:r>
            <a:r>
              <a:rPr lang="en-US" sz="2000" dirty="0"/>
              <a:t>. </a:t>
            </a:r>
            <a:endParaRPr lang="en-US" sz="2000" dirty="0" smtClean="0"/>
          </a:p>
          <a:p>
            <a:r>
              <a:rPr lang="en-US" sz="2000" dirty="0" smtClean="0"/>
              <a:t>If </a:t>
            </a:r>
            <a:r>
              <a:rPr lang="en-US" sz="2000" dirty="0"/>
              <a:t>an experiment is performed where the initial concentration of </a:t>
            </a:r>
            <a:endParaRPr lang="en-US" sz="2000" dirty="0" smtClean="0"/>
          </a:p>
          <a:p>
            <a:r>
              <a:rPr lang="en-US" sz="2000" dirty="0" smtClean="0"/>
              <a:t>N</a:t>
            </a:r>
            <a:r>
              <a:rPr lang="en-US" sz="2000" baseline="-25000" dirty="0" smtClean="0"/>
              <a:t>2</a:t>
            </a:r>
            <a:r>
              <a:rPr lang="en-US" sz="2000" dirty="0" smtClean="0"/>
              <a:t>O </a:t>
            </a:r>
            <a:r>
              <a:rPr lang="en-US" sz="2000" dirty="0"/>
              <a:t>is 0.108 M, what is the N</a:t>
            </a:r>
            <a:r>
              <a:rPr lang="en-US" sz="2000" baseline="-25000" dirty="0"/>
              <a:t>2</a:t>
            </a:r>
            <a:r>
              <a:rPr lang="en-US" sz="2000" dirty="0"/>
              <a:t>O concentration after 1250 seconds?</a:t>
            </a:r>
          </a:p>
          <a:p>
            <a:endParaRPr lang="en-US" sz="2000" dirty="0"/>
          </a:p>
        </p:txBody>
      </p:sp>
      <p:pic>
        <p:nvPicPr>
          <p:cNvPr id="6" name="Picture 5"/>
          <p:cNvPicPr>
            <a:picLocks noChangeAspect="1"/>
          </p:cNvPicPr>
          <p:nvPr/>
        </p:nvPicPr>
        <p:blipFill>
          <a:blip r:embed="rId2"/>
          <a:stretch>
            <a:fillRect/>
          </a:stretch>
        </p:blipFill>
        <p:spPr>
          <a:xfrm>
            <a:off x="7046718" y="475601"/>
            <a:ext cx="4857401" cy="517176"/>
          </a:xfrm>
          <a:prstGeom prst="rect">
            <a:avLst/>
          </a:prstGeom>
        </p:spPr>
      </p:pic>
    </p:spTree>
    <p:extLst>
      <p:ext uri="{BB962C8B-B14F-4D97-AF65-F5344CB8AC3E}">
        <p14:creationId xmlns:p14="http://schemas.microsoft.com/office/powerpoint/2010/main" val="1620898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Using Concentration-Time Equations: Example 2</a:t>
            </a:r>
          </a:p>
        </p:txBody>
      </p:sp>
      <p:sp>
        <p:nvSpPr>
          <p:cNvPr id="5" name="TextBox 4"/>
          <p:cNvSpPr txBox="1"/>
          <p:nvPr/>
        </p:nvSpPr>
        <p:spPr>
          <a:xfrm>
            <a:off x="182882" y="718458"/>
            <a:ext cx="9625584" cy="2246769"/>
          </a:xfrm>
          <a:prstGeom prst="rect">
            <a:avLst/>
          </a:prstGeom>
          <a:noFill/>
        </p:spPr>
        <p:txBody>
          <a:bodyPr wrap="none" rtlCol="0">
            <a:spAutoFit/>
          </a:bodyPr>
          <a:lstStyle/>
          <a:p>
            <a:r>
              <a:rPr lang="en-US" sz="2000" dirty="0"/>
              <a:t>The isomerization of methyl </a:t>
            </a:r>
            <a:r>
              <a:rPr lang="en-US" sz="2000" dirty="0" err="1"/>
              <a:t>isonitrile</a:t>
            </a:r>
            <a:r>
              <a:rPr lang="en-US" sz="2000" dirty="0"/>
              <a:t> to acetonitrile in the gas </a:t>
            </a:r>
            <a:endParaRPr lang="en-US" sz="2000" dirty="0" smtClean="0"/>
          </a:p>
          <a:p>
            <a:r>
              <a:rPr lang="en-US" sz="2000" dirty="0" smtClean="0"/>
              <a:t>phase </a:t>
            </a:r>
            <a:r>
              <a:rPr lang="en-US" sz="2000" dirty="0"/>
              <a:t>at 250 </a:t>
            </a:r>
            <a:r>
              <a:rPr lang="en-US" sz="2000" baseline="30000" dirty="0" err="1" smtClean="0"/>
              <a:t>o</a:t>
            </a:r>
            <a:r>
              <a:rPr lang="en-US" sz="2000" dirty="0" err="1" smtClean="0"/>
              <a:t>C</a:t>
            </a:r>
            <a:r>
              <a:rPr lang="en-US" sz="2000" dirty="0" smtClean="0"/>
              <a:t> </a:t>
            </a:r>
            <a:r>
              <a:rPr lang="en-US" sz="2000" dirty="0"/>
              <a:t>is first </a:t>
            </a:r>
            <a:r>
              <a:rPr lang="en-US" sz="2000" dirty="0" smtClean="0"/>
              <a:t>order (</a:t>
            </a:r>
            <a:r>
              <a:rPr lang="en-US" sz="2000" i="1" dirty="0" smtClean="0"/>
              <a:t>k </a:t>
            </a:r>
            <a:r>
              <a:rPr lang="en-US" sz="2000" dirty="0"/>
              <a:t>= 3.00 × </a:t>
            </a:r>
            <a:r>
              <a:rPr lang="en-US" sz="2000" dirty="0" smtClean="0"/>
              <a:t>10</a:t>
            </a:r>
            <a:r>
              <a:rPr lang="en-US" sz="2000" baseline="30000" dirty="0" smtClean="0"/>
              <a:t>-3</a:t>
            </a:r>
            <a:r>
              <a:rPr lang="en-US" sz="2000" dirty="0" smtClean="0"/>
              <a:t> s</a:t>
            </a:r>
            <a:r>
              <a:rPr lang="en-US" sz="2000" baseline="30000" dirty="0" smtClean="0"/>
              <a:t>-1</a:t>
            </a:r>
            <a:r>
              <a:rPr lang="en-US" sz="2000" dirty="0"/>
              <a:t>).</a:t>
            </a:r>
          </a:p>
          <a:p>
            <a:endParaRPr lang="en-US" sz="2000" dirty="0" smtClean="0"/>
          </a:p>
          <a:p>
            <a:r>
              <a:rPr lang="en-US" sz="2000" dirty="0" smtClean="0"/>
              <a:t>CH</a:t>
            </a:r>
            <a:r>
              <a:rPr lang="en-US" sz="2000" baseline="-25000" dirty="0" smtClean="0"/>
              <a:t>3</a:t>
            </a:r>
            <a:r>
              <a:rPr lang="en-US" sz="2000" dirty="0" smtClean="0"/>
              <a:t>NC(g</a:t>
            </a:r>
            <a:r>
              <a:rPr lang="en-US" sz="2000" dirty="0"/>
              <a:t>) </a:t>
            </a:r>
            <a:r>
              <a:rPr lang="en-US" sz="2000" dirty="0" smtClean="0">
                <a:sym typeface="Wingdings" panose="05000000000000000000" pitchFamily="2" charset="2"/>
              </a:rPr>
              <a:t></a:t>
            </a:r>
            <a:r>
              <a:rPr lang="en-US" sz="2000" dirty="0" smtClean="0"/>
              <a:t> </a:t>
            </a:r>
            <a:r>
              <a:rPr lang="en-US" sz="2000" dirty="0"/>
              <a:t>CH</a:t>
            </a:r>
            <a:r>
              <a:rPr lang="en-US" sz="2000" baseline="-25000" dirty="0"/>
              <a:t>3</a:t>
            </a:r>
            <a:r>
              <a:rPr lang="en-US" sz="2000" dirty="0"/>
              <a:t>CN(g)</a:t>
            </a:r>
          </a:p>
          <a:p>
            <a:endParaRPr lang="en-US" sz="2000" dirty="0" smtClean="0"/>
          </a:p>
          <a:p>
            <a:r>
              <a:rPr lang="en-US" sz="2000" dirty="0" smtClean="0"/>
              <a:t>How </a:t>
            </a:r>
            <a:r>
              <a:rPr lang="en-US" sz="2000" dirty="0"/>
              <a:t>much time is required for the concentration of CH</a:t>
            </a:r>
            <a:r>
              <a:rPr lang="en-US" sz="2000" baseline="-25000" dirty="0"/>
              <a:t>3</a:t>
            </a:r>
            <a:r>
              <a:rPr lang="en-US" sz="2000" dirty="0"/>
              <a:t>NC to drop to 0.0142 M if its initial</a:t>
            </a:r>
          </a:p>
          <a:p>
            <a:r>
              <a:rPr lang="en-US" sz="2000" dirty="0"/>
              <a:t>concentration was 0.107 M?</a:t>
            </a:r>
          </a:p>
        </p:txBody>
      </p:sp>
      <p:pic>
        <p:nvPicPr>
          <p:cNvPr id="3" name="Picture 2"/>
          <p:cNvPicPr>
            <a:picLocks noChangeAspect="1"/>
          </p:cNvPicPr>
          <p:nvPr/>
        </p:nvPicPr>
        <p:blipFill>
          <a:blip r:embed="rId2"/>
          <a:stretch>
            <a:fillRect/>
          </a:stretch>
        </p:blipFill>
        <p:spPr>
          <a:xfrm>
            <a:off x="7574961" y="237351"/>
            <a:ext cx="4382962" cy="1134249"/>
          </a:xfrm>
          <a:prstGeom prst="rect">
            <a:avLst/>
          </a:prstGeom>
        </p:spPr>
      </p:pic>
    </p:spTree>
    <p:extLst>
      <p:ext uri="{BB962C8B-B14F-4D97-AF65-F5344CB8AC3E}">
        <p14:creationId xmlns:p14="http://schemas.microsoft.com/office/powerpoint/2010/main" val="4215058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Using Concentration-Time Equations: Example 3</a:t>
            </a:r>
          </a:p>
        </p:txBody>
      </p:sp>
      <p:sp>
        <p:nvSpPr>
          <p:cNvPr id="5" name="TextBox 4"/>
          <p:cNvSpPr txBox="1"/>
          <p:nvPr/>
        </p:nvSpPr>
        <p:spPr>
          <a:xfrm>
            <a:off x="182882" y="718458"/>
            <a:ext cx="9676816" cy="2554545"/>
          </a:xfrm>
          <a:prstGeom prst="rect">
            <a:avLst/>
          </a:prstGeom>
          <a:noFill/>
        </p:spPr>
        <p:txBody>
          <a:bodyPr wrap="none" rtlCol="0">
            <a:spAutoFit/>
          </a:bodyPr>
          <a:lstStyle/>
          <a:p>
            <a:r>
              <a:rPr lang="en-US" sz="2000" dirty="0" smtClean="0"/>
              <a:t>The isomerization of methyl </a:t>
            </a:r>
            <a:r>
              <a:rPr lang="en-US" sz="2000" dirty="0" err="1" smtClean="0"/>
              <a:t>isonitrile</a:t>
            </a:r>
            <a:r>
              <a:rPr lang="en-US" sz="2000" dirty="0" smtClean="0"/>
              <a:t> to acetonitrile in the gas </a:t>
            </a:r>
          </a:p>
          <a:p>
            <a:r>
              <a:rPr lang="en-US" sz="2000" dirty="0" smtClean="0"/>
              <a:t>phase at 250 </a:t>
            </a:r>
            <a:r>
              <a:rPr lang="en-US" sz="2000" baseline="30000" dirty="0" err="1" smtClean="0"/>
              <a:t>o</a:t>
            </a:r>
            <a:r>
              <a:rPr lang="en-US" sz="2000" dirty="0" err="1" smtClean="0"/>
              <a:t>C</a:t>
            </a:r>
            <a:r>
              <a:rPr lang="en-US" sz="2000" dirty="0" smtClean="0"/>
              <a:t> is first order (</a:t>
            </a:r>
            <a:r>
              <a:rPr lang="en-US" sz="2000" i="1" dirty="0" smtClean="0"/>
              <a:t>k </a:t>
            </a:r>
            <a:r>
              <a:rPr lang="en-US" sz="2000" dirty="0" smtClean="0"/>
              <a:t>= 3.00 × 10</a:t>
            </a:r>
            <a:r>
              <a:rPr lang="en-US" sz="2000" baseline="30000" dirty="0" smtClean="0"/>
              <a:t>-3</a:t>
            </a:r>
            <a:r>
              <a:rPr lang="en-US" sz="2000" dirty="0" smtClean="0"/>
              <a:t> s</a:t>
            </a:r>
            <a:r>
              <a:rPr lang="en-US" sz="2000" baseline="30000" dirty="0" smtClean="0"/>
              <a:t>-1</a:t>
            </a:r>
            <a:r>
              <a:rPr lang="en-US" sz="2000" dirty="0" smtClean="0"/>
              <a:t>).</a:t>
            </a:r>
          </a:p>
          <a:p>
            <a:endParaRPr lang="en-US" sz="2000" dirty="0" smtClean="0"/>
          </a:p>
          <a:p>
            <a:r>
              <a:rPr lang="en-US" sz="2000" dirty="0" smtClean="0"/>
              <a:t>CH</a:t>
            </a:r>
            <a:r>
              <a:rPr lang="en-US" sz="2000" baseline="-25000" dirty="0" smtClean="0"/>
              <a:t>3</a:t>
            </a:r>
            <a:r>
              <a:rPr lang="en-US" sz="2000" dirty="0" smtClean="0"/>
              <a:t>NC(g) </a:t>
            </a:r>
            <a:r>
              <a:rPr lang="en-US" sz="2000" dirty="0" smtClean="0">
                <a:sym typeface="Wingdings" panose="05000000000000000000" pitchFamily="2" charset="2"/>
              </a:rPr>
              <a:t></a:t>
            </a:r>
            <a:r>
              <a:rPr lang="en-US" sz="2000" dirty="0" smtClean="0"/>
              <a:t> CH</a:t>
            </a:r>
            <a:r>
              <a:rPr lang="en-US" sz="2000" baseline="-25000" dirty="0" smtClean="0"/>
              <a:t>3</a:t>
            </a:r>
            <a:r>
              <a:rPr lang="en-US" sz="2000" dirty="0" smtClean="0"/>
              <a:t>CN(g)</a:t>
            </a:r>
          </a:p>
          <a:p>
            <a:endParaRPr lang="en-US" sz="2000" dirty="0" smtClean="0"/>
          </a:p>
          <a:p>
            <a:r>
              <a:rPr lang="en-US" sz="2000" dirty="0"/>
              <a:t>How much time is required for 90.0% of the CH</a:t>
            </a:r>
            <a:r>
              <a:rPr lang="en-US" sz="2000" baseline="-25000" dirty="0"/>
              <a:t>3</a:t>
            </a:r>
            <a:r>
              <a:rPr lang="en-US" sz="2000" dirty="0"/>
              <a:t>NC initially present in a reaction flask to be</a:t>
            </a:r>
          </a:p>
          <a:p>
            <a:r>
              <a:rPr lang="en-US" sz="2000" dirty="0"/>
              <a:t>converted to product at 250 </a:t>
            </a:r>
            <a:r>
              <a:rPr lang="en-US" sz="2000" baseline="30000" dirty="0" err="1" smtClean="0"/>
              <a:t>o</a:t>
            </a:r>
            <a:r>
              <a:rPr lang="en-US" sz="2000" dirty="0" err="1" smtClean="0"/>
              <a:t>C</a:t>
            </a:r>
            <a:r>
              <a:rPr lang="en-US" sz="2000" dirty="0" smtClean="0"/>
              <a:t>?</a:t>
            </a:r>
          </a:p>
          <a:p>
            <a:endParaRPr lang="en-US" sz="2000" dirty="0"/>
          </a:p>
        </p:txBody>
      </p:sp>
      <p:pic>
        <p:nvPicPr>
          <p:cNvPr id="3" name="Picture 2"/>
          <p:cNvPicPr>
            <a:picLocks noChangeAspect="1"/>
          </p:cNvPicPr>
          <p:nvPr/>
        </p:nvPicPr>
        <p:blipFill>
          <a:blip r:embed="rId2"/>
          <a:stretch>
            <a:fillRect/>
          </a:stretch>
        </p:blipFill>
        <p:spPr>
          <a:xfrm>
            <a:off x="7574961" y="237351"/>
            <a:ext cx="4382962" cy="1134249"/>
          </a:xfrm>
          <a:prstGeom prst="rect">
            <a:avLst/>
          </a:prstGeom>
        </p:spPr>
      </p:pic>
    </p:spTree>
    <p:extLst>
      <p:ext uri="{BB962C8B-B14F-4D97-AF65-F5344CB8AC3E}">
        <p14:creationId xmlns:p14="http://schemas.microsoft.com/office/powerpoint/2010/main" val="260025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06400" y="304800"/>
            <a:ext cx="10363200" cy="1066800"/>
          </a:xfrm>
        </p:spPr>
        <p:txBody>
          <a:bodyPr>
            <a:normAutofit fontScale="90000"/>
          </a:bodyPr>
          <a:lstStyle/>
          <a:p>
            <a:pPr algn="l"/>
            <a:r>
              <a:rPr lang="en-US" sz="4000" dirty="0" smtClean="0"/>
              <a:t>Rate Laws and Concentration Changes over Time</a:t>
            </a:r>
          </a:p>
        </p:txBody>
      </p:sp>
      <p:sp>
        <p:nvSpPr>
          <p:cNvPr id="3" name="TextBox 2"/>
          <p:cNvSpPr txBox="1">
            <a:spLocks noChangeArrowheads="1"/>
          </p:cNvSpPr>
          <p:nvPr/>
        </p:nvSpPr>
        <p:spPr bwMode="auto">
          <a:xfrm>
            <a:off x="491067" y="1600201"/>
            <a:ext cx="6392647" cy="4093428"/>
          </a:xfrm>
          <a:prstGeom prst="rect">
            <a:avLst/>
          </a:prstGeom>
          <a:noFill/>
          <a:ln w="9525">
            <a:noFill/>
            <a:miter lim="800000"/>
            <a:headEnd/>
            <a:tailEnd/>
          </a:ln>
        </p:spPr>
        <p:txBody>
          <a:bodyPr wrap="none">
            <a:spAutoFit/>
          </a:bodyPr>
          <a:lstStyle/>
          <a:p>
            <a:pPr>
              <a:defRPr/>
            </a:pPr>
            <a:r>
              <a:rPr lang="en-US" sz="3200" dirty="0">
                <a:latin typeface="Calibri" pitchFamily="34" charset="0"/>
              </a:rPr>
              <a:t>In </a:t>
            </a:r>
            <a:r>
              <a:rPr lang="en-US" sz="3200" dirty="0" smtClean="0">
                <a:latin typeface="Calibri" pitchFamily="34" charset="0"/>
              </a:rPr>
              <a:t>these sections…</a:t>
            </a:r>
            <a:endParaRPr lang="en-US" sz="3200" dirty="0">
              <a:latin typeface="Calibri" pitchFamily="34" charset="0"/>
            </a:endParaRPr>
          </a:p>
          <a:p>
            <a:pPr>
              <a:defRPr/>
            </a:pPr>
            <a:endParaRPr lang="en-US" sz="3200" dirty="0">
              <a:latin typeface="Calibri" pitchFamily="34" charset="0"/>
            </a:endParaRPr>
          </a:p>
          <a:p>
            <a:pPr marL="342900" indent="-342900">
              <a:buFont typeface="+mj-lt"/>
              <a:buAutoNum type="alphaLcPeriod"/>
              <a:defRPr/>
            </a:pPr>
            <a:r>
              <a:rPr lang="en-US" sz="2800" dirty="0" smtClean="0"/>
              <a:t>Format of a rate law</a:t>
            </a:r>
          </a:p>
          <a:p>
            <a:pPr marL="342900" indent="-342900">
              <a:buFont typeface="+mj-lt"/>
              <a:buAutoNum type="alphaLcPeriod"/>
              <a:defRPr/>
            </a:pPr>
            <a:r>
              <a:rPr lang="en-US" sz="2800" dirty="0" smtClean="0"/>
              <a:t>Order of a reaction</a:t>
            </a:r>
          </a:p>
          <a:p>
            <a:pPr marL="342900" indent="-342900">
              <a:buFont typeface="+mj-lt"/>
              <a:buAutoNum type="alphaLcPeriod"/>
              <a:defRPr/>
            </a:pPr>
            <a:r>
              <a:rPr lang="en-US" sz="2800" dirty="0" smtClean="0"/>
              <a:t>Determining a rate law using initial rates</a:t>
            </a:r>
          </a:p>
          <a:p>
            <a:pPr marL="342900" indent="-342900">
              <a:buFont typeface="+mj-lt"/>
              <a:buAutoNum type="alphaLcPeriod"/>
              <a:defRPr/>
            </a:pPr>
            <a:r>
              <a:rPr lang="en-US" sz="2800" dirty="0" smtClean="0"/>
              <a:t>Using integrated rate laws</a:t>
            </a:r>
          </a:p>
          <a:p>
            <a:pPr marL="342900" indent="-342900">
              <a:buFont typeface="+mj-lt"/>
              <a:buAutoNum type="alphaLcPeriod"/>
              <a:defRPr/>
            </a:pPr>
            <a:r>
              <a:rPr lang="en-US" sz="2800" dirty="0" smtClean="0"/>
              <a:t>Graphical determination of the rate law</a:t>
            </a:r>
          </a:p>
          <a:p>
            <a:pPr marL="342900" indent="-342900">
              <a:buFont typeface="+mj-lt"/>
              <a:buAutoNum type="alphaLcPeriod"/>
              <a:defRPr/>
            </a:pPr>
            <a:r>
              <a:rPr lang="en-US" sz="2800" dirty="0" smtClean="0"/>
              <a:t>Half-life</a:t>
            </a:r>
          </a:p>
          <a:p>
            <a:pPr marL="342900" indent="-342900">
              <a:buFont typeface="+mj-lt"/>
              <a:buAutoNum type="alphaLcPeriod"/>
              <a:defRPr/>
            </a:pPr>
            <a:r>
              <a:rPr lang="en-US" sz="2800" dirty="0" smtClean="0"/>
              <a:t>Radioactive decay</a:t>
            </a:r>
          </a:p>
        </p:txBody>
      </p:sp>
    </p:spTree>
    <p:custDataLst>
      <p:tags r:id="rId1"/>
    </p:custDataLst>
    <p:extLst>
      <p:ext uri="{BB962C8B-B14F-4D97-AF65-F5344CB8AC3E}">
        <p14:creationId xmlns:p14="http://schemas.microsoft.com/office/powerpoint/2010/main" val="1701765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Half-Life</a:t>
            </a:r>
          </a:p>
        </p:txBody>
      </p:sp>
      <p:sp>
        <p:nvSpPr>
          <p:cNvPr id="5" name="TextBox 4"/>
          <p:cNvSpPr txBox="1"/>
          <p:nvPr/>
        </p:nvSpPr>
        <p:spPr>
          <a:xfrm>
            <a:off x="182882" y="718458"/>
            <a:ext cx="5597558" cy="707886"/>
          </a:xfrm>
          <a:prstGeom prst="rect">
            <a:avLst/>
          </a:prstGeom>
          <a:noFill/>
        </p:spPr>
        <p:txBody>
          <a:bodyPr wrap="none" rtlCol="0">
            <a:spAutoFit/>
          </a:bodyPr>
          <a:lstStyle/>
          <a:p>
            <a:r>
              <a:rPr lang="en-US" sz="2000" dirty="0" smtClean="0"/>
              <a:t>The time required for the reactant concentration to </a:t>
            </a:r>
          </a:p>
          <a:p>
            <a:r>
              <a:rPr lang="en-US" sz="2000" dirty="0" smtClean="0"/>
              <a:t>decrease to ½ its original concentration.</a:t>
            </a:r>
          </a:p>
        </p:txBody>
      </p:sp>
      <p:pic>
        <p:nvPicPr>
          <p:cNvPr id="4" name="Picture 3"/>
          <p:cNvPicPr>
            <a:picLocks noChangeAspect="1"/>
          </p:cNvPicPr>
          <p:nvPr/>
        </p:nvPicPr>
        <p:blipFill>
          <a:blip r:embed="rId2"/>
          <a:stretch>
            <a:fillRect/>
          </a:stretch>
        </p:blipFill>
        <p:spPr>
          <a:xfrm>
            <a:off x="5780440" y="839617"/>
            <a:ext cx="6188594" cy="5731719"/>
          </a:xfrm>
          <a:prstGeom prst="rect">
            <a:avLst/>
          </a:prstGeom>
        </p:spPr>
      </p:pic>
      <p:pic>
        <p:nvPicPr>
          <p:cNvPr id="6" name="Picture 5"/>
          <p:cNvPicPr>
            <a:picLocks noChangeAspect="1"/>
          </p:cNvPicPr>
          <p:nvPr/>
        </p:nvPicPr>
        <p:blipFill>
          <a:blip r:embed="rId3"/>
          <a:stretch>
            <a:fillRect/>
          </a:stretch>
        </p:blipFill>
        <p:spPr>
          <a:xfrm>
            <a:off x="5780440" y="317576"/>
            <a:ext cx="3199590" cy="443508"/>
          </a:xfrm>
          <a:prstGeom prst="rect">
            <a:avLst/>
          </a:prstGeom>
        </p:spPr>
      </p:pic>
    </p:spTree>
    <p:extLst>
      <p:ext uri="{BB962C8B-B14F-4D97-AF65-F5344CB8AC3E}">
        <p14:creationId xmlns:p14="http://schemas.microsoft.com/office/powerpoint/2010/main" val="2651420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17884"/>
            <a:ext cx="8948057" cy="10104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Half-Life Equations</a:t>
            </a:r>
          </a:p>
        </p:txBody>
      </p:sp>
      <p:pic>
        <p:nvPicPr>
          <p:cNvPr id="3" name="Picture 2"/>
          <p:cNvPicPr>
            <a:picLocks noChangeAspect="1"/>
          </p:cNvPicPr>
          <p:nvPr/>
        </p:nvPicPr>
        <p:blipFill>
          <a:blip r:embed="rId2"/>
          <a:stretch>
            <a:fillRect/>
          </a:stretch>
        </p:blipFill>
        <p:spPr>
          <a:xfrm>
            <a:off x="242930" y="1128344"/>
            <a:ext cx="9380952" cy="2695238"/>
          </a:xfrm>
          <a:prstGeom prst="rect">
            <a:avLst/>
          </a:prstGeom>
        </p:spPr>
      </p:pic>
    </p:spTree>
    <p:extLst>
      <p:ext uri="{BB962C8B-B14F-4D97-AF65-F5344CB8AC3E}">
        <p14:creationId xmlns:p14="http://schemas.microsoft.com/office/powerpoint/2010/main" val="4096419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7" name="Rectangle 2"/>
          <p:cNvSpPr>
            <a:spLocks noGrp="1" noChangeArrowheads="1"/>
          </p:cNvSpPr>
          <p:nvPr>
            <p:ph type="title"/>
          </p:nvPr>
        </p:nvSpPr>
        <p:spPr>
          <a:xfrm>
            <a:off x="108858" y="76199"/>
            <a:ext cx="4038600" cy="1143000"/>
          </a:xfrm>
        </p:spPr>
        <p:txBody>
          <a:bodyPr>
            <a:normAutofit fontScale="90000"/>
          </a:bodyPr>
          <a:lstStyle/>
          <a:p>
            <a:pPr algn="l" eaLnBrk="1" hangingPunct="1"/>
            <a:r>
              <a:rPr lang="en-US" sz="4000" dirty="0"/>
              <a:t>Radioactive Decay</a:t>
            </a:r>
          </a:p>
        </p:txBody>
      </p:sp>
      <p:sp>
        <p:nvSpPr>
          <p:cNvPr id="39978" name="Rectangle 3"/>
          <p:cNvSpPr>
            <a:spLocks noGrp="1" noChangeArrowheads="1"/>
          </p:cNvSpPr>
          <p:nvPr>
            <p:ph type="body" sz="half" idx="1"/>
          </p:nvPr>
        </p:nvSpPr>
        <p:spPr>
          <a:xfrm>
            <a:off x="413657" y="1295400"/>
            <a:ext cx="7848600" cy="1752600"/>
          </a:xfrm>
        </p:spPr>
        <p:txBody>
          <a:bodyPr>
            <a:normAutofit/>
          </a:bodyPr>
          <a:lstStyle/>
          <a:p>
            <a:pPr eaLnBrk="1" hangingPunct="1">
              <a:buFontTx/>
              <a:buNone/>
            </a:pPr>
            <a:r>
              <a:rPr lang="en-US" sz="2400" dirty="0"/>
              <a:t>All radioisotopes decay via first order reactions. Instead of concentrations, amounts are used. </a:t>
            </a:r>
          </a:p>
        </p:txBody>
      </p:sp>
      <p:graphicFrame>
        <p:nvGraphicFramePr>
          <p:cNvPr id="39938" name="Object 4"/>
          <p:cNvGraphicFramePr>
            <a:graphicFrameLocks noGrp="1" noChangeAspect="1"/>
          </p:cNvGraphicFramePr>
          <p:nvPr>
            <p:ph sz="half" idx="2"/>
            <p:extLst>
              <p:ext uri="{D42A27DB-BD31-4B8C-83A1-F6EECF244321}">
                <p14:modId xmlns:p14="http://schemas.microsoft.com/office/powerpoint/2010/main" val="3700112926"/>
              </p:ext>
            </p:extLst>
          </p:nvPr>
        </p:nvGraphicFramePr>
        <p:xfrm>
          <a:off x="1785257" y="2116138"/>
          <a:ext cx="4179888" cy="1008062"/>
        </p:xfrm>
        <a:graphic>
          <a:graphicData uri="http://schemas.openxmlformats.org/presentationml/2006/ole">
            <mc:AlternateContent xmlns:mc="http://schemas.openxmlformats.org/markup-compatibility/2006">
              <mc:Choice xmlns:v="urn:schemas-microsoft-com:vml" Requires="v">
                <p:oleObj spid="_x0000_s6153" name="Equation" r:id="rId5" imgW="1790640" imgH="431640" progId="Equation.DSMT4">
                  <p:embed/>
                </p:oleObj>
              </mc:Choice>
              <mc:Fallback>
                <p:oleObj name="Equation" r:id="rId5" imgW="1790640" imgH="431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257" y="2116138"/>
                        <a:ext cx="4179888"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79" name="Text Box 6"/>
          <p:cNvSpPr txBox="1">
            <a:spLocks noChangeArrowheads="1"/>
          </p:cNvSpPr>
          <p:nvPr/>
        </p:nvSpPr>
        <p:spPr bwMode="auto">
          <a:xfrm>
            <a:off x="330929" y="3200401"/>
            <a:ext cx="88820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000"/>
              <a:t>Measured as radioactive activity, in counts per minute (cpm) using a detector.</a:t>
            </a:r>
          </a:p>
        </p:txBody>
      </p:sp>
    </p:spTree>
    <p:custDataLst>
      <p:tags r:id="rId2"/>
    </p:custDataLst>
    <p:extLst>
      <p:ext uri="{BB962C8B-B14F-4D97-AF65-F5344CB8AC3E}">
        <p14:creationId xmlns:p14="http://schemas.microsoft.com/office/powerpoint/2010/main" val="2863445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6" name="Rectangle 2"/>
          <p:cNvSpPr>
            <a:spLocks noGrp="1" noChangeArrowheads="1"/>
          </p:cNvSpPr>
          <p:nvPr>
            <p:ph type="title"/>
          </p:nvPr>
        </p:nvSpPr>
        <p:spPr>
          <a:xfrm>
            <a:off x="228600" y="13063"/>
            <a:ext cx="8229600" cy="838200"/>
          </a:xfrm>
        </p:spPr>
        <p:txBody>
          <a:bodyPr/>
          <a:lstStyle/>
          <a:p>
            <a:pPr algn="l" eaLnBrk="1" hangingPunct="1"/>
            <a:r>
              <a:rPr lang="en-US" sz="3600" dirty="0"/>
              <a:t>Radioactive Decay: Carbon Dating</a:t>
            </a:r>
          </a:p>
        </p:txBody>
      </p:sp>
      <p:sp>
        <p:nvSpPr>
          <p:cNvPr id="42007" name="AutoShape 9"/>
          <p:cNvSpPr>
            <a:spLocks noChangeArrowheads="1"/>
          </p:cNvSpPr>
          <p:nvPr/>
        </p:nvSpPr>
        <p:spPr bwMode="auto">
          <a:xfrm>
            <a:off x="2819400" y="1066800"/>
            <a:ext cx="1828800" cy="1524000"/>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t>C-14</a:t>
            </a:r>
          </a:p>
          <a:p>
            <a:pPr algn="ctr" eaLnBrk="1" hangingPunct="1"/>
            <a:r>
              <a:rPr lang="en-US"/>
              <a:t>In living thing</a:t>
            </a:r>
          </a:p>
        </p:txBody>
      </p:sp>
      <p:sp>
        <p:nvSpPr>
          <p:cNvPr id="42008" name="Text Box 11"/>
          <p:cNvSpPr txBox="1">
            <a:spLocks noChangeArrowheads="1"/>
          </p:cNvSpPr>
          <p:nvPr/>
        </p:nvSpPr>
        <p:spPr bwMode="auto">
          <a:xfrm>
            <a:off x="5334000" y="1676401"/>
            <a:ext cx="201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t>Atmospheric C-14</a:t>
            </a:r>
          </a:p>
        </p:txBody>
      </p:sp>
      <p:sp>
        <p:nvSpPr>
          <p:cNvPr id="42009" name="Text Box 12"/>
          <p:cNvSpPr txBox="1">
            <a:spLocks noChangeArrowheads="1"/>
          </p:cNvSpPr>
          <p:nvPr/>
        </p:nvSpPr>
        <p:spPr bwMode="auto">
          <a:xfrm>
            <a:off x="8229600" y="1143001"/>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t>Sunlight + Nitrogen</a:t>
            </a:r>
          </a:p>
        </p:txBody>
      </p:sp>
      <p:sp>
        <p:nvSpPr>
          <p:cNvPr id="42010" name="Line 13"/>
          <p:cNvSpPr>
            <a:spLocks noChangeShapeType="1"/>
          </p:cNvSpPr>
          <p:nvPr/>
        </p:nvSpPr>
        <p:spPr bwMode="auto">
          <a:xfrm flipH="1">
            <a:off x="7391400" y="1524000"/>
            <a:ext cx="914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1" name="Line 14"/>
          <p:cNvSpPr>
            <a:spLocks noChangeShapeType="1"/>
          </p:cNvSpPr>
          <p:nvPr/>
        </p:nvSpPr>
        <p:spPr bwMode="auto">
          <a:xfrm flipH="1">
            <a:off x="4495800" y="1828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2" name="AutoShape 16"/>
          <p:cNvSpPr>
            <a:spLocks noChangeArrowheads="1"/>
          </p:cNvSpPr>
          <p:nvPr/>
        </p:nvSpPr>
        <p:spPr bwMode="auto">
          <a:xfrm>
            <a:off x="2743200" y="2895600"/>
            <a:ext cx="1828800" cy="1524000"/>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t>C-14</a:t>
            </a:r>
          </a:p>
          <a:p>
            <a:pPr algn="ctr" eaLnBrk="1" hangingPunct="1"/>
            <a:r>
              <a:rPr lang="en-US"/>
              <a:t>Dead thing</a:t>
            </a:r>
          </a:p>
        </p:txBody>
      </p:sp>
      <p:sp>
        <p:nvSpPr>
          <p:cNvPr id="42013" name="Text Box 17"/>
          <p:cNvSpPr txBox="1">
            <a:spLocks noChangeArrowheads="1"/>
          </p:cNvSpPr>
          <p:nvPr/>
        </p:nvSpPr>
        <p:spPr bwMode="auto">
          <a:xfrm>
            <a:off x="5257800" y="3505201"/>
            <a:ext cx="2012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t>Atmospheric C-14</a:t>
            </a:r>
          </a:p>
        </p:txBody>
      </p:sp>
      <p:sp>
        <p:nvSpPr>
          <p:cNvPr id="42014" name="Text Box 18"/>
          <p:cNvSpPr txBox="1">
            <a:spLocks noChangeArrowheads="1"/>
          </p:cNvSpPr>
          <p:nvPr/>
        </p:nvSpPr>
        <p:spPr bwMode="auto">
          <a:xfrm>
            <a:off x="8153400" y="2971801"/>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t>Sunlight + Nitrogen</a:t>
            </a:r>
          </a:p>
        </p:txBody>
      </p:sp>
      <p:sp>
        <p:nvSpPr>
          <p:cNvPr id="42015" name="Line 19"/>
          <p:cNvSpPr>
            <a:spLocks noChangeShapeType="1"/>
          </p:cNvSpPr>
          <p:nvPr/>
        </p:nvSpPr>
        <p:spPr bwMode="auto">
          <a:xfrm flipH="1">
            <a:off x="7315200" y="3352800"/>
            <a:ext cx="914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6" name="Line 20"/>
          <p:cNvSpPr>
            <a:spLocks noChangeShapeType="1"/>
          </p:cNvSpPr>
          <p:nvPr/>
        </p:nvSpPr>
        <p:spPr bwMode="auto">
          <a:xfrm flipH="1">
            <a:off x="4419600" y="3657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7" name="Line 21"/>
          <p:cNvSpPr>
            <a:spLocks noChangeShapeType="1"/>
          </p:cNvSpPr>
          <p:nvPr/>
        </p:nvSpPr>
        <p:spPr bwMode="auto">
          <a:xfrm flipH="1">
            <a:off x="4724400" y="33528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8" name="Line 22"/>
          <p:cNvSpPr>
            <a:spLocks noChangeShapeType="1"/>
          </p:cNvSpPr>
          <p:nvPr/>
        </p:nvSpPr>
        <p:spPr bwMode="auto">
          <a:xfrm>
            <a:off x="4724400" y="33528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2019" name="Picture 24"/>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019800" y="4129088"/>
            <a:ext cx="4648200" cy="2728912"/>
          </a:xfrm>
          <a:noFill/>
        </p:spPr>
      </p:pic>
      <p:sp>
        <p:nvSpPr>
          <p:cNvPr id="2" name="TextBox 1"/>
          <p:cNvSpPr txBox="1"/>
          <p:nvPr/>
        </p:nvSpPr>
        <p:spPr>
          <a:xfrm>
            <a:off x="182880" y="5212082"/>
            <a:ext cx="3010696" cy="1200329"/>
          </a:xfrm>
          <a:prstGeom prst="rect">
            <a:avLst/>
          </a:prstGeom>
          <a:noFill/>
        </p:spPr>
        <p:txBody>
          <a:bodyPr wrap="none" rtlCol="0">
            <a:spAutoFit/>
          </a:bodyPr>
          <a:lstStyle/>
          <a:p>
            <a:r>
              <a:rPr lang="en-US" u="sng" dirty="0" smtClean="0"/>
              <a:t>Isotopes of C</a:t>
            </a:r>
            <a:r>
              <a:rPr lang="en-US" dirty="0" smtClean="0"/>
              <a:t>:</a:t>
            </a:r>
          </a:p>
          <a:p>
            <a:pPr lvl="1"/>
            <a:r>
              <a:rPr lang="en-US" baseline="30000" dirty="0" smtClean="0"/>
              <a:t>12</a:t>
            </a:r>
            <a:r>
              <a:rPr lang="en-US" dirty="0" smtClean="0"/>
              <a:t>C = 99% stable</a:t>
            </a:r>
          </a:p>
          <a:p>
            <a:pPr lvl="1"/>
            <a:r>
              <a:rPr lang="en-US" baseline="30000" dirty="0" smtClean="0"/>
              <a:t>13</a:t>
            </a:r>
            <a:r>
              <a:rPr lang="en-US" dirty="0" smtClean="0"/>
              <a:t>C = ~1% stable</a:t>
            </a:r>
          </a:p>
          <a:p>
            <a:pPr lvl="1"/>
            <a:r>
              <a:rPr lang="en-US" baseline="30000" dirty="0" smtClean="0"/>
              <a:t>14</a:t>
            </a:r>
            <a:r>
              <a:rPr lang="en-US" dirty="0" smtClean="0"/>
              <a:t>C = very small, unstable</a:t>
            </a:r>
            <a:endParaRPr lang="en-US" dirty="0"/>
          </a:p>
        </p:txBody>
      </p:sp>
    </p:spTree>
    <p:custDataLst>
      <p:tags r:id="rId1"/>
    </p:custDataLst>
    <p:extLst>
      <p:ext uri="{BB962C8B-B14F-4D97-AF65-F5344CB8AC3E}">
        <p14:creationId xmlns:p14="http://schemas.microsoft.com/office/powerpoint/2010/main" val="2381259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 y="76200"/>
            <a:ext cx="8229600" cy="7159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Radioactive Carbon Dating: Example</a:t>
            </a:r>
          </a:p>
        </p:txBody>
      </p:sp>
      <p:sp>
        <p:nvSpPr>
          <p:cNvPr id="3" name="Rectangle 3"/>
          <p:cNvSpPr txBox="1">
            <a:spLocks noChangeArrowheads="1"/>
          </p:cNvSpPr>
          <p:nvPr/>
        </p:nvSpPr>
        <p:spPr>
          <a:xfrm>
            <a:off x="152400" y="762000"/>
            <a:ext cx="7924800" cy="1447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2000" smtClean="0"/>
              <a:t>The Carbon-14 activity of an artifact in a burial site is found to be 8.6 counts per minute per gram. Living material has an activity of 12.3 counts per minute per gram. How long ago did the artifact die?  t</a:t>
            </a:r>
            <a:r>
              <a:rPr lang="en-US" sz="2000" baseline="-25000" smtClean="0"/>
              <a:t>1/2</a:t>
            </a:r>
            <a:r>
              <a:rPr lang="en-US" sz="2000" smtClean="0"/>
              <a:t> = 5730 years</a:t>
            </a:r>
          </a:p>
          <a:p>
            <a:pPr>
              <a:buFontTx/>
              <a:buNone/>
            </a:pPr>
            <a:endParaRPr lang="en-US" sz="2000" smtClean="0"/>
          </a:p>
        </p:txBody>
      </p:sp>
      <p:graphicFrame>
        <p:nvGraphicFramePr>
          <p:cNvPr id="4" name="Object 4"/>
          <p:cNvGraphicFramePr>
            <a:graphicFrameLocks noChangeAspect="1"/>
          </p:cNvGraphicFramePr>
          <p:nvPr/>
        </p:nvGraphicFramePr>
        <p:xfrm>
          <a:off x="3733800" y="1863725"/>
          <a:ext cx="3962400" cy="955675"/>
        </p:xfrm>
        <a:graphic>
          <a:graphicData uri="http://schemas.openxmlformats.org/presentationml/2006/ole">
            <mc:AlternateContent xmlns:mc="http://schemas.openxmlformats.org/markup-compatibility/2006">
              <mc:Choice xmlns:v="urn:schemas-microsoft-com:vml" Requires="v">
                <p:oleObj spid="_x0000_s7177" name="Equation" r:id="rId3" imgW="1790640" imgH="431640" progId="Equation.DSMT4">
                  <p:embed/>
                </p:oleObj>
              </mc:Choice>
              <mc:Fallback>
                <p:oleObj name="Equation" r:id="rId3" imgW="179064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863725"/>
                        <a:ext cx="396240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8286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21" y="125285"/>
            <a:ext cx="10515600" cy="1325563"/>
          </a:xfrm>
        </p:spPr>
        <p:txBody>
          <a:bodyPr/>
          <a:lstStyle/>
          <a:p>
            <a:r>
              <a:rPr lang="en-US" dirty="0" smtClean="0"/>
              <a:t>Rate Laws: </a:t>
            </a:r>
            <a:r>
              <a:rPr lang="en-US" sz="2800" dirty="0" smtClean="0"/>
              <a:t>Mathematically relating concentration and rates</a:t>
            </a:r>
            <a:endParaRPr lang="en-US" sz="2800" dirty="0"/>
          </a:p>
        </p:txBody>
      </p:sp>
      <p:sp>
        <p:nvSpPr>
          <p:cNvPr id="3" name="Rectangle 2"/>
          <p:cNvSpPr txBox="1">
            <a:spLocks noChangeArrowheads="1"/>
          </p:cNvSpPr>
          <p:nvPr/>
        </p:nvSpPr>
        <p:spPr>
          <a:xfrm>
            <a:off x="478439" y="16392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Concentration Dependence</a:t>
            </a:r>
            <a:endParaRPr lang="en-US"/>
          </a:p>
        </p:txBody>
      </p:sp>
      <p:sp>
        <p:nvSpPr>
          <p:cNvPr id="4" name="Rectangle 3"/>
          <p:cNvSpPr txBox="1">
            <a:spLocks noChangeArrowheads="1"/>
          </p:cNvSpPr>
          <p:nvPr/>
        </p:nvSpPr>
        <p:spPr>
          <a:xfrm>
            <a:off x="1621439" y="2874362"/>
            <a:ext cx="8229600" cy="32116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 makes sense that as concentration increases, the number of collisions per second will increase</a:t>
            </a:r>
          </a:p>
          <a:p>
            <a:r>
              <a:rPr lang="en-US" dirty="0" smtClean="0"/>
              <a:t>Therefore, in general, as concentration increases, rate increases</a:t>
            </a:r>
          </a:p>
          <a:p>
            <a:r>
              <a:rPr lang="en-US" dirty="0" smtClean="0"/>
              <a:t>But, it depends on which collisions control the rate</a:t>
            </a:r>
          </a:p>
          <a:p>
            <a:r>
              <a:rPr lang="en-US" dirty="0" smtClean="0"/>
              <a:t>So, you </a:t>
            </a:r>
            <a:r>
              <a:rPr lang="en-US" i="1" dirty="0" smtClean="0"/>
              <a:t>can’t</a:t>
            </a:r>
            <a:r>
              <a:rPr lang="en-US" dirty="0" smtClean="0"/>
              <a:t> predict concentration dependence: it must be measured experimentally</a:t>
            </a:r>
            <a:endParaRPr lang="en-US" dirty="0"/>
          </a:p>
        </p:txBody>
      </p:sp>
    </p:spTree>
    <p:extLst>
      <p:ext uri="{BB962C8B-B14F-4D97-AF65-F5344CB8AC3E}">
        <p14:creationId xmlns:p14="http://schemas.microsoft.com/office/powerpoint/2010/main" val="2036514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228600"/>
            <a:ext cx="8229600" cy="1143000"/>
          </a:xfrm>
        </p:spPr>
        <p:txBody>
          <a:bodyPr/>
          <a:lstStyle/>
          <a:p>
            <a:pPr eaLnBrk="1" hangingPunct="1"/>
            <a:r>
              <a:rPr lang="en-US" sz="3600"/>
              <a:t>Rate Laws </a:t>
            </a:r>
            <a:r>
              <a:rPr lang="en-US" sz="2800"/>
              <a:t>(also called Rate Equations)</a:t>
            </a:r>
            <a:endParaRPr lang="en-US" sz="3600"/>
          </a:p>
        </p:txBody>
      </p:sp>
      <p:sp>
        <p:nvSpPr>
          <p:cNvPr id="16387" name="Rectangle 3"/>
          <p:cNvSpPr>
            <a:spLocks noGrp="1" noChangeArrowheads="1"/>
          </p:cNvSpPr>
          <p:nvPr>
            <p:ph type="body" idx="1"/>
          </p:nvPr>
        </p:nvSpPr>
        <p:spPr>
          <a:xfrm>
            <a:off x="857782" y="1613263"/>
            <a:ext cx="8686800" cy="1717766"/>
          </a:xfrm>
        </p:spPr>
        <p:txBody>
          <a:bodyPr>
            <a:normAutofit/>
          </a:bodyPr>
          <a:lstStyle/>
          <a:p>
            <a:pPr eaLnBrk="1" hangingPunct="1">
              <a:buFontTx/>
              <a:buNone/>
            </a:pPr>
            <a:r>
              <a:rPr lang="en-US" sz="3200" dirty="0" smtClean="0">
                <a:sym typeface="Wingdings" panose="05000000000000000000" pitchFamily="2" charset="2"/>
              </a:rPr>
              <a:t>For </a:t>
            </a:r>
            <a:r>
              <a:rPr lang="en-US" sz="3200" dirty="0">
                <a:sym typeface="Wingdings" panose="05000000000000000000" pitchFamily="2" charset="2"/>
              </a:rPr>
              <a:t>the reaction:  NO</a:t>
            </a:r>
            <a:r>
              <a:rPr lang="en-US" sz="3200" baseline="-25000" dirty="0">
                <a:sym typeface="Wingdings" panose="05000000000000000000" pitchFamily="2" charset="2"/>
              </a:rPr>
              <a:t>2</a:t>
            </a:r>
            <a:r>
              <a:rPr lang="en-US" sz="3200" dirty="0">
                <a:sym typeface="Wingdings" panose="05000000000000000000" pitchFamily="2" charset="2"/>
              </a:rPr>
              <a:t>  NO + ½ </a:t>
            </a:r>
            <a:r>
              <a:rPr lang="en-US" sz="3200" dirty="0" smtClean="0">
                <a:sym typeface="Wingdings" panose="05000000000000000000" pitchFamily="2" charset="2"/>
              </a:rPr>
              <a:t>O</a:t>
            </a:r>
            <a:r>
              <a:rPr lang="en-US" sz="3200" baseline="-25000" dirty="0" smtClean="0">
                <a:sym typeface="Wingdings" panose="05000000000000000000" pitchFamily="2" charset="2"/>
              </a:rPr>
              <a:t>2</a:t>
            </a:r>
          </a:p>
          <a:p>
            <a:pPr eaLnBrk="1" hangingPunct="1">
              <a:buFontTx/>
              <a:buNone/>
            </a:pPr>
            <a:endParaRPr lang="en-US" sz="3200" baseline="-25000" dirty="0">
              <a:sym typeface="Wingdings" panose="05000000000000000000" pitchFamily="2" charset="2"/>
            </a:endParaRPr>
          </a:p>
          <a:p>
            <a:pPr eaLnBrk="1" hangingPunct="1">
              <a:buFontTx/>
              <a:buNone/>
            </a:pPr>
            <a:r>
              <a:rPr lang="en-US" sz="3200" dirty="0">
                <a:sym typeface="Wingdings" panose="05000000000000000000" pitchFamily="2" charset="2"/>
              </a:rPr>
              <a:t>							Rate = k[NO</a:t>
            </a:r>
            <a:r>
              <a:rPr lang="en-US" sz="3200" baseline="-25000" dirty="0">
                <a:sym typeface="Wingdings" panose="05000000000000000000" pitchFamily="2" charset="2"/>
              </a:rPr>
              <a:t>2</a:t>
            </a:r>
            <a:r>
              <a:rPr lang="en-US" sz="3200" dirty="0">
                <a:sym typeface="Wingdings" panose="05000000000000000000" pitchFamily="2" charset="2"/>
              </a:rPr>
              <a:t>]</a:t>
            </a:r>
            <a:r>
              <a:rPr lang="en-US" sz="3200" baseline="30000" dirty="0">
                <a:sym typeface="Wingdings" panose="05000000000000000000" pitchFamily="2" charset="2"/>
              </a:rPr>
              <a:t>2	</a:t>
            </a:r>
            <a:endParaRPr lang="en-US" sz="3200" dirty="0">
              <a:sym typeface="Wingdings" panose="05000000000000000000" pitchFamily="2" charset="2"/>
            </a:endParaRPr>
          </a:p>
        </p:txBody>
      </p:sp>
    </p:spTree>
    <p:extLst>
      <p:ext uri="{BB962C8B-B14F-4D97-AF65-F5344CB8AC3E}">
        <p14:creationId xmlns:p14="http://schemas.microsoft.com/office/powerpoint/2010/main" val="1040521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228600"/>
            <a:ext cx="8229600" cy="1143000"/>
          </a:xfrm>
        </p:spPr>
        <p:txBody>
          <a:bodyPr/>
          <a:lstStyle/>
          <a:p>
            <a:pPr eaLnBrk="1" hangingPunct="1"/>
            <a:r>
              <a:rPr lang="en-US" sz="3600" dirty="0"/>
              <a:t>Rate </a:t>
            </a:r>
            <a:r>
              <a:rPr lang="en-US" sz="3600" dirty="0" smtClean="0"/>
              <a:t>Laws: Examples</a:t>
            </a:r>
            <a:endParaRPr lang="en-US" sz="3600" dirty="0"/>
          </a:p>
        </p:txBody>
      </p:sp>
      <p:sp>
        <p:nvSpPr>
          <p:cNvPr id="16387" name="Rectangle 3"/>
          <p:cNvSpPr>
            <a:spLocks noGrp="1" noChangeArrowheads="1"/>
          </p:cNvSpPr>
          <p:nvPr>
            <p:ph type="body" idx="1"/>
          </p:nvPr>
        </p:nvSpPr>
        <p:spPr>
          <a:xfrm>
            <a:off x="1981200" y="1600200"/>
            <a:ext cx="8686800" cy="5257800"/>
          </a:xfrm>
        </p:spPr>
        <p:txBody>
          <a:bodyPr/>
          <a:lstStyle/>
          <a:p>
            <a:pPr eaLnBrk="1" hangingPunct="1">
              <a:buFontTx/>
              <a:buNone/>
            </a:pPr>
            <a:endParaRPr lang="en-US" sz="2400"/>
          </a:p>
          <a:p>
            <a:pPr eaLnBrk="1" hangingPunct="1">
              <a:buFontTx/>
              <a:buNone/>
            </a:pPr>
            <a:r>
              <a:rPr lang="en-US" sz="2400"/>
              <a:t>For the reaction:  2 N</a:t>
            </a:r>
            <a:r>
              <a:rPr lang="en-US" sz="2400" baseline="-25000"/>
              <a:t>2</a:t>
            </a:r>
            <a:r>
              <a:rPr lang="en-US" sz="2400"/>
              <a:t>O</a:t>
            </a:r>
            <a:r>
              <a:rPr lang="en-US" sz="2400" baseline="-25000"/>
              <a:t>5</a:t>
            </a:r>
            <a:r>
              <a:rPr lang="en-US" sz="2400"/>
              <a:t> </a:t>
            </a:r>
            <a:r>
              <a:rPr lang="en-US" sz="2400">
                <a:sym typeface="Wingdings" panose="05000000000000000000" pitchFamily="2" charset="2"/>
              </a:rPr>
              <a:t> 4 NO + O</a:t>
            </a:r>
            <a:r>
              <a:rPr lang="en-US" sz="2400" baseline="-25000">
                <a:sym typeface="Wingdings" panose="05000000000000000000" pitchFamily="2" charset="2"/>
              </a:rPr>
              <a:t>2</a:t>
            </a:r>
          </a:p>
          <a:p>
            <a:pPr eaLnBrk="1" hangingPunct="1">
              <a:buFontTx/>
              <a:buNone/>
            </a:pPr>
            <a:r>
              <a:rPr lang="en-US" sz="2400">
                <a:sym typeface="Wingdings" panose="05000000000000000000" pitchFamily="2" charset="2"/>
              </a:rPr>
              <a:t>							Rate = k[N</a:t>
            </a:r>
            <a:r>
              <a:rPr lang="en-US" sz="2400" baseline="-25000">
                <a:sym typeface="Wingdings" panose="05000000000000000000" pitchFamily="2" charset="2"/>
              </a:rPr>
              <a:t>2</a:t>
            </a:r>
            <a:r>
              <a:rPr lang="en-US" sz="2400">
                <a:sym typeface="Wingdings" panose="05000000000000000000" pitchFamily="2" charset="2"/>
              </a:rPr>
              <a:t>O</a:t>
            </a:r>
            <a:r>
              <a:rPr lang="en-US" sz="2400" baseline="-25000">
                <a:sym typeface="Wingdings" panose="05000000000000000000" pitchFamily="2" charset="2"/>
              </a:rPr>
              <a:t>5</a:t>
            </a:r>
            <a:r>
              <a:rPr lang="en-US" sz="2400">
                <a:sym typeface="Wingdings" panose="05000000000000000000" pitchFamily="2" charset="2"/>
              </a:rPr>
              <a:t>]	</a:t>
            </a:r>
          </a:p>
          <a:p>
            <a:pPr eaLnBrk="1" hangingPunct="1">
              <a:buFontTx/>
              <a:buNone/>
            </a:pPr>
            <a:endParaRPr lang="en-US" sz="2400">
              <a:sym typeface="Wingdings" panose="05000000000000000000" pitchFamily="2" charset="2"/>
            </a:endParaRPr>
          </a:p>
          <a:p>
            <a:pPr eaLnBrk="1" hangingPunct="1">
              <a:buFontTx/>
              <a:buNone/>
            </a:pPr>
            <a:endParaRPr lang="en-US" sz="2400">
              <a:sym typeface="Wingdings" panose="05000000000000000000" pitchFamily="2" charset="2"/>
            </a:endParaRPr>
          </a:p>
          <a:p>
            <a:pPr eaLnBrk="1" hangingPunct="1">
              <a:buFontTx/>
              <a:buNone/>
            </a:pPr>
            <a:r>
              <a:rPr lang="en-US" sz="2400">
                <a:sym typeface="Wingdings" panose="05000000000000000000" pitchFamily="2" charset="2"/>
              </a:rPr>
              <a:t>For the reaction:  NO</a:t>
            </a:r>
            <a:r>
              <a:rPr lang="en-US" sz="2400" baseline="-25000">
                <a:sym typeface="Wingdings" panose="05000000000000000000" pitchFamily="2" charset="2"/>
              </a:rPr>
              <a:t>2</a:t>
            </a:r>
            <a:r>
              <a:rPr lang="en-US" sz="2400">
                <a:sym typeface="Wingdings" panose="05000000000000000000" pitchFamily="2" charset="2"/>
              </a:rPr>
              <a:t>  NO + ½ O</a:t>
            </a:r>
            <a:r>
              <a:rPr lang="en-US" sz="2400" baseline="-25000">
                <a:sym typeface="Wingdings" panose="05000000000000000000" pitchFamily="2" charset="2"/>
              </a:rPr>
              <a:t>2</a:t>
            </a:r>
          </a:p>
          <a:p>
            <a:pPr eaLnBrk="1" hangingPunct="1">
              <a:buFontTx/>
              <a:buNone/>
            </a:pPr>
            <a:r>
              <a:rPr lang="en-US" sz="2400">
                <a:sym typeface="Wingdings" panose="05000000000000000000" pitchFamily="2" charset="2"/>
              </a:rPr>
              <a:t>							Rate = k[NO</a:t>
            </a:r>
            <a:r>
              <a:rPr lang="en-US" sz="2400" baseline="-25000">
                <a:sym typeface="Wingdings" panose="05000000000000000000" pitchFamily="2" charset="2"/>
              </a:rPr>
              <a:t>2</a:t>
            </a:r>
            <a:r>
              <a:rPr lang="en-US" sz="2400">
                <a:sym typeface="Wingdings" panose="05000000000000000000" pitchFamily="2" charset="2"/>
              </a:rPr>
              <a:t>]</a:t>
            </a:r>
            <a:r>
              <a:rPr lang="en-US" sz="2400" baseline="30000">
                <a:sym typeface="Wingdings" panose="05000000000000000000" pitchFamily="2" charset="2"/>
              </a:rPr>
              <a:t>2	</a:t>
            </a:r>
            <a:endParaRPr lang="en-US" sz="2400">
              <a:sym typeface="Wingdings" panose="05000000000000000000" pitchFamily="2" charset="2"/>
            </a:endParaRPr>
          </a:p>
          <a:p>
            <a:pPr eaLnBrk="1" hangingPunct="1">
              <a:buFontTx/>
              <a:buNone/>
            </a:pPr>
            <a:endParaRPr lang="en-US" sz="2400">
              <a:sym typeface="Wingdings" panose="05000000000000000000" pitchFamily="2" charset="2"/>
            </a:endParaRPr>
          </a:p>
          <a:p>
            <a:pPr eaLnBrk="1" hangingPunct="1">
              <a:buFontTx/>
              <a:buNone/>
            </a:pPr>
            <a:endParaRPr lang="en-US" sz="2400">
              <a:sym typeface="Wingdings" panose="05000000000000000000" pitchFamily="2" charset="2"/>
            </a:endParaRPr>
          </a:p>
          <a:p>
            <a:pPr eaLnBrk="1" hangingPunct="1">
              <a:buFontTx/>
              <a:buNone/>
            </a:pPr>
            <a:r>
              <a:rPr lang="en-US" sz="2400">
                <a:sym typeface="Wingdings" panose="05000000000000000000" pitchFamily="2" charset="2"/>
              </a:rPr>
              <a:t>For the reaction: CO + NO</a:t>
            </a:r>
            <a:r>
              <a:rPr lang="en-US" sz="2400" baseline="-25000">
                <a:sym typeface="Wingdings" panose="05000000000000000000" pitchFamily="2" charset="2"/>
              </a:rPr>
              <a:t>2</a:t>
            </a:r>
            <a:r>
              <a:rPr lang="en-US" sz="2400">
                <a:sym typeface="Wingdings" panose="05000000000000000000" pitchFamily="2" charset="2"/>
              </a:rPr>
              <a:t>  CO</a:t>
            </a:r>
            <a:r>
              <a:rPr lang="en-US" sz="2400" baseline="-25000">
                <a:sym typeface="Wingdings" panose="05000000000000000000" pitchFamily="2" charset="2"/>
              </a:rPr>
              <a:t>2</a:t>
            </a:r>
            <a:r>
              <a:rPr lang="en-US" sz="2400">
                <a:sym typeface="Wingdings" panose="05000000000000000000" pitchFamily="2" charset="2"/>
              </a:rPr>
              <a:t> + NO</a:t>
            </a:r>
          </a:p>
          <a:p>
            <a:pPr eaLnBrk="1" hangingPunct="1">
              <a:buFontTx/>
              <a:buNone/>
            </a:pPr>
            <a:r>
              <a:rPr lang="en-US" sz="2400">
                <a:sym typeface="Wingdings" panose="05000000000000000000" pitchFamily="2" charset="2"/>
              </a:rPr>
              <a:t>							Rate = k[CO][NO</a:t>
            </a:r>
            <a:r>
              <a:rPr lang="en-US" sz="2400" baseline="-25000">
                <a:sym typeface="Wingdings" panose="05000000000000000000" pitchFamily="2" charset="2"/>
              </a:rPr>
              <a:t>2</a:t>
            </a:r>
            <a:r>
              <a:rPr lang="en-US" sz="2400">
                <a:sym typeface="Wingdings" panose="05000000000000000000" pitchFamily="2" charset="2"/>
              </a:rPr>
              <a:t>]	</a:t>
            </a:r>
            <a:endParaRPr lang="en-US" sz="2400" baseline="30000"/>
          </a:p>
        </p:txBody>
      </p:sp>
      <p:sp>
        <p:nvSpPr>
          <p:cNvPr id="6" name="TextBox 5"/>
          <p:cNvSpPr txBox="1">
            <a:spLocks noChangeArrowheads="1"/>
          </p:cNvSpPr>
          <p:nvPr/>
        </p:nvSpPr>
        <p:spPr bwMode="auto">
          <a:xfrm>
            <a:off x="1752600" y="1600201"/>
            <a:ext cx="292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i="1">
                <a:sym typeface="Wingdings" panose="05000000000000000000" pitchFamily="2" charset="2"/>
              </a:rPr>
              <a:t>first order</a:t>
            </a:r>
            <a:r>
              <a:rPr lang="en-US" sz="2400" b="1">
                <a:sym typeface="Wingdings" panose="05000000000000000000" pitchFamily="2" charset="2"/>
              </a:rPr>
              <a:t> reaction</a:t>
            </a:r>
            <a:endParaRPr lang="en-US" sz="2400" b="1"/>
          </a:p>
        </p:txBody>
      </p:sp>
      <p:sp>
        <p:nvSpPr>
          <p:cNvPr id="7" name="TextBox 6"/>
          <p:cNvSpPr txBox="1">
            <a:spLocks noChangeArrowheads="1"/>
          </p:cNvSpPr>
          <p:nvPr/>
        </p:nvSpPr>
        <p:spPr bwMode="auto">
          <a:xfrm>
            <a:off x="1752601" y="3286126"/>
            <a:ext cx="3960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i="1">
                <a:sym typeface="Wingdings" panose="05000000000000000000" pitchFamily="2" charset="2"/>
              </a:rPr>
              <a:t>second order</a:t>
            </a:r>
            <a:r>
              <a:rPr lang="en-US" sz="2800" b="1">
                <a:sym typeface="Wingdings" panose="05000000000000000000" pitchFamily="2" charset="2"/>
              </a:rPr>
              <a:t> reaction</a:t>
            </a:r>
            <a:endParaRPr lang="en-US" sz="2800" b="1"/>
          </a:p>
        </p:txBody>
      </p:sp>
      <p:sp>
        <p:nvSpPr>
          <p:cNvPr id="10" name="TextBox 9"/>
          <p:cNvSpPr txBox="1">
            <a:spLocks noChangeArrowheads="1"/>
          </p:cNvSpPr>
          <p:nvPr/>
        </p:nvSpPr>
        <p:spPr bwMode="auto">
          <a:xfrm>
            <a:off x="1752600" y="5105400"/>
            <a:ext cx="8153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i="1">
                <a:sym typeface="Wingdings" panose="05000000000000000000" pitchFamily="2" charset="2"/>
              </a:rPr>
              <a:t>first order in CO and in NO</a:t>
            </a:r>
            <a:r>
              <a:rPr lang="en-US" sz="2400" b="1" i="1" baseline="-25000">
                <a:sym typeface="Wingdings" panose="05000000000000000000" pitchFamily="2" charset="2"/>
              </a:rPr>
              <a:t>2</a:t>
            </a:r>
            <a:r>
              <a:rPr lang="en-US" sz="2400" b="1" i="1">
                <a:sym typeface="Wingdings" panose="05000000000000000000" pitchFamily="2" charset="2"/>
              </a:rPr>
              <a:t>; second order overall</a:t>
            </a:r>
            <a:endParaRPr lang="en-US" sz="2400" b="1" i="1" baseline="30000"/>
          </a:p>
          <a:p>
            <a:pPr eaLnBrk="1" hangingPunct="1"/>
            <a:endParaRPr lang="en-US"/>
          </a:p>
        </p:txBody>
      </p:sp>
    </p:spTree>
    <p:extLst>
      <p:ext uri="{BB962C8B-B14F-4D97-AF65-F5344CB8AC3E}">
        <p14:creationId xmlns:p14="http://schemas.microsoft.com/office/powerpoint/2010/main" val="726002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8" name="TPQuestion"/>
          <p:cNvSpPr>
            <a:spLocks noGrp="1"/>
          </p:cNvSpPr>
          <p:nvPr>
            <p:ph type="title"/>
          </p:nvPr>
        </p:nvSpPr>
        <p:spPr/>
        <p:txBody>
          <a:bodyPr/>
          <a:lstStyle/>
          <a:p>
            <a:r>
              <a:rPr lang="en-US" smtClean="0"/>
              <a:t>What is the overall order for a reaction with rate = k[CO</a:t>
            </a:r>
            <a:r>
              <a:rPr lang="en-US" baseline="-25000" smtClean="0"/>
              <a:t>2</a:t>
            </a:r>
            <a:r>
              <a:rPr lang="en-US" smtClean="0"/>
              <a:t>]</a:t>
            </a:r>
            <a:r>
              <a:rPr lang="en-US" baseline="30000" smtClean="0"/>
              <a:t>2</a:t>
            </a:r>
            <a:r>
              <a:rPr lang="en-US" smtClean="0"/>
              <a:t>[H</a:t>
            </a:r>
            <a:r>
              <a:rPr lang="en-US" baseline="30000" smtClean="0"/>
              <a:t>+</a:t>
            </a:r>
            <a:r>
              <a:rPr lang="en-US" smtClean="0"/>
              <a:t>]</a:t>
            </a:r>
          </a:p>
        </p:txBody>
      </p:sp>
    </p:spTree>
    <p:custDataLst>
      <p:tags r:id="rId1"/>
    </p:custDataLst>
    <p:extLst>
      <p:ext uri="{BB962C8B-B14F-4D97-AF65-F5344CB8AC3E}">
        <p14:creationId xmlns:p14="http://schemas.microsoft.com/office/powerpoint/2010/main" val="2571629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274638"/>
            <a:ext cx="5486400" cy="563562"/>
          </a:xfrm>
        </p:spPr>
        <p:txBody>
          <a:bodyPr/>
          <a:lstStyle/>
          <a:p>
            <a:pPr algn="l" eaLnBrk="1" hangingPunct="1"/>
            <a:r>
              <a:rPr lang="en-US" sz="3200"/>
              <a:t>Determining a Rate Law</a:t>
            </a:r>
          </a:p>
        </p:txBody>
      </p:sp>
      <p:sp>
        <p:nvSpPr>
          <p:cNvPr id="14340" name="Rectangle 4"/>
          <p:cNvSpPr>
            <a:spLocks noGrp="1" noChangeArrowheads="1"/>
          </p:cNvSpPr>
          <p:nvPr>
            <p:ph type="body" idx="1"/>
          </p:nvPr>
        </p:nvSpPr>
        <p:spPr>
          <a:xfrm>
            <a:off x="1905000" y="1143001"/>
            <a:ext cx="8229600" cy="4525963"/>
          </a:xfrm>
        </p:spPr>
        <p:txBody>
          <a:bodyPr/>
          <a:lstStyle/>
          <a:p>
            <a:pPr eaLnBrk="1" hangingPunct="1">
              <a:buFontTx/>
              <a:buNone/>
            </a:pPr>
            <a:r>
              <a:rPr lang="en-US" sz="2000"/>
              <a:t>Determining the rate law must be done by experiment; the reaction equation does </a:t>
            </a:r>
            <a:r>
              <a:rPr lang="en-US" sz="2000" b="1" i="1"/>
              <a:t>not</a:t>
            </a:r>
            <a:r>
              <a:rPr lang="en-US" sz="2000"/>
              <a:t> tell you the rate law</a:t>
            </a:r>
          </a:p>
          <a:p>
            <a:pPr eaLnBrk="1" hangingPunct="1">
              <a:buFontTx/>
              <a:buNone/>
            </a:pPr>
            <a:endParaRPr lang="en-US" sz="2000"/>
          </a:p>
          <a:p>
            <a:pPr eaLnBrk="1" hangingPunct="1">
              <a:buFontTx/>
              <a:buNone/>
            </a:pPr>
            <a:r>
              <a:rPr lang="en-US" sz="2000"/>
              <a:t>Two methods: 	Initial Rates and the Graphical Method</a:t>
            </a:r>
          </a:p>
        </p:txBody>
      </p:sp>
      <p:sp>
        <p:nvSpPr>
          <p:cNvPr id="4" name="Rectangle 3"/>
          <p:cNvSpPr txBox="1">
            <a:spLocks noChangeArrowheads="1"/>
          </p:cNvSpPr>
          <p:nvPr/>
        </p:nvSpPr>
        <p:spPr bwMode="auto">
          <a:xfrm>
            <a:off x="1981200" y="2971800"/>
            <a:ext cx="7239000" cy="1905000"/>
          </a:xfrm>
          <a:prstGeom prst="rect">
            <a:avLst/>
          </a:prstGeom>
          <a:noFill/>
          <a:ln w="9525">
            <a:noFill/>
            <a:miter lim="800000"/>
            <a:headEnd/>
            <a:tailEnd/>
          </a:ln>
        </p:spPr>
        <p:txBody>
          <a:bodyPr/>
          <a:lstStyle/>
          <a:p>
            <a:pPr marL="342900" indent="-342900">
              <a:spcBef>
                <a:spcPct val="20000"/>
              </a:spcBef>
              <a:defRPr/>
            </a:pPr>
            <a:r>
              <a:rPr lang="en-US" sz="2400" kern="0" dirty="0"/>
              <a:t>Method of Initial Rates</a:t>
            </a:r>
          </a:p>
          <a:p>
            <a:pPr marL="342900" indent="-342900">
              <a:spcBef>
                <a:spcPct val="20000"/>
              </a:spcBef>
              <a:buFontTx/>
              <a:buChar char="•"/>
              <a:defRPr/>
            </a:pPr>
            <a:r>
              <a:rPr lang="en-US" sz="2400" kern="0" dirty="0"/>
              <a:t>Measure the rate of the reaction right at the start.</a:t>
            </a:r>
          </a:p>
          <a:p>
            <a:pPr marL="342900" indent="-342900">
              <a:spcBef>
                <a:spcPct val="20000"/>
              </a:spcBef>
              <a:buFontTx/>
              <a:buChar char="•"/>
              <a:defRPr/>
            </a:pPr>
            <a:r>
              <a:rPr lang="en-US" sz="2400" kern="0" dirty="0"/>
              <a:t>Vary the starting concentrations</a:t>
            </a:r>
          </a:p>
          <a:p>
            <a:pPr marL="342900" indent="-342900">
              <a:spcBef>
                <a:spcPct val="20000"/>
              </a:spcBef>
              <a:buFontTx/>
              <a:buChar char="•"/>
              <a:defRPr/>
            </a:pPr>
            <a:r>
              <a:rPr lang="en-US" sz="2400" kern="0" dirty="0"/>
              <a:t>Compare initial rates to initial concentrations</a:t>
            </a:r>
          </a:p>
        </p:txBody>
      </p:sp>
    </p:spTree>
    <p:extLst>
      <p:ext uri="{BB962C8B-B14F-4D97-AF65-F5344CB8AC3E}">
        <p14:creationId xmlns:p14="http://schemas.microsoft.com/office/powerpoint/2010/main" val="394719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81200" y="274638"/>
            <a:ext cx="8229600" cy="487362"/>
          </a:xfrm>
        </p:spPr>
        <p:txBody>
          <a:bodyPr>
            <a:noAutofit/>
          </a:bodyPr>
          <a:lstStyle/>
          <a:p>
            <a:pPr algn="l" eaLnBrk="1" hangingPunct="1"/>
            <a:r>
              <a:rPr lang="en-US" sz="3200" dirty="0"/>
              <a:t>Determining a Rate Law: Initial Rate Method</a:t>
            </a:r>
          </a:p>
        </p:txBody>
      </p:sp>
      <p:sp>
        <p:nvSpPr>
          <p:cNvPr id="16387" name="Rectangle 3"/>
          <p:cNvSpPr>
            <a:spLocks noGrp="1" noChangeArrowheads="1"/>
          </p:cNvSpPr>
          <p:nvPr>
            <p:ph type="body" sz="half" idx="1"/>
          </p:nvPr>
        </p:nvSpPr>
        <p:spPr>
          <a:xfrm>
            <a:off x="1671643" y="1066800"/>
            <a:ext cx="8153400" cy="3886200"/>
          </a:xfrm>
        </p:spPr>
        <p:txBody>
          <a:bodyPr>
            <a:normAutofit/>
          </a:bodyPr>
          <a:lstStyle/>
          <a:p>
            <a:pPr eaLnBrk="1" hangingPunct="1"/>
            <a:r>
              <a:rPr lang="en-US" dirty="0"/>
              <a:t>Isolation of variables: Vary only one concentration at a time and keep temperature constant</a:t>
            </a:r>
          </a:p>
          <a:p>
            <a:pPr eaLnBrk="1" hangingPunct="1"/>
            <a:r>
              <a:rPr lang="en-US" dirty="0"/>
              <a:t>If concentration doubles and:</a:t>
            </a:r>
          </a:p>
          <a:p>
            <a:pPr lvl="1" eaLnBrk="1" hangingPunct="1"/>
            <a:r>
              <a:rPr lang="en-US" dirty="0"/>
              <a:t>Rate does not change, then zero order</a:t>
            </a:r>
          </a:p>
          <a:p>
            <a:pPr lvl="1" eaLnBrk="1" hangingPunct="1"/>
            <a:r>
              <a:rPr lang="en-US" dirty="0"/>
              <a:t>Rate doubles, then first order</a:t>
            </a:r>
          </a:p>
          <a:p>
            <a:pPr lvl="1" eaLnBrk="1" hangingPunct="1"/>
            <a:r>
              <a:rPr lang="en-US" dirty="0"/>
              <a:t>Rate quadruples, then second order</a:t>
            </a:r>
          </a:p>
          <a:p>
            <a:pPr eaLnBrk="1" hangingPunct="1"/>
            <a:r>
              <a:rPr lang="en-US" dirty="0"/>
              <a:t>General Rule: </a:t>
            </a:r>
          </a:p>
        </p:txBody>
      </p:sp>
      <p:pic>
        <p:nvPicPr>
          <p:cNvPr id="1638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905000" y="4405345"/>
            <a:ext cx="4572000" cy="811213"/>
          </a:xfrm>
          <a:noFill/>
        </p:spPr>
      </p:pic>
    </p:spTree>
    <p:extLst>
      <p:ext uri="{BB962C8B-B14F-4D97-AF65-F5344CB8AC3E}">
        <p14:creationId xmlns:p14="http://schemas.microsoft.com/office/powerpoint/2010/main" val="1660077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2375" y="228601"/>
            <a:ext cx="5791200" cy="487363"/>
          </a:xfrm>
        </p:spPr>
        <p:txBody>
          <a:bodyPr/>
          <a:lstStyle/>
          <a:p>
            <a:pPr algn="l" eaLnBrk="1" hangingPunct="1"/>
            <a:r>
              <a:rPr lang="en-US" sz="2800" dirty="0"/>
              <a:t>Initial Rate Method: Example 1</a:t>
            </a:r>
          </a:p>
        </p:txBody>
      </p:sp>
      <p:pic>
        <p:nvPicPr>
          <p:cNvPr id="18439" name="Picture 7"/>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1185" y="838201"/>
            <a:ext cx="4724400" cy="2003425"/>
          </a:xfrm>
          <a:noFill/>
        </p:spPr>
      </p:pic>
      <p:sp>
        <p:nvSpPr>
          <p:cNvPr id="18441" name="Text Box 9"/>
          <p:cNvSpPr txBox="1">
            <a:spLocks noChangeArrowheads="1"/>
          </p:cNvSpPr>
          <p:nvPr/>
        </p:nvSpPr>
        <p:spPr bwMode="auto">
          <a:xfrm>
            <a:off x="95538" y="2800350"/>
            <a:ext cx="26463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000"/>
              <a:t>What is the rate law?</a:t>
            </a:r>
          </a:p>
        </p:txBody>
      </p:sp>
    </p:spTree>
    <p:extLst>
      <p:ext uri="{BB962C8B-B14F-4D97-AF65-F5344CB8AC3E}">
        <p14:creationId xmlns:p14="http://schemas.microsoft.com/office/powerpoint/2010/main" val="35109934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1.1.3052"/>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SLIDEID" val="3C8F76F193A64F92AA5AD368F2728786"/>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SLIDEORDER" val="2"/>
  <p:tag name="SLIDEGUID" val="B86703208B804FDBA749D8F71FCBDF92"/>
  <p:tag name="ANSWERSALIAS" val="0 order|smicln|1st order|smicln|2nd order|smicln|3rd order"/>
  <p:tag name="CHARTCOLORINDICES" val="10,3,11,14,13,23,46,9,5,16,10,3"/>
  <p:tag name="QUESTIONALIAS" val="What is the overall order for a reaction with rate = k[CO2]2[H+]"/>
  <p:tag name="VALUES" val="No Value|smicln|No Value|smicln|No Value|smicln|No Value"/>
  <p:tag name="RESPONSESGATHERED" val="True"/>
  <p:tag name="TOTALRESPONSES" val="54"/>
  <p:tag name="RESPONSECOUNT" val="54"/>
  <p:tag name="SLICED" val="False"/>
  <p:tag name="RESPONSES" val="4;4;3;-;4;2;-;3;-;3;4;4;3;-;4;4;4;4;2;3;3;3;2;4;4;-;2;-;4;4;4;4;4;-;-;4;4;2;4;4;3;-;4;4;4;-;2;4;4;-;3;3;4;4;4;-;3;-;-;-;4;2;4;4;4;4;3;4;2;-;"/>
  <p:tag name="CHARTSTRINGSTD" val="0 8 12 34"/>
  <p:tag name="CHARTSTRINGREV" val="34 12 8 0"/>
  <p:tag name="CHARTSTRINGSTDPER" val="0 0.148148148148148 0.222222222222222 0.62962962962963"/>
  <p:tag name="CHARTSTRINGREVPER" val="0.62962962962963 0.222222222222222 0.148148148148148 0"/>
  <p:tag name="LIVECHARTING" val="False"/>
  <p:tag name="AUTOOPENPOLL" val="True"/>
  <p:tag name="TYPE" val="MultiChoiceSlide"/>
  <p:tag name="TPQUESTIONXML" val="﻿&lt;?xml version=&quot;1.0&quot; encoding=&quot;utf-8&quot;?&gt;&#10;&lt;questionlist&gt;&#10;    &lt;properties&gt;&#10;        &lt;guid&gt;221610AB7C274278931E99BC0A26BDD0&lt;/guid&gt;&#10;        &lt;description /&gt;&#10;        &lt;date&gt;3/10/2013 1:53:1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9B29D3E04B74683BB8BC93C40A818B6&lt;/guid&gt;&#10;            &lt;repollguid&gt;BD916BA5603C4CFCBA13EC35B12D1AD3&lt;/repollguid&gt;&#10;            &lt;sourceid&gt;4E0397C69E0A4FEB8C8FCE11F4477205&lt;/sourceid&gt;&#10;            &lt;questiontext&gt;What is the overall order for a reaction with rate = k[CO2]2[H+]&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CEC918C121254260BE008D17B1AC200A&lt;/guid&gt;&#10;                    &lt;answertext&gt;0 order &lt;/answertext&gt;&#10;                    &lt;valuetype&gt;0&lt;/valuetype&gt;&#10;                &lt;/answer&gt;&#10;                &lt;answer&gt;&#10;                    &lt;guid&gt;0F99DAD312EE4AAFB4D40F32B6FD57FC&lt;/guid&gt;&#10;                    &lt;answertext&gt;1st order &lt;/answertext&gt;&#10;                    &lt;valuetype&gt;0&lt;/valuetype&gt;&#10;                &lt;/answer&gt;&#10;                &lt;answer&gt;&#10;                    &lt;guid&gt;BD66F077E8E6427C987A0B457FD45A0C&lt;/guid&gt;&#10;                    &lt;answertext&gt;2nd order &lt;/answertext&gt;&#10;                    &lt;valuetype&gt;0&lt;/valuetype&gt;&#10;                &lt;/answer&gt;&#10;                &lt;answer&gt;&#10;                    &lt;guid&gt;F4EEBB1D9EB749B1BC828A5EDC5E25ED&lt;/guid&gt;&#10;                    &lt;answertext&gt;3rd order&lt;/answertext&gt;&#10;                    &lt;valuetype&gt;0&lt;/valuetype&gt;&#10;                &lt;/answer&gt;&#10;            &lt;/answers&gt;&#10;        &lt;/multichoice&gt;&#10;    &lt;/questions&gt;&#10;&lt;/questionlist&gt;"/>
  <p:tag name="HASRESULTS"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690</Words>
  <Application>Microsoft Office PowerPoint</Application>
  <PresentationFormat>Custom</PresentationFormat>
  <Paragraphs>146</Paragraphs>
  <Slides>24</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Sections 14.3 and 14.4  Rate Laws and Concentration Changes over Time</vt:lpstr>
      <vt:lpstr>Rate Laws and Concentration Changes over Time</vt:lpstr>
      <vt:lpstr>Rate Laws: Mathematically relating concentration and rates</vt:lpstr>
      <vt:lpstr>Rate Laws (also called Rate Equations)</vt:lpstr>
      <vt:lpstr>Rate Laws: Examples</vt:lpstr>
      <vt:lpstr>What is the overall order for a reaction with rate = k[CO2]2[H+]</vt:lpstr>
      <vt:lpstr>Determining a Rate Law</vt:lpstr>
      <vt:lpstr>Determining a Rate Law: Initial Rate Method</vt:lpstr>
      <vt:lpstr>Initial Rate Method: Example 1</vt:lpstr>
      <vt:lpstr>Initial Rate Method: Multiple Reactants</vt:lpstr>
      <vt:lpstr>Concentration-Time Relationships:   A = reactant</vt:lpstr>
      <vt:lpstr>Graphical Method for Determining Rate Laws</vt:lpstr>
      <vt:lpstr>Graphical Method for Determining Rate Laws</vt:lpstr>
      <vt:lpstr>Graphical Method for Determining Rate Laws: Finding the Order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Radioactive Decay</vt:lpstr>
      <vt:lpstr>Radioactive Decay: Carbon Dating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Laws</dc:title>
  <dc:creator>Bill</dc:creator>
  <cp:lastModifiedBy>bv new tablet</cp:lastModifiedBy>
  <cp:revision>15</cp:revision>
  <dcterms:created xsi:type="dcterms:W3CDTF">2013-03-10T16:59:13Z</dcterms:created>
  <dcterms:modified xsi:type="dcterms:W3CDTF">2013-03-16T15:15:24Z</dcterms:modified>
</cp:coreProperties>
</file>