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ink/ink1.xml" ContentType="application/inkml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ppt/tags/tag10.xml" ContentType="application/vnd.openxmlformats-officedocument.presentationml.tags+xml"/>
  <Override PartName="/ppt/notesSlides/notesSlide7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8.xml" ContentType="application/vnd.openxmlformats-officedocument.presentationml.notesSlide+xml"/>
  <Override PartName="/ppt/tags/tag14.xml" ContentType="application/vnd.openxmlformats-officedocument.presentationml.tags+xml"/>
  <Override PartName="/ppt/notesSlides/notesSlide9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10.xml" ContentType="application/vnd.openxmlformats-officedocument.presentationml.notesSlide+xml"/>
  <Override PartName="/ppt/tags/tag18.xml" ContentType="application/vnd.openxmlformats-officedocument.presentationml.tags+xml"/>
  <Override PartName="/ppt/notesSlides/notesSlide11.xml" ContentType="application/vnd.openxmlformats-officedocument.presentationml.notesSlide+xml"/>
  <Override PartName="/ppt/tags/tag19.xml" ContentType="application/vnd.openxmlformats-officedocument.presentationml.tags+xml"/>
  <Override PartName="/ppt/notesSlides/notesSlide12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13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14.xml" ContentType="application/vnd.openxmlformats-officedocument.presentationml.notesSlide+xml"/>
  <Override PartName="/ppt/tags/tag26.xml" ContentType="application/vnd.openxmlformats-officedocument.presentationml.tags+xml"/>
  <Override PartName="/ppt/notesSlides/notesSlide15.xml" ContentType="application/vnd.openxmlformats-officedocument.presentationml.notesSlide+xml"/>
  <Override PartName="/ppt/tags/tag27.xml" ContentType="application/vnd.openxmlformats-officedocument.presentationml.tags+xml"/>
  <Override PartName="/ppt/notesSlides/notesSlide16.xml" ContentType="application/vnd.openxmlformats-officedocument.presentationml.notesSlide+xml"/>
  <Override PartName="/ppt/tags/tag28.xml" ContentType="application/vnd.openxmlformats-officedocument.presentationml.tags+xml"/>
  <Override PartName="/ppt/notesSlides/notesSlide17.xml" ContentType="application/vnd.openxmlformats-officedocument.presentationml.notesSlide+xml"/>
  <Override PartName="/ppt/tags/tag29.xml" ContentType="application/vnd.openxmlformats-officedocument.presentationml.tags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9" r:id="rId3"/>
    <p:sldId id="260" r:id="rId4"/>
    <p:sldId id="261" r:id="rId5"/>
    <p:sldId id="283" r:id="rId6"/>
    <p:sldId id="262" r:id="rId7"/>
    <p:sldId id="295" r:id="rId8"/>
    <p:sldId id="274" r:id="rId9"/>
    <p:sldId id="285" r:id="rId10"/>
    <p:sldId id="296" r:id="rId11"/>
    <p:sldId id="275" r:id="rId12"/>
    <p:sldId id="289" r:id="rId13"/>
    <p:sldId id="297" r:id="rId14"/>
    <p:sldId id="277" r:id="rId15"/>
    <p:sldId id="270" r:id="rId16"/>
    <p:sldId id="286" r:id="rId17"/>
    <p:sldId id="287" r:id="rId18"/>
    <p:sldId id="298" r:id="rId19"/>
    <p:sldId id="299" r:id="rId20"/>
    <p:sldId id="280" r:id="rId21"/>
    <p:sldId id="292" r:id="rId22"/>
    <p:sldId id="293" r:id="rId23"/>
    <p:sldId id="294" r:id="rId24"/>
  </p:sldIdLst>
  <p:sldSz cx="9144000" cy="6858000" type="screen4x3"/>
  <p:notesSz cx="6858000" cy="9144000"/>
  <p:custDataLst>
    <p:tags r:id="rId2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e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4570" units="in"/>
          <inkml:channel name="Y" type="integer" max="18428" units="in"/>
          <inkml:channel name="F" type="integer" max="255" units="dev"/>
        </inkml:traceFormat>
        <inkml:channelProperties>
          <inkml:channelProperty channel="X" name="resolution" value="2540.05981" units="1/in"/>
          <inkml:channelProperty channel="Y" name="resolution" value="2540.04126" units="1/in"/>
          <inkml:channelProperty channel="F" name="resolution" value="0" units="1/dev"/>
        </inkml:channelProperties>
      </inkml:inkSource>
      <inkml:timestamp xml:id="ts0" timeString="2011-03-21T12:18:15.906"/>
    </inkml:context>
    <inkml:brush xml:id="br0">
      <inkml:brushProperty name="width" value="0.05292" units="cm"/>
      <inkml:brushProperty name="height" value="0.05292" units="cm"/>
      <inkml:brushProperty name="color" value="#5F4B79"/>
      <inkml:brushProperty name="fitToCurve" value="1"/>
    </inkml:brush>
  </inkml:definitions>
  <inkml:trace contextRef="#ctx0" brushRef="#br0">44 10 22,'0'0'20,"0"27"-1,-7-12 0,5 11-17,-3 3-4,-1 3 0,0-1 1,-1-1 1,1-6 0,1-6 0,5-18 2,0 0 0,0 0-1,-4-24 2,9-5-3,1-6 1,0-2 0,2 0-1,-1 4 1,-2 4 4,1 10 0,-6 19 1,0 0 0,3 12 0,-4 15 1,-3 6 1,0 6-1,0 3-4,0-1-3,0-8-17,6 1-9,-8-21-2,12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71DC4FD-8444-405C-8502-200F3BB069F2}" type="datetimeFigureOut">
              <a:rPr lang="en-US"/>
              <a:pPr>
                <a:defRPr/>
              </a:pPr>
              <a:t>3/19/2013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ED8423E-855B-4E28-83C6-A4A9F9C7D6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528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F0945EF-2B4D-4B1F-BF45-17C6E67E9017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7E98A5A-A6C8-4F6D-BAA6-1ACDC5685847}" type="slidenum">
              <a:rPr lang="en-US" smtClean="0"/>
              <a:pPr eaLnBrk="1" hangingPunct="1"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6328861-11FC-475B-A323-FD5771D191CA}" type="slidenum">
              <a:rPr lang="en-US" smtClean="0"/>
              <a:pPr eaLnBrk="1" hangingPunct="1"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FC23D5B-991C-4DB0-8D4D-0A20474D4298}" type="slidenum">
              <a:rPr lang="en-US" smtClean="0"/>
              <a:pPr eaLnBrk="1" hangingPunct="1"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10DA2C2-C551-4AFE-8E5A-37C55A9E8A15}" type="slidenum">
              <a:rPr lang="en-US" smtClean="0"/>
              <a:pPr eaLnBrk="1" hangingPunct="1"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D56876F-DE21-4560-845F-DB50EAB6EA4F}" type="slidenum">
              <a:rPr lang="en-US" smtClean="0"/>
              <a:pPr eaLnBrk="1" hangingPunct="1"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0E01293-D225-4F68-9D30-81F16E54CAE9}" type="slidenum">
              <a:rPr lang="en-US" smtClean="0"/>
              <a:pPr eaLnBrk="1" hangingPunct="1"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F09D1D2-5012-41CC-9BE1-9711BF780520}" type="slidenum">
              <a:rPr lang="en-US" smtClean="0"/>
              <a:pPr eaLnBrk="1" hangingPunct="1"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1C01DBA-C80C-48EF-BCAB-CBEE55071C69}" type="slidenum">
              <a:rPr lang="en-US" smtClean="0"/>
              <a:pPr eaLnBrk="1" hangingPunct="1"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1810321-CD00-420A-B877-7AAB50DA8F7F}" type="slidenum">
              <a:rPr lang="en-US" smtClean="0"/>
              <a:pPr eaLnBrk="1" hangingPunct="1"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B42289-EB86-4A9A-AC60-4CBD08E87070}" type="slidenum">
              <a:rPr lang="en-US" smtClean="0"/>
              <a:pPr eaLnBrk="1" hangingPunct="1"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ABA5A9A-0580-4334-983B-70E3FC38C0CC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9001992-5568-4330-A277-797A2861B9FD}" type="slidenum">
              <a:rPr lang="en-US" smtClean="0"/>
              <a:pPr eaLnBrk="1" hangingPunct="1"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D3D23EC-3CFA-4C4F-BF3A-89C6D822E0F1}" type="slidenum">
              <a:rPr lang="en-US" smtClean="0"/>
              <a:pPr eaLnBrk="1" hangingPunct="1"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A3AA0FD-9673-4213-9FFC-79703A866A14}" type="slidenum">
              <a:rPr lang="en-US" smtClean="0"/>
              <a:pPr eaLnBrk="1" hangingPunct="1"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DC18B7B-4B91-49B0-83D4-7E6EF8D1C524}" type="slidenum">
              <a:rPr lang="en-US" smtClean="0"/>
              <a:pPr eaLnBrk="1" hangingPunct="1"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661B628-AD13-4495-B8B7-0FA4D066A44F}" type="slidenum">
              <a:rPr lang="en-US" smtClean="0"/>
              <a:pPr eaLnBrk="1" hangingPunct="1"/>
              <a:t>9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50649D7-52F6-4CCC-AB79-3BF6FCDCCB5A}" type="slidenum">
              <a:rPr lang="en-US" smtClean="0"/>
              <a:pPr eaLnBrk="1" hangingPunct="1"/>
              <a:t>11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863729-8A66-4C29-8F37-F4DDAA2B31A7}" type="datetimeFigureOut">
              <a:rPr lang="en-US"/>
              <a:pPr>
                <a:defRPr/>
              </a:pPr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CCD40-13D6-4297-9290-AC2C9E9A8F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253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E08788-C5A8-46B4-875D-2ADFA63F2F42}" type="datetimeFigureOut">
              <a:rPr lang="en-US"/>
              <a:pPr>
                <a:defRPr/>
              </a:pPr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545F4-0817-4212-A8DB-91D454AA37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417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EABF0-2B29-476B-97F3-A6968061C9C6}" type="datetimeFigureOut">
              <a:rPr lang="en-US"/>
              <a:pPr>
                <a:defRPr/>
              </a:pPr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3911E-F95E-4727-B279-FA1439F137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977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AB9DB-ECDE-4EA3-BEA6-6C6B67EB64C3}" type="datetimeFigureOut">
              <a:rPr lang="en-US"/>
              <a:pPr>
                <a:defRPr/>
              </a:pPr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23027A-A47B-4D78-82BF-408932C57E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336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01368-91C6-494F-BB10-B96A5B61EFBE}" type="datetimeFigureOut">
              <a:rPr lang="en-US"/>
              <a:pPr>
                <a:defRPr/>
              </a:pPr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AF176-8861-4097-B38D-53B6651059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899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BF58C1-3AEA-455B-8C4A-21DF8AAAD59E}" type="datetimeFigureOut">
              <a:rPr lang="en-US"/>
              <a:pPr>
                <a:defRPr/>
              </a:pPr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9BA46-2B63-479D-B6A9-64DA1D425E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720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BBF2F-4E9B-4E4E-8D9C-01CAF48CC4D4}" type="datetimeFigureOut">
              <a:rPr lang="en-US"/>
              <a:pPr>
                <a:defRPr/>
              </a:pPr>
              <a:t>3/19/2013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59569-9BAE-4D01-AC93-28B939373C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860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E9DA9-CE13-4262-BF7C-30B4E9729606}" type="datetimeFigureOut">
              <a:rPr lang="en-US"/>
              <a:pPr>
                <a:defRPr/>
              </a:pPr>
              <a:t>3/19/2013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D50627-1E76-4157-A33C-FC82093229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010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7D879-BDA0-4AE7-A76F-B072FCDB639B}" type="datetimeFigureOut">
              <a:rPr lang="en-US"/>
              <a:pPr>
                <a:defRPr/>
              </a:pPr>
              <a:t>3/19/2013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8DFA9F-F21A-4CF4-834D-94BE566558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830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761E82-90F5-4DF6-8F20-DFF780C49FDE}" type="datetimeFigureOut">
              <a:rPr lang="en-US"/>
              <a:pPr>
                <a:defRPr/>
              </a:pPr>
              <a:t>3/19/2013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8EA8D7-EA61-47DA-BF77-C93F20A45A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651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40951-C872-4C12-80AD-64219A2EF93A}" type="datetimeFigureOut">
              <a:rPr lang="en-US"/>
              <a:pPr>
                <a:defRPr/>
              </a:pPr>
              <a:t>3/19/2013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5D662-AD2F-4853-B53F-B96955D419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92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E0C35-51CE-4B16-BC31-C3B18F63B218}" type="datetimeFigureOut">
              <a:rPr lang="en-US"/>
              <a:pPr>
                <a:defRPr/>
              </a:pPr>
              <a:t>3/19/2013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66838-91A3-49B1-A9BE-724EDC3B55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830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76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C70A9B2-FDAA-434A-B134-51B4B913D594}" type="datetimeFigureOut">
              <a:rPr lang="en-US"/>
              <a:pPr>
                <a:defRPr/>
              </a:pPr>
              <a:t>3/19/2013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BC4820-38A6-44F2-918E-AA9A0BB036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Relationship Id="rId5" Type="http://schemas.openxmlformats.org/officeDocument/2006/relationships/image" Target="../media/image16.png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3" Type="http://schemas.openxmlformats.org/officeDocument/2006/relationships/tags" Target="../tags/tag16.xml"/><Relationship Id="rId7" Type="http://schemas.openxmlformats.org/officeDocument/2006/relationships/oleObject" Target="../embeddings/oleObject8.bin"/><Relationship Id="rId2" Type="http://schemas.openxmlformats.org/officeDocument/2006/relationships/tags" Target="../tags/tag15.xml"/><Relationship Id="rId1" Type="http://schemas.openxmlformats.org/officeDocument/2006/relationships/vmlDrawing" Target="../drawings/vmlDrawing4.vml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8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9.xml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tags" Target="../tags/tag21.xml"/><Relationship Id="rId7" Type="http://schemas.openxmlformats.org/officeDocument/2006/relationships/oleObject" Target="../embeddings/oleObject9.bin"/><Relationship Id="rId2" Type="http://schemas.openxmlformats.org/officeDocument/2006/relationships/tags" Target="../tags/tag20.xml"/><Relationship Id="rId1" Type="http://schemas.openxmlformats.org/officeDocument/2006/relationships/vmlDrawing" Target="../drawings/vmlDrawing5.vml"/><Relationship Id="rId6" Type="http://schemas.openxmlformats.org/officeDocument/2006/relationships/notesSlide" Target="../notesSlides/notesSlide13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2.xml"/><Relationship Id="rId9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tags" Target="../tags/tag24.xml"/><Relationship Id="rId7" Type="http://schemas.openxmlformats.org/officeDocument/2006/relationships/oleObject" Target="../embeddings/oleObject10.bin"/><Relationship Id="rId2" Type="http://schemas.openxmlformats.org/officeDocument/2006/relationships/tags" Target="../tags/tag23.xml"/><Relationship Id="rId1" Type="http://schemas.openxmlformats.org/officeDocument/2006/relationships/vmlDrawing" Target="../drawings/vmlDrawing6.vml"/><Relationship Id="rId6" Type="http://schemas.openxmlformats.org/officeDocument/2006/relationships/notesSlide" Target="../notesSlides/notesSlide14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25.xml"/><Relationship Id="rId9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6.xml"/><Relationship Id="rId4" Type="http://schemas.openxmlformats.org/officeDocument/2006/relationships/image" Target="../media/image27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8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image" Target="../media/image7.emf"/><Relationship Id="rId5" Type="http://schemas.openxmlformats.org/officeDocument/2006/relationships/customXml" Target="../ink/ink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13" Type="http://schemas.openxmlformats.org/officeDocument/2006/relationships/oleObject" Target="../embeddings/oleObject4.bin"/><Relationship Id="rId3" Type="http://schemas.openxmlformats.org/officeDocument/2006/relationships/tags" Target="../tags/tag7.xml"/><Relationship Id="rId7" Type="http://schemas.openxmlformats.org/officeDocument/2006/relationships/oleObject" Target="../embeddings/oleObject1.bin"/><Relationship Id="rId12" Type="http://schemas.openxmlformats.org/officeDocument/2006/relationships/image" Target="../media/image10.wmf"/><Relationship Id="rId2" Type="http://schemas.openxmlformats.org/officeDocument/2006/relationships/tags" Target="../tags/tag6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1.vml"/><Relationship Id="rId6" Type="http://schemas.openxmlformats.org/officeDocument/2006/relationships/notesSlide" Target="../notesSlides/notesSlide5.xml"/><Relationship Id="rId11" Type="http://schemas.openxmlformats.org/officeDocument/2006/relationships/oleObject" Target="../embeddings/oleObject3.bin"/><Relationship Id="rId5" Type="http://schemas.openxmlformats.org/officeDocument/2006/relationships/slideLayout" Target="../slideLayouts/slideLayout12.xml"/><Relationship Id="rId15" Type="http://schemas.openxmlformats.org/officeDocument/2006/relationships/oleObject" Target="../embeddings/oleObject5.bin"/><Relationship Id="rId10" Type="http://schemas.openxmlformats.org/officeDocument/2006/relationships/image" Target="../media/image9.wmf"/><Relationship Id="rId4" Type="http://schemas.openxmlformats.org/officeDocument/2006/relationships/tags" Target="../tags/tag8.xml"/><Relationship Id="rId9" Type="http://schemas.openxmlformats.org/officeDocument/2006/relationships/oleObject" Target="../embeddings/oleObject2.bin"/><Relationship Id="rId14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9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6.bin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tags" Target="../tags/tag12.xml"/><Relationship Id="rId7" Type="http://schemas.openxmlformats.org/officeDocument/2006/relationships/oleObject" Target="../embeddings/oleObject7.bin"/><Relationship Id="rId2" Type="http://schemas.openxmlformats.org/officeDocument/2006/relationships/tags" Target="../tags/tag11.xml"/><Relationship Id="rId1" Type="http://schemas.openxmlformats.org/officeDocument/2006/relationships/vmlDrawing" Target="../drawings/vmlDrawing3.vml"/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Title 1"/>
          <p:cNvSpPr>
            <a:spLocks noGrp="1"/>
          </p:cNvSpPr>
          <p:nvPr>
            <p:ph type="ctrTitle"/>
          </p:nvPr>
        </p:nvSpPr>
        <p:spPr>
          <a:xfrm>
            <a:off x="685800" y="76200"/>
            <a:ext cx="7772400" cy="762000"/>
          </a:xfrm>
        </p:spPr>
        <p:txBody>
          <a:bodyPr/>
          <a:lstStyle/>
          <a:p>
            <a:pPr eaLnBrk="1" hangingPunct="1"/>
            <a:r>
              <a:rPr lang="en-US" smtClean="0"/>
              <a:t>Chapter 15: Chemical Equilibria</a:t>
            </a:r>
          </a:p>
        </p:txBody>
      </p:sp>
      <p:pic>
        <p:nvPicPr>
          <p:cNvPr id="105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76350"/>
            <a:ext cx="401955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2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5375" y="5229225"/>
            <a:ext cx="4010025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3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990600"/>
            <a:ext cx="4114800" cy="395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Connector 2"/>
          <p:cNvCxnSpPr>
            <a:stCxn id="1051" idx="1"/>
          </p:cNvCxnSpPr>
          <p:nvPr/>
        </p:nvCxnSpPr>
        <p:spPr>
          <a:xfrm>
            <a:off x="0" y="3076575"/>
            <a:ext cx="868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43400" y="1276350"/>
            <a:ext cx="0" cy="36671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152400" y="304800"/>
            <a:ext cx="88392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en-US" sz="3200" i="1" u="sng" smtClean="0"/>
              <a:t>Equilibrium Calculations: Your Pathway to Happiness</a:t>
            </a:r>
            <a:endParaRPr lang="en-US" sz="3200" i="1" u="sng" smtClean="0"/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381000" y="1828800"/>
            <a:ext cx="84582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Write the equilibrium expression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Determine Q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en-US" smtClean="0"/>
              <a:t>if Q = K, it’s at equilibrium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en-US" smtClean="0"/>
              <a:t>if Q &lt; K, reactants go to form products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en-US" smtClean="0"/>
              <a:t>if Q &gt; K, products go to form reactants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Call the amount reacting “x”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Solve for x in the equilibrium expression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Use x to determine equilibrium concentrations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11143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5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143000"/>
            <a:ext cx="3279775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2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1431925"/>
            <a:ext cx="51054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3" name="TextBox 3"/>
          <p:cNvSpPr txBox="1">
            <a:spLocks noChangeArrowheads="1"/>
          </p:cNvSpPr>
          <p:nvPr/>
        </p:nvSpPr>
        <p:spPr bwMode="auto">
          <a:xfrm>
            <a:off x="381000" y="304800"/>
            <a:ext cx="55070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Given these initial concentrations, what will the final </a:t>
            </a:r>
          </a:p>
          <a:p>
            <a:pPr eaLnBrk="1" hangingPunct="1"/>
            <a:r>
              <a:rPr lang="en-US"/>
              <a:t>concentrations be when equilibrium is reached?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3894" y="2116581"/>
            <a:ext cx="10331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 = 0.11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2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Which is it?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928643791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Chart" r:id="rId7" imgW="4572000" imgH="5143500" progId="MSGraph.Chart.8">
                  <p:embed followColorScheme="full"/>
                </p:oleObj>
              </mc:Choice>
              <mc:Fallback>
                <p:oleObj name="Chart" r:id="rId7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It’s at equilibrium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It’s not and will react to make more products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It’s not and will react to make more reactants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74230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"/>
            <a:ext cx="711993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133600"/>
            <a:ext cx="835025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4606925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3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If we add more C, [B] will…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966143209"/>
              </p:ext>
            </p:extLst>
          </p:nvPr>
        </p:nvGraphicFramePr>
        <p:xfrm>
          <a:off x="4579938" y="1604963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0" name="Chart" r:id="rId7" imgW="4572000" imgH="5143500" progId="MSGraph.Chart.8">
                  <p:embed followColorScheme="full"/>
                </p:oleObj>
              </mc:Choice>
              <mc:Fallback>
                <p:oleObj name="Chart" r:id="rId7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9938" y="1604963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4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4406900"/>
            <a:ext cx="4114800" cy="2163762"/>
          </a:xfrm>
        </p:spPr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Increase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Decrease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Not change</a:t>
            </a:r>
          </a:p>
        </p:txBody>
      </p:sp>
      <p:pic>
        <p:nvPicPr>
          <p:cNvPr id="20505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19200"/>
            <a:ext cx="4606925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0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If we remove B, [D] will…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856395267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" name="Chart" r:id="rId7" imgW="4572000" imgH="5143500" progId="MSGraph.Chart.8">
                  <p:embed followColorScheme="full"/>
                </p:oleObj>
              </mc:Choice>
              <mc:Fallback>
                <p:oleObj name="Chart" r:id="rId7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1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4389438"/>
            <a:ext cx="4114800" cy="2163762"/>
          </a:xfrm>
        </p:spPr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Increase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Decrease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Not change</a:t>
            </a:r>
          </a:p>
        </p:txBody>
      </p:sp>
      <p:pic>
        <p:nvPicPr>
          <p:cNvPr id="21512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219200"/>
            <a:ext cx="4606925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6427788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15765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4271963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1661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7799388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6411913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 err="1">
                <a:solidFill>
                  <a:schemeClr val="accent1">
                    <a:lumMod val="75000"/>
                  </a:schemeClr>
                </a:solidFill>
              </a:rPr>
              <a:t>LeChatelier’s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 Principle: Doing the math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462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43000"/>
            <a:ext cx="3763963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621" name="TextBox 3"/>
          <p:cNvSpPr txBox="1">
            <a:spLocks noChangeArrowheads="1"/>
          </p:cNvSpPr>
          <p:nvPr/>
        </p:nvSpPr>
        <p:spPr bwMode="auto">
          <a:xfrm>
            <a:off x="457200" y="2971800"/>
            <a:ext cx="81359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1-Liter flask contains 0.50 mol butane and 1.25 mol isobutane (at equilibrium).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0.50 mol butane are added. What happens, and what is the result?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04800"/>
            <a:ext cx="7866063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4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7027863" cy="663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5142" name="Ink 2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727325" y="5054600"/>
              <a:ext cx="15875" cy="103188"/>
            </p14:xfrm>
          </p:contentPart>
        </mc:Choice>
        <mc:Fallback>
          <p:pic>
            <p:nvPicPr>
              <p:cNvPr id="5142" name="Ink 2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720269" y="5045971"/>
                <a:ext cx="31044" cy="116491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7" name="TPQuestion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smtClean="0"/>
              <a:t>What is the equilibrium expression for</a:t>
            </a:r>
            <a:br>
              <a:rPr lang="en-US" sz="3200" smtClean="0"/>
            </a:br>
            <a:r>
              <a:rPr lang="en-US" sz="3200" smtClean="0"/>
              <a:t>        Fe</a:t>
            </a:r>
            <a:r>
              <a:rPr lang="en-US" sz="3200" baseline="-25000" smtClean="0"/>
              <a:t>2</a:t>
            </a:r>
            <a:r>
              <a:rPr lang="en-US" sz="3200" smtClean="0"/>
              <a:t>S</a:t>
            </a:r>
            <a:r>
              <a:rPr lang="en-US" sz="3200" baseline="-25000" smtClean="0"/>
              <a:t>3</a:t>
            </a:r>
            <a:r>
              <a:rPr lang="en-US" sz="3200" smtClean="0"/>
              <a:t>(s)          2 Fe</a:t>
            </a:r>
            <a:r>
              <a:rPr lang="en-US" sz="3200" baseline="30000" smtClean="0"/>
              <a:t>3+</a:t>
            </a:r>
            <a:r>
              <a:rPr lang="en-US" sz="3200" smtClean="0"/>
              <a:t>(aq) + 3 S</a:t>
            </a:r>
            <a:r>
              <a:rPr lang="en-US" sz="3200" baseline="30000" smtClean="0"/>
              <a:t>2-</a:t>
            </a:r>
            <a:r>
              <a:rPr lang="en-US" sz="3200" smtClean="0"/>
              <a:t>(aq)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606967281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Chart" r:id="rId7" imgW="4572000" imgH="5143500" progId="MSGraph.Chart.8">
                  <p:embed followColorScheme="full"/>
                </p:oleObj>
              </mc:Choice>
              <mc:Fallback>
                <p:oleObj name="Chart" r:id="rId7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8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152400" y="1600200"/>
            <a:ext cx="4114800" cy="4525963"/>
          </a:xfrm>
        </p:spPr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1:</a:t>
            </a:r>
            <a:br>
              <a:rPr lang="en-US" smtClean="0"/>
            </a:br>
            <a:endParaRPr lang="en-US" smtClean="0"/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2:</a:t>
            </a:r>
            <a:br>
              <a:rPr lang="en-US" smtClean="0"/>
            </a:br>
            <a:endParaRPr lang="en-US" smtClean="0"/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3:</a:t>
            </a:r>
            <a:br>
              <a:rPr lang="en-US" smtClean="0"/>
            </a:br>
            <a:endParaRPr lang="en-US" smtClean="0"/>
          </a:p>
          <a:p>
            <a:pPr marL="514350" indent="-514350">
              <a:buFont typeface="Arial" charset="0"/>
              <a:buAutoNum type="arabicPeriod"/>
            </a:pPr>
            <a:r>
              <a:rPr lang="en-US" smtClean="0"/>
              <a:t>4: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371600" y="1752600"/>
          <a:ext cx="1905000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9" imgW="1041120" imgH="457200" progId="Equation.3">
                  <p:embed/>
                </p:oleObj>
              </mc:Choice>
              <mc:Fallback>
                <p:oleObj name="Equation" r:id="rId9" imgW="1041120" imgH="457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752600"/>
                        <a:ext cx="1905000" cy="836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266825" y="2820988"/>
          <a:ext cx="2114550" cy="836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name="Equation" r:id="rId11" imgW="1155600" imgH="457200" progId="Equation.3">
                  <p:embed/>
                </p:oleObj>
              </mc:Choice>
              <mc:Fallback>
                <p:oleObj name="Equation" r:id="rId11" imgW="11556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6825" y="2820988"/>
                        <a:ext cx="2114550" cy="836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393825" y="4170363"/>
          <a:ext cx="185896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4" name="Equation" r:id="rId13" imgW="1015920" imgH="228600" progId="Equation.3">
                  <p:embed/>
                </p:oleObj>
              </mc:Choice>
              <mc:Fallback>
                <p:oleObj name="Equation" r:id="rId13" imgW="101592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3825" y="4170363"/>
                        <a:ext cx="1858963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7"/>
          <p:cNvGraphicFramePr>
            <a:graphicFrameLocks noChangeAspect="1"/>
          </p:cNvGraphicFramePr>
          <p:nvPr/>
        </p:nvGraphicFramePr>
        <p:xfrm>
          <a:off x="1325563" y="5143500"/>
          <a:ext cx="2044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Equation" r:id="rId15" imgW="1117440" imgH="228600" progId="Equation.3">
                  <p:embed/>
                </p:oleObj>
              </mc:Choice>
              <mc:Fallback>
                <p:oleObj name="Equation" r:id="rId15" imgW="111744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563" y="5143500"/>
                        <a:ext cx="2044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Arrow Connector 10"/>
          <p:cNvCxnSpPr/>
          <p:nvPr/>
        </p:nvCxnSpPr>
        <p:spPr>
          <a:xfrm>
            <a:off x="2667000" y="9906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10800000">
            <a:off x="2667000" y="1141413"/>
            <a:ext cx="609600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8" name="TextBox 1"/>
          <p:cNvSpPr txBox="1">
            <a:spLocks noChangeArrowheads="1"/>
          </p:cNvSpPr>
          <p:nvPr/>
        </p:nvSpPr>
        <p:spPr bwMode="auto">
          <a:xfrm>
            <a:off x="380999" y="370631"/>
            <a:ext cx="5856283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 u="sng" dirty="0">
                <a:latin typeface="Calibri" pitchFamily="34" charset="0"/>
              </a:rPr>
              <a:t>Manipulating Equilibrium Expressions</a:t>
            </a:r>
            <a:r>
              <a:rPr lang="en-US" dirty="0">
                <a:latin typeface="Calibri" pitchFamily="34" charset="0"/>
              </a:rPr>
              <a:t>:</a:t>
            </a:r>
          </a:p>
          <a:p>
            <a:pPr eaLnBrk="1" hangingPunct="1"/>
            <a:endParaRPr lang="en-US" dirty="0">
              <a:latin typeface="Calibri" pitchFamily="34" charset="0"/>
            </a:endParaRPr>
          </a:p>
          <a:p>
            <a:pPr eaLnBrk="1" hangingPunct="1"/>
            <a:endParaRPr lang="en-US" dirty="0">
              <a:latin typeface="Calibri" pitchFamily="34" charset="0"/>
            </a:endParaRPr>
          </a:p>
          <a:p>
            <a:pPr eaLnBrk="1" hangingPunct="1"/>
            <a:r>
              <a:rPr lang="en-US" dirty="0">
                <a:latin typeface="Calibri" pitchFamily="34" charset="0"/>
                <a:sym typeface="Symbol" pitchFamily="18" charset="2"/>
              </a:rPr>
              <a:t>N</a:t>
            </a:r>
            <a:r>
              <a:rPr lang="en-US" baseline="-25000" dirty="0">
                <a:latin typeface="Calibri" pitchFamily="34" charset="0"/>
                <a:sym typeface="Symbol" pitchFamily="18" charset="2"/>
              </a:rPr>
              <a:t>2</a:t>
            </a:r>
            <a:r>
              <a:rPr lang="en-US" dirty="0">
                <a:latin typeface="Calibri" pitchFamily="34" charset="0"/>
                <a:sym typeface="Symbol" pitchFamily="18" charset="2"/>
              </a:rPr>
              <a:t>(g) + 3 H</a:t>
            </a:r>
            <a:r>
              <a:rPr lang="en-US" baseline="-25000" dirty="0">
                <a:latin typeface="Calibri" pitchFamily="34" charset="0"/>
                <a:sym typeface="Symbol" pitchFamily="18" charset="2"/>
              </a:rPr>
              <a:t>2</a:t>
            </a:r>
            <a:r>
              <a:rPr lang="en-US" dirty="0">
                <a:latin typeface="Calibri" pitchFamily="34" charset="0"/>
                <a:sym typeface="Symbol" pitchFamily="18" charset="2"/>
              </a:rPr>
              <a:t>(g)</a:t>
            </a:r>
            <a:r>
              <a:rPr lang="en-US" dirty="0">
                <a:latin typeface="Calibri" pitchFamily="34" charset="0"/>
              </a:rPr>
              <a:t> </a:t>
            </a:r>
            <a:r>
              <a:rPr lang="en-US" dirty="0">
                <a:latin typeface="Calibri" pitchFamily="34" charset="0"/>
                <a:sym typeface="Symbol" pitchFamily="18" charset="2"/>
              </a:rPr>
              <a:t> </a:t>
            </a:r>
            <a:r>
              <a:rPr lang="en-US" dirty="0">
                <a:latin typeface="Calibri" pitchFamily="34" charset="0"/>
              </a:rPr>
              <a:t>2 NH</a:t>
            </a:r>
            <a:r>
              <a:rPr lang="en-US" baseline="-25000" dirty="0">
                <a:latin typeface="Calibri" pitchFamily="34" charset="0"/>
              </a:rPr>
              <a:t>3</a:t>
            </a:r>
            <a:r>
              <a:rPr lang="en-US" dirty="0">
                <a:latin typeface="Calibri" pitchFamily="34" charset="0"/>
              </a:rPr>
              <a:t>(g)      </a:t>
            </a:r>
            <a:r>
              <a:rPr lang="en-US" dirty="0">
                <a:latin typeface="Calibri" pitchFamily="34" charset="0"/>
                <a:sym typeface="Symbol" pitchFamily="18" charset="2"/>
              </a:rPr>
              <a:t>K =                              =5.5 x 10</a:t>
            </a:r>
            <a:r>
              <a:rPr lang="en-US" baseline="30000" dirty="0">
                <a:latin typeface="Calibri" pitchFamily="34" charset="0"/>
                <a:sym typeface="Symbol" pitchFamily="18" charset="2"/>
              </a:rPr>
              <a:t>5</a:t>
            </a:r>
            <a:endParaRPr lang="en-US" dirty="0">
              <a:latin typeface="Calibri" pitchFamily="34" charset="0"/>
            </a:endParaRPr>
          </a:p>
          <a:p>
            <a:pPr eaLnBrk="1" hangingPunct="1"/>
            <a:endParaRPr lang="en-US" dirty="0">
              <a:latin typeface="Calibri" pitchFamily="34" charset="0"/>
            </a:endParaRPr>
          </a:p>
          <a:p>
            <a:pPr eaLnBrk="1" hangingPunct="1"/>
            <a:endParaRPr lang="en-US" u="sng" dirty="0">
              <a:latin typeface="Calibri" pitchFamily="34" charset="0"/>
            </a:endParaRPr>
          </a:p>
          <a:p>
            <a:pPr eaLnBrk="1" hangingPunct="1"/>
            <a:r>
              <a:rPr lang="en-US" u="sng" dirty="0">
                <a:latin typeface="Calibri" pitchFamily="34" charset="0"/>
              </a:rPr>
              <a:t>Reversing Reactions</a:t>
            </a:r>
          </a:p>
          <a:p>
            <a:pPr eaLnBrk="1" hangingPunct="1"/>
            <a:endParaRPr lang="en-US" dirty="0">
              <a:latin typeface="Calibri" pitchFamily="34" charset="0"/>
            </a:endParaRPr>
          </a:p>
          <a:p>
            <a:pPr eaLnBrk="1" hangingPunct="1"/>
            <a:endParaRPr lang="en-US" dirty="0">
              <a:latin typeface="Calibri" pitchFamily="34" charset="0"/>
            </a:endParaRPr>
          </a:p>
          <a:p>
            <a:pPr eaLnBrk="1" hangingPunct="1"/>
            <a:r>
              <a:rPr lang="en-US" dirty="0" smtClean="0">
                <a:latin typeface="Calibri" pitchFamily="34" charset="0"/>
              </a:rPr>
              <a:t>2 NH</a:t>
            </a:r>
            <a:r>
              <a:rPr lang="en-US" baseline="-25000" dirty="0" smtClean="0">
                <a:latin typeface="Calibri" pitchFamily="34" charset="0"/>
              </a:rPr>
              <a:t>3</a:t>
            </a:r>
            <a:r>
              <a:rPr lang="en-US" dirty="0" smtClean="0">
                <a:latin typeface="Calibri" pitchFamily="34" charset="0"/>
              </a:rPr>
              <a:t>(g)   </a:t>
            </a:r>
            <a:r>
              <a:rPr lang="en-US" dirty="0" smtClean="0">
                <a:latin typeface="Calibri" pitchFamily="34" charset="0"/>
                <a:sym typeface="Symbol" pitchFamily="18" charset="2"/>
              </a:rPr>
              <a:t>  N</a:t>
            </a:r>
            <a:r>
              <a:rPr lang="en-US" baseline="-25000" dirty="0" smtClean="0">
                <a:latin typeface="Calibri" pitchFamily="34" charset="0"/>
                <a:sym typeface="Symbol" pitchFamily="18" charset="2"/>
              </a:rPr>
              <a:t>2</a:t>
            </a:r>
            <a:r>
              <a:rPr lang="en-US" dirty="0" smtClean="0">
                <a:latin typeface="Calibri" pitchFamily="34" charset="0"/>
                <a:sym typeface="Symbol" pitchFamily="18" charset="2"/>
              </a:rPr>
              <a:t>(g) + 3 H</a:t>
            </a:r>
            <a:r>
              <a:rPr lang="en-US" baseline="-25000" dirty="0" smtClean="0">
                <a:latin typeface="Calibri" pitchFamily="34" charset="0"/>
                <a:sym typeface="Symbol" pitchFamily="18" charset="2"/>
              </a:rPr>
              <a:t>2</a:t>
            </a:r>
            <a:r>
              <a:rPr lang="en-US" dirty="0" smtClean="0">
                <a:latin typeface="Calibri" pitchFamily="34" charset="0"/>
                <a:sym typeface="Symbol" pitchFamily="18" charset="2"/>
              </a:rPr>
              <a:t>(g)       K = </a:t>
            </a:r>
            <a:endParaRPr lang="en-US" dirty="0">
              <a:latin typeface="Calibri" pitchFamily="34" charset="0"/>
            </a:endParaRPr>
          </a:p>
          <a:p>
            <a:pPr eaLnBrk="1" hangingPunct="1"/>
            <a:endParaRPr lang="en-US" dirty="0">
              <a:latin typeface="Calibri" pitchFamily="34" charset="0"/>
            </a:endParaRPr>
          </a:p>
          <a:p>
            <a:pPr eaLnBrk="1" hangingPunct="1"/>
            <a:endParaRPr lang="en-US" dirty="0">
              <a:latin typeface="Calibri" pitchFamily="34" charset="0"/>
            </a:endParaRPr>
          </a:p>
          <a:p>
            <a:pPr eaLnBrk="1" hangingPunct="1"/>
            <a:endParaRPr lang="en-US" dirty="0">
              <a:latin typeface="Calibri" pitchFamily="34" charset="0"/>
            </a:endParaRPr>
          </a:p>
          <a:p>
            <a:pPr eaLnBrk="1" hangingPunct="1"/>
            <a:endParaRPr lang="en-US" dirty="0">
              <a:latin typeface="Calibri" pitchFamily="34" charset="0"/>
            </a:endParaRPr>
          </a:p>
          <a:p>
            <a:pPr eaLnBrk="1" hangingPunct="1"/>
            <a:r>
              <a:rPr lang="en-US" u="sng" dirty="0">
                <a:latin typeface="Calibri" pitchFamily="34" charset="0"/>
              </a:rPr>
              <a:t>Multiplying by a </a:t>
            </a:r>
            <a:r>
              <a:rPr lang="en-US" u="sng" dirty="0" smtClean="0">
                <a:latin typeface="Calibri" pitchFamily="34" charset="0"/>
              </a:rPr>
              <a:t>Factor</a:t>
            </a:r>
            <a:endParaRPr lang="en-US" u="sng" dirty="0">
              <a:latin typeface="Calibri" pitchFamily="34" charset="0"/>
            </a:endParaRPr>
          </a:p>
          <a:p>
            <a:pPr eaLnBrk="1" hangingPunct="1"/>
            <a:endParaRPr lang="en-US" u="sng" dirty="0" smtClean="0">
              <a:latin typeface="Calibri" pitchFamily="34" charset="0"/>
            </a:endParaRPr>
          </a:p>
          <a:p>
            <a:pPr eaLnBrk="1" hangingPunct="1"/>
            <a:endParaRPr lang="en-US" u="sng" dirty="0">
              <a:latin typeface="Calibri" pitchFamily="34" charset="0"/>
            </a:endParaRPr>
          </a:p>
          <a:p>
            <a:pPr eaLnBrk="1" hangingPunct="1"/>
            <a:r>
              <a:rPr lang="en-US" dirty="0" smtClean="0">
                <a:latin typeface="Calibri" pitchFamily="34" charset="0"/>
              </a:rPr>
              <a:t>½ N2(g)  +  3/2 H2(g) </a:t>
            </a:r>
            <a:r>
              <a:rPr lang="en-US" dirty="0" smtClean="0">
                <a:latin typeface="Calibri" pitchFamily="34" charset="0"/>
                <a:sym typeface="Symbol" pitchFamily="18" charset="2"/>
              </a:rPr>
              <a:t></a:t>
            </a:r>
            <a:r>
              <a:rPr lang="en-US" dirty="0" smtClean="0">
                <a:latin typeface="Calibri" pitchFamily="34" charset="0"/>
              </a:rPr>
              <a:t>  NH3(g)            K = </a:t>
            </a:r>
          </a:p>
          <a:p>
            <a:pPr eaLnBrk="1" hangingPunct="1"/>
            <a:endParaRPr lang="en-US" u="sng" dirty="0">
              <a:latin typeface="Calibri" pitchFamily="34" charset="0"/>
            </a:endParaRP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3581400" y="1066800"/>
          <a:ext cx="1447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3" name="Equation" r:id="rId5" imgW="685800" imgH="457200" progId="Equation.3">
                  <p:embed/>
                </p:oleObj>
              </mc:Choice>
              <mc:Fallback>
                <p:oleObj name="Equation" r:id="rId5" imgW="685800" imgH="457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1066800"/>
                        <a:ext cx="14478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2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8600"/>
            <a:ext cx="50292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6779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76200"/>
            <a:ext cx="48006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990600"/>
            <a:ext cx="4724400" cy="5787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5" name="TPQuestion"/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pPr algn="l"/>
            <a:r>
              <a:rPr lang="en-US" sz="2400" smtClean="0">
                <a:sym typeface="Symbol" pitchFamily="18" charset="2"/>
              </a:rPr>
              <a:t>Cu(NH</a:t>
            </a:r>
            <a:r>
              <a:rPr lang="en-US" sz="2400" baseline="-25000" smtClean="0">
                <a:sym typeface="Symbol" pitchFamily="18" charset="2"/>
              </a:rPr>
              <a:t>3</a:t>
            </a:r>
            <a:r>
              <a:rPr lang="en-US" sz="2400" smtClean="0">
                <a:sym typeface="Symbol" pitchFamily="18" charset="2"/>
              </a:rPr>
              <a:t>)</a:t>
            </a:r>
            <a:r>
              <a:rPr lang="en-US" sz="2400" baseline="-25000" smtClean="0">
                <a:sym typeface="Symbol" pitchFamily="18" charset="2"/>
              </a:rPr>
              <a:t>4</a:t>
            </a:r>
            <a:r>
              <a:rPr lang="en-US" sz="2400" baseline="30000" smtClean="0">
                <a:sym typeface="Symbol" pitchFamily="18" charset="2"/>
              </a:rPr>
              <a:t>2+</a:t>
            </a:r>
            <a:r>
              <a:rPr lang="en-US" sz="2400" smtClean="0">
                <a:sym typeface="Symbol" pitchFamily="18" charset="2"/>
              </a:rPr>
              <a:t>(aq)  </a:t>
            </a:r>
            <a:r>
              <a:rPr lang="en-US" sz="2400" smtClean="0"/>
              <a:t>Cu</a:t>
            </a:r>
            <a:r>
              <a:rPr lang="en-US" sz="2400" baseline="30000" smtClean="0"/>
              <a:t>2+</a:t>
            </a:r>
            <a:r>
              <a:rPr lang="en-US" sz="2400" smtClean="0"/>
              <a:t>(aq) + 4 NH</a:t>
            </a:r>
            <a:r>
              <a:rPr lang="en-US" sz="2400" baseline="-25000" smtClean="0"/>
              <a:t>3</a:t>
            </a:r>
            <a:r>
              <a:rPr lang="en-US" sz="2400" smtClean="0"/>
              <a:t>(aq)            </a:t>
            </a:r>
            <a:r>
              <a:rPr lang="en-US" sz="2400" smtClean="0">
                <a:sym typeface="Symbol" pitchFamily="18" charset="2"/>
              </a:rPr>
              <a:t>K   = 8.5 x  10</a:t>
            </a:r>
            <a:r>
              <a:rPr lang="en-US" sz="2400" baseline="30000" smtClean="0">
                <a:sym typeface="Symbol" pitchFamily="18" charset="2"/>
              </a:rPr>
              <a:t>-13</a:t>
            </a:r>
            <a:br>
              <a:rPr lang="en-US" sz="2400" baseline="30000" smtClean="0">
                <a:sym typeface="Symbol" pitchFamily="18" charset="2"/>
              </a:rPr>
            </a:br>
            <a:r>
              <a:rPr lang="en-US" sz="2400" baseline="30000" smtClean="0">
                <a:sym typeface="Symbol" pitchFamily="18" charset="2"/>
              </a:rPr>
              <a:t/>
            </a:r>
            <a:br>
              <a:rPr lang="en-US" sz="2400" baseline="30000" smtClean="0">
                <a:sym typeface="Symbol" pitchFamily="18" charset="2"/>
              </a:rPr>
            </a:br>
            <a:r>
              <a:rPr lang="en-US" sz="2400" smtClean="0">
                <a:sym typeface="Symbol" pitchFamily="18" charset="2"/>
              </a:rPr>
              <a:t>If [Cu</a:t>
            </a:r>
            <a:r>
              <a:rPr lang="en-US" sz="2400" baseline="30000" smtClean="0">
                <a:sym typeface="Symbol" pitchFamily="18" charset="2"/>
              </a:rPr>
              <a:t>2+</a:t>
            </a:r>
            <a:r>
              <a:rPr lang="en-US" sz="2400" smtClean="0">
                <a:sym typeface="Symbol" pitchFamily="18" charset="2"/>
              </a:rPr>
              <a:t>] = 1.0 x 10</a:t>
            </a:r>
            <a:r>
              <a:rPr lang="en-US" sz="2400" baseline="30000" smtClean="0">
                <a:sym typeface="Symbol" pitchFamily="18" charset="2"/>
              </a:rPr>
              <a:t>-6</a:t>
            </a:r>
            <a:r>
              <a:rPr lang="en-US" sz="2400" smtClean="0">
                <a:sym typeface="Symbol" pitchFamily="18" charset="2"/>
              </a:rPr>
              <a:t> , [NH</a:t>
            </a:r>
            <a:r>
              <a:rPr lang="en-US" sz="2400" baseline="-25000" smtClean="0">
                <a:sym typeface="Symbol" pitchFamily="18" charset="2"/>
              </a:rPr>
              <a:t>3</a:t>
            </a:r>
            <a:r>
              <a:rPr lang="en-US" sz="2400" smtClean="0">
                <a:sym typeface="Symbol" pitchFamily="18" charset="2"/>
              </a:rPr>
              <a:t>] = 1.0 x 10</a:t>
            </a:r>
            <a:r>
              <a:rPr lang="en-US" sz="2400" baseline="30000" smtClean="0">
                <a:sym typeface="Symbol" pitchFamily="18" charset="2"/>
              </a:rPr>
              <a:t>-3</a:t>
            </a:r>
            <a:r>
              <a:rPr lang="en-US" sz="2400" smtClean="0">
                <a:sym typeface="Symbol" pitchFamily="18" charset="2"/>
              </a:rPr>
              <a:t>, [Cu(NH</a:t>
            </a:r>
            <a:r>
              <a:rPr lang="en-US" sz="2400" baseline="-25000" smtClean="0">
                <a:sym typeface="Symbol" pitchFamily="18" charset="2"/>
              </a:rPr>
              <a:t>3</a:t>
            </a:r>
            <a:r>
              <a:rPr lang="en-US" sz="2400" smtClean="0">
                <a:sym typeface="Symbol" pitchFamily="18" charset="2"/>
              </a:rPr>
              <a:t>)</a:t>
            </a:r>
            <a:r>
              <a:rPr lang="en-US" sz="2400" baseline="-25000" smtClean="0">
                <a:sym typeface="Symbol" pitchFamily="18" charset="2"/>
              </a:rPr>
              <a:t>4</a:t>
            </a:r>
            <a:r>
              <a:rPr lang="en-US" sz="2400" baseline="30000" smtClean="0">
                <a:sym typeface="Symbol" pitchFamily="18" charset="2"/>
              </a:rPr>
              <a:t>2+</a:t>
            </a:r>
            <a:r>
              <a:rPr lang="en-US" sz="2400" smtClean="0">
                <a:sym typeface="Symbol" pitchFamily="18" charset="2"/>
              </a:rPr>
              <a:t>], then …</a:t>
            </a:r>
            <a:endParaRPr lang="en-US" smtClean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435348642"/>
              </p:ext>
            </p:extLst>
          </p:nvPr>
        </p:nvGraphicFramePr>
        <p:xfrm>
          <a:off x="4508500" y="1651000"/>
          <a:ext cx="4572000" cy="514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Chart" r:id="rId7" imgW="4572000" imgH="5143500" progId="MSGraph.Chart.8">
                  <p:embed followColorScheme="full"/>
                </p:oleObj>
              </mc:Choice>
              <mc:Fallback>
                <p:oleObj name="Chart" r:id="rId7" imgW="4572000" imgH="5143500" progId="MSGraph.Chart.8">
                  <p:embed followColorScheme="full"/>
                  <p:pic>
                    <p:nvPicPr>
                      <p:cNvPr id="0" name="TPChart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1651000"/>
                        <a:ext cx="4572000" cy="514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6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en-US" sz="2000" smtClean="0"/>
              <a:t>It is at equilibrium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z="2000" smtClean="0"/>
              <a:t>Reaction goes forwards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sz="2000" smtClean="0"/>
              <a:t>Reaction goes backwards</a:t>
            </a: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repeatDur="0" restart="never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PARTLISTDEFAULT" val="1"/>
  <p:tag name="INCORRECTPOINTVALUE" val="0"/>
  <p:tag name="AUTOADJUSTPARTRANGE" val="True"/>
  <p:tag name="FIBNUMRESULTS" val="5"/>
  <p:tag name="PRRESPONSE2" val="9"/>
  <p:tag name="PRRESPONSE6" val="5"/>
  <p:tag name="PRRESPONSE10" val="1"/>
  <p:tag name="POWERPOINTVERSION" val="12.0"/>
  <p:tag name="CSVFORMAT" val="0"/>
  <p:tag name="RESPCOUNTERFORMAT" val="0"/>
  <p:tag name="ALLOWDUPLICATES" val="False"/>
  <p:tag name="REVIEWONLY" val="False"/>
  <p:tag name="RACEANIMATIONSPEED" val="3"/>
  <p:tag name="BUBBLENAMEVISIBLE" val="True"/>
  <p:tag name="CUSTOMGRIDBACKCOLOR" val="-722948"/>
  <p:tag name="USESCHEMECOLORS" val="True"/>
  <p:tag name="GRIDROTATIONINTERVAL" val="2"/>
  <p:tag name="CHARTCOLORS" val="0"/>
  <p:tag name="INCLUDEPPT" val="True"/>
  <p:tag name="REALTIMEBACKUPPATH" val="(None)"/>
  <p:tag name="FIBDISPLAYRESULTS" val="True"/>
  <p:tag name="PRRESPONSE3" val="8"/>
  <p:tag name="PRRESPONSE8" val="3"/>
  <p:tag name="ANSWERNOWSTYLE" val="-1"/>
  <p:tag name="COUNTDOWNSECONDS" val="10"/>
  <p:tag name="AUTOADVANCE" val="False"/>
  <p:tag name="SKIPREMAININGRACESLIDES" val="True"/>
  <p:tag name="BUBBLEGROUPING" val="3"/>
  <p:tag name="CUSTOMCELLBACKCOLOR3" val="-268652"/>
  <p:tag name="AUTOSIZEGRID" val="True"/>
  <p:tag name="INCLUDENONRESPONDERS" val="False"/>
  <p:tag name="REALTIMEBACKUP" val="False"/>
  <p:tag name="FIBINCLUDEOTHER" val="True"/>
  <p:tag name="PRRESPONSE5" val="6"/>
  <p:tag name="ALWAYSOPENPOLL" val="False"/>
  <p:tag name="ANSWERNOWTEXT" val="Answer Now"/>
  <p:tag name="BACKUPSESSIONS" val="True"/>
  <p:tag name="RACEENDPOINTS" val="100"/>
  <p:tag name="DEFAULTNUMTEAMS" val="5"/>
  <p:tag name="DISPLAYDEVICENUMBER" val="True"/>
  <p:tag name="RESETCHARTS" val="True"/>
  <p:tag name="ZEROBASED" val="False"/>
  <p:tag name="PRRESPONSE1" val="10"/>
  <p:tag name="SHOWFLASHWARNING" val="True"/>
  <p:tag name="COUNTDOWNSTYLE" val="-1"/>
  <p:tag name="AUTOUPDATEALIASES" val="True"/>
  <p:tag name="BUBBLESIZEVISIBLE" val="True"/>
  <p:tag name="GRIDOPACITY" val="90"/>
  <p:tag name="ALLOWUSERFEEDBACK" val="True"/>
  <p:tag name="FIBDISPLAYKEYWORDS" val="True"/>
  <p:tag name="SHOWBARVISIBLE" val="True"/>
  <p:tag name="NUMRESPONSES" val="1"/>
  <p:tag name="MAXRESPONDERS" val="5"/>
  <p:tag name="GRIDPOSITION" val="1"/>
  <p:tag name="CHARTSCALE" val="True"/>
  <p:tag name="PRRESPONSE9" val="2"/>
  <p:tag name="CHARTVALUEFORMAT" val="0%"/>
  <p:tag name="CUSTOMCELLBACKCOLOR2" val="-13395457"/>
  <p:tag name="CORRECTPOINTVALUE" val="1"/>
  <p:tag name="USESECONDARYMONITOR" val="True"/>
  <p:tag name="PARTICIPANTSINLEADERBOARD" val="5"/>
  <p:tag name="MULTIRESPDIVISOR" val="1"/>
  <p:tag name="SAVECSVWITHSESSION" val="True"/>
  <p:tag name="DISPLAYNAME" val="True"/>
  <p:tag name="PRRESPONSE7" val="4"/>
  <p:tag name="POLLINGCYCLE" val="2"/>
  <p:tag name="STDCHART" val="1"/>
  <p:tag name="RESPTABLESTYLE" val="-1"/>
  <p:tag name="CUSTOMCELLBACKCOLOR1" val="-657956"/>
  <p:tag name="PRRESPONSE4" val="7"/>
  <p:tag name="ADVANCEDSETTINGSVIEW" val="False"/>
  <p:tag name="DELIMITERS" val="3.1"/>
  <p:tag name="TPVERSION" val="5"/>
  <p:tag name="TPFULLVERSION" val="5.1.1.3052"/>
  <p:tag name="PPTVERSION" val="14"/>
  <p:tag name="TPOS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8BEE0AF9EBDD4ED2BFCF7492EE9FDCCA"/>
  <p:tag name="SLIDEID" val="8BEE0AF9EBDD4ED2BFCF7492EE9FDCCA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QUESTIONALIAS" val="Cu(NH3)42+(aq)  Cu2+(aq) + 4 NH3(aq)            K   = 8.5 x  10-13  If [Cu2+] = 1.0 x 10-6 , [NH3] = 1.0 x 10-3, [Cu(NH3)42+], then …"/>
  <p:tag name="ANSWERSALIAS" val="It is at equilibrium|smicln|Reaction goes forwards|smicln|Reaction goes backwards"/>
  <p:tag name="RESPONSESGATHERED" val="True"/>
  <p:tag name="TOTALRESPONSES" val="3"/>
  <p:tag name="RESPONSECOUNT" val="3"/>
  <p:tag name="SLICED" val="False"/>
  <p:tag name="RESPONSES" val="2;-;2;-;-;-;-;-;-;-;-;-;-;-;-;-;-;-;-;-;-;-;-;-;-;-;-;-;-;-;-;-;-;-;-;-;-;-;-;-;-;-;-;-;-;-;-;-;-;-;-;-;-;-;-;-;-;-;-;-;-;-;2;"/>
  <p:tag name="CHARTSTRINGSTD" val="0 3 0"/>
  <p:tag name="CHARTSTRINGREV" val="0 3 0"/>
  <p:tag name="CHARTSTRINGSTDPER" val="0 1 0"/>
  <p:tag name="CHARTSTRINGREVPER" val="0 1 0"/>
  <p:tag name="VALUES" val="No Value|smicln|No Value|smicln|No Value"/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2CB24207D900410B8D1973A64EF5C8B0&lt;/guid&gt;&#10;        &lt;description /&gt;&#10;        &lt;date&gt;3/19/2013 1:14:15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5DBEEFD1122A44B0BB7B72FADD58E9E5&lt;/guid&gt;&#10;            &lt;repollguid&gt;0EDD6181562E484A9770BC5CC5C87491&lt;/repollguid&gt;&#10;            &lt;sourceid&gt;04DF634F12384C63B76598914570CC8A&lt;/sourceid&gt;&#10;            &lt;questiontext&gt;Cu(NH3)42+(aq)  Cu2+(aq) + 4 NH3(aq)            K   = 8.5 x  10-13If [Cu2+] = 1.0 x 10-6 , [NH3] = 1.0 x 10-3, [Cu(NH3)42+], then …&lt;/questiontext&gt;&#10;            &lt;showresults&gt;True&lt;/showresults&gt;&#10;            &lt;responsegrid&gt;0&lt;/responsegrid&gt;&#10;            &lt;countdowntimer&gt;False&lt;/countdowntimer&gt;&#10;            &lt;correctvalue&gt;1&lt;/correctvalue&gt;&#10;            &lt;incorrectvalue&gt;0&lt;/incorrectvalue&gt;&#10;            &lt;responselimit&gt;1&lt;/responselimit&gt;&#10;            &lt;bulletstyle&gt;0&lt;/bulletstyle&gt;&#10;            &lt;answers&gt;&#10;                &lt;answer&gt;&#10;                    &lt;guid&gt;A583AAA5B89545519DAA80D8D941F4FE&lt;/guid&gt;&#10;                    &lt;answertext&gt;It is at equilibrium&lt;/answertext&gt;&#10;                    &lt;valuetype&gt;0&lt;/valuetype&gt;&#10;                &lt;/answer&gt;&#10;                &lt;answer&gt;&#10;                    &lt;guid&gt;8E73AEA269F54C728113F121849E6B21&lt;/guid&gt;&#10;                    &lt;answertext&gt;Reaction goes forwards&lt;/answertext&gt;&#10;                    &lt;valuetype&gt;0&lt;/valuetype&gt;&#10;                &lt;/answer&gt;&#10;                &lt;answer&gt;&#10;                    &lt;guid&gt;8627F00978164358807CA07A589DAD40&lt;/guid&gt;&#10;                    &lt;answertext&gt;Reaction goes backwards&lt;/answertext&gt;&#10;                    &lt;valuetype&gt;0&lt;/valuetype&gt;&#10;                &lt;/answer&gt;&#10;            &lt;/answers&gt;&#10;        &lt;/multichoice&gt;&#10;    &lt;/questions&gt;&#10;&lt;/questionlist&gt;"/>
  <p:tag name="HASRESULTS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  <p:tag name="TYPE" val="0"/>
  <p:tag name="NUMBERFORMAT" val="0"/>
  <p:tag name="LABELFORMAT" val="1"/>
  <p:tag name="COLORTYPE" val="SCHEME"/>
  <p:tag name="DEFINEDCOLORS" val="3,6,10,45,32,50,13,4,9,55,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67"/>
  <p:tag name="FONTSIZE" val="20"/>
  <p:tag name="BULLETTYPE" val="ppBulletArabicPeriod"/>
  <p:tag name="ANSWERTEXT" val="It is at equilibrium&#10;Reaction goes forwards&#10;Reaction goes backwards"/>
  <p:tag name="ZEROBASED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D4A56FB7136E4BF39AA07440050216B9"/>
  <p:tag name="SLIDEID" val="D4A56FB7136E4BF39AA07440050216B9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Which is it?"/>
  <p:tag name="ANSWERSALIAS" val="It’s at equilibrium|smicln|It’s not and will react to make more products|smicln|It’s not and will react to make more reactants"/>
  <p:tag name="VALUES" val="No Value|smicln|No Value|smicln|No Value"/>
  <p:tag name="RESPONSESGATHERED" val="True"/>
  <p:tag name="TOTALRESPONSES" val="63"/>
  <p:tag name="RESPONSECOUNT" val="63"/>
  <p:tag name="SLICED" val="False"/>
  <p:tag name="RESPONSES" val="3;3;3;3;3;3;3;2;3;3;3;3;3;2;3;3;3;3;2;1;3;3;3;2;3;3;1;2;2;2;3;2;2;3;2;3;2;3;1;2;1;3;3;3;3;2;2;3;2;2;3;3;2;3;3;2;3;1;3;3;2;3;3;"/>
  <p:tag name="CHARTSTRINGSTD" val="5 19 39"/>
  <p:tag name="CHARTSTRINGREV" val="39 19 5"/>
  <p:tag name="CHARTSTRINGSTDPER" val="0.0793650793650794 0.301587301587302 0.619047619047619"/>
  <p:tag name="CHARTSTRINGREVPER" val="0.619047619047619 0.301587301587302 0.0793650793650794"/>
  <p:tag name="HASRESULTS" val="False"/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437686FB26A44F17B7B9BF3D8FCE61B3&lt;/guid&gt;&#10;        &lt;description /&gt;&#10;        &lt;date&gt;3/19/2013 1:14:15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6ABC23BDCC7840E6A28328658108D7F3&lt;/guid&gt;&#10;            &lt;repollguid&gt;E63B9AEA15544F09B9F4EE37E515A2B0&lt;/repollguid&gt;&#10;            &lt;sourceid&gt;1C6FB6DC611B429B9E9A4E58424B0306&lt;/sourceid&gt;&#10;            &lt;questiontext&gt;Which is it?&lt;/questiontext&gt;&#10;            &lt;showresults&gt;True&lt;/showresults&gt;&#10;            &lt;responsegrid&gt;0&lt;/responsegrid&gt;&#10;            &lt;countdowntimer&gt;False&lt;/countdowntimer&gt;&#10;            &lt;correctvalue&gt;1&lt;/correctvalue&gt;&#10;            &lt;incorrectvalue&gt;0&lt;/incorrectvalue&gt;&#10;            &lt;responselimit&gt;1&lt;/responselimit&gt;&#10;            &lt;bulletstyle&gt;0&lt;/bulletstyle&gt;&#10;            &lt;answers&gt;&#10;                &lt;answer&gt;&#10;                    &lt;guid&gt;6606587FAAC74983BFA7660FCDE96E43&lt;/guid&gt;&#10;                    &lt;answertext&gt;It’s at equilibrium &lt;/answertext&gt;&#10;                    &lt;valuetype&gt;0&lt;/valuetype&gt;&#10;                &lt;/answer&gt;&#10;                &lt;answer&gt;&#10;                    &lt;guid&gt;372372631D9B4950A06F17374D6CE3EC&lt;/guid&gt;&#10;                    &lt;answertext&gt;It’s not and will react to make more products &lt;/answertext&gt;&#10;                    &lt;valuetype&gt;0&lt;/valuetype&gt;&#10;                &lt;/answer&gt;&#10;                &lt;answer&gt;&#10;                    &lt;guid&gt;C002DC5405E84C5794DB70F8ABA9EE91&lt;/guid&gt;&#10;                    &lt;answertext&gt;It’s not and will react to make more reactants&lt;/answertext&gt;&#10;                    &lt;valuetype&gt;0&lt;/valuetype&gt;&#10;                &lt;/answer&gt;&#10;            &lt;/answers&gt;&#10;        &lt;/multichoice&gt;&#10;    &lt;/questions&gt;&#10;&lt;/questionlist&gt;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  <p:tag name="TYPE" val="0"/>
  <p:tag name="NUMBERFORMAT" val="0"/>
  <p:tag name="LABELFORMAT" val="1"/>
  <p:tag name="COLORTYPE" val="SCHEME"/>
  <p:tag name="DEFINEDCOLORS" val="3,6,10,45,32,50,13,4,9,55,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112"/>
  <p:tag name="FONTSIZE" val="32"/>
  <p:tag name="BULLETTYPE" val="ppBulletArabicPeriod"/>
  <p:tag name="ANSWERTEXT" val="It’s at equilibrium&#10;It’s not and will react to make more products&#10;It’s not and will react to make more reactants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94C8ECACE8BC481F81CB957AEDD474E5"/>
  <p:tag name="SLIDEID" val="94C8ECACE8BC481F81CB957AEDD474E5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If we add more C, [B] will…"/>
  <p:tag name="ANSWERSALIAS" val="Increase|smicln|Decrease|smicln|Not change"/>
  <p:tag name="RESPONSESGATHERED" val="True"/>
  <p:tag name="TOTALRESPONSES" val="63"/>
  <p:tag name="RESPONSECOUNT" val="63"/>
  <p:tag name="SLICED" val="False"/>
  <p:tag name="RESPONSES" val="2;2;-;2;1;1;1;2;1;1;2;2;1;-;1;1;2;1;-;1;2;2;2;1;2;1;-;2;2;2;1;2;3;1;2;2;2;1;2;1;1;1;2;1;1;2;2;2;1;2;1;-;2;1;1;2;2;2;-;3;1;2;1;1;1;2;1;1;1;"/>
  <p:tag name="CHARTSTRINGSTD" val="31 30 2"/>
  <p:tag name="CHARTSTRINGREV" val="2 30 31"/>
  <p:tag name="CHARTSTRINGSTDPER" val="0.492063492063492 0.476190476190476 0.0317460317460317"/>
  <p:tag name="CHARTSTRINGREVPER" val="0.0317460317460317 0.476190476190476 0.492063492063492"/>
  <p:tag name="VALUES" val="No Value|smicln|No Value|smicln|No Value"/>
  <p:tag name="HASRESULTS" val="False"/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C0DC5D9E488244E99533A0A00B0C26BD&lt;/guid&gt;&#10;        &lt;description /&gt;&#10;        &lt;date&gt;3/19/2013 1:14:15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A6BB2F3B963A4B88AACFD8904AB80FFF&lt;/guid&gt;&#10;            &lt;repollguid&gt;9F7486329AD64DA6A36FE530F6F0E770&lt;/repollguid&gt;&#10;            &lt;sourceid&gt;A9FA1AC5F5B1439A8EE1C7622BE52889&lt;/sourceid&gt;&#10;            &lt;questiontext&gt;If we add more C, [B] will…&lt;/questiontext&gt;&#10;            &lt;showresults&gt;True&lt;/showresults&gt;&#10;            &lt;responsegrid&gt;0&lt;/responsegrid&gt;&#10;            &lt;countdowntimer&gt;False&lt;/countdowntimer&gt;&#10;            &lt;correctvalue&gt;1&lt;/correctvalue&gt;&#10;            &lt;incorrectvalue&gt;0&lt;/incorrectvalue&gt;&#10;            &lt;responselimit&gt;1&lt;/responselimit&gt;&#10;            &lt;bulletstyle&gt;0&lt;/bulletstyle&gt;&#10;            &lt;answers&gt;&#10;                &lt;answer&gt;&#10;                    &lt;guid&gt;AB995960850C4D07A1E0DF3C87A9D0FB&lt;/guid&gt;&#10;                    &lt;answertext&gt;Increase&lt;/answertext&gt;&#10;                    &lt;valuetype&gt;0&lt;/valuetype&gt;&#10;                &lt;/answer&gt;&#10;                &lt;answer&gt;&#10;                    &lt;guid&gt;2756DCCF5E834B85A4D643C2F8E2A1A4&lt;/guid&gt;&#10;                    &lt;answertext&gt;Decrease&lt;/answertext&gt;&#10;                    &lt;valuetype&gt;0&lt;/valuetype&gt;&#10;                &lt;/answer&gt;&#10;                &lt;answer&gt;&#10;                    &lt;guid&gt;E845F1B617D24B0CAA6C7CB35D99E1E9&lt;/guid&gt;&#10;                    &lt;answertext&gt;Not change&lt;/answertext&gt;&#10;                    &lt;valuetype&gt;0&lt;/valuetype&gt;&#10;                &lt;/answer&gt;&#10;            &lt;/answers&gt;&#10;        &lt;/multichoice&gt;&#10;    &lt;/questions&gt;&#10;&lt;/questionlist&gt;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  <p:tag name="TYPE" val="0"/>
  <p:tag name="NUMBERFORMAT" val="0"/>
  <p:tag name="LABELFORMAT" val="1"/>
  <p:tag name="COLORTYPE" val="SCHEME"/>
  <p:tag name="DEFINEDCOLORS" val="3,6,10,45,32,50,13,4,9,55,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28"/>
  <p:tag name="FONTSIZE" val="32"/>
  <p:tag name="BULLETTYPE" val="ppBulletArabicPeriod"/>
  <p:tag name="ANSWERTEXT" val="Increase&#10;Decrease&#10;Not change"/>
  <p:tag name="ZEROBASED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D" val="94C8ECACE8BC481F81CB957AEDD474E5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NUMRESPONSES" val="1"/>
  <p:tag name="AUTOADVANCE" val="False"/>
  <p:tag name="DELIMITERS" val="3.1"/>
  <p:tag name="VALUEFORMAT" val="0%"/>
  <p:tag name="QUESTIONALIAS" val="If we add more C, [B] will…"/>
  <p:tag name="ANSWERSALIAS" val="Increase|smicln|Decrease|smicln|Not change"/>
  <p:tag name="SLIDEORDER" val="2"/>
  <p:tag name="SLIDEGUID" val="4108DEDB621540069F1C53A1C26D1A22"/>
  <p:tag name="RESPONSESGATHERED" val="True"/>
  <p:tag name="TOTALRESPONSES" val="55"/>
  <p:tag name="RESPONSECOUNT" val="55"/>
  <p:tag name="SLICED" val="False"/>
  <p:tag name="RESPONSES" val="2;2;2;2;2;2;2;1;2;2;2;2;2;-;2;2;3;2;-;1;2;2;-;2;3;2;-;2;2;1;2;2;2;1;2;1;2;2;2;-;2;-;2;-;-;2;2;2;-;-;-;-;1;2;3;-;2;1;-;2;2;1;2;2;2;2;2;2;1;"/>
  <p:tag name="CHARTSTRINGSTD" val="9 43 3"/>
  <p:tag name="CHARTSTRINGREV" val="3 43 9"/>
  <p:tag name="CHARTSTRINGSTDPER" val="0.163636363636364 0.781818181818182 0.0545454545454545"/>
  <p:tag name="CHARTSTRINGREVPER" val="0.0545454545454545 0.781818181818182 0.163636363636364"/>
  <p:tag name="VALUES" val="No Value|smicln|No Value|smicln|No Value"/>
  <p:tag name="HASRESULTS" val="False"/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5DE4F0F8CD3A491A8B70A2CA54F70D53&lt;/guid&gt;&#10;        &lt;description /&gt;&#10;        &lt;date&gt;3/19/2013 1:14:15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6C3CA8CADBD44DD8BD40501815CB2921&lt;/guid&gt;&#10;            &lt;repollguid&gt;21A5F2306F674A228A1E51C4B40E126A&lt;/repollguid&gt;&#10;            &lt;sourceid&gt;94795BB939484E6397A20A78D2F4FC44&lt;/sourceid&gt;&#10;            &lt;questiontext&gt;If we remove B, [D] will…&lt;/questiontext&gt;&#10;            &lt;showresults&gt;True&lt;/showresults&gt;&#10;            &lt;responsegrid&gt;0&lt;/responsegrid&gt;&#10;            &lt;countdowntimer&gt;False&lt;/countdowntimer&gt;&#10;            &lt;correctvalue&gt;1&lt;/correctvalue&gt;&#10;            &lt;incorrectvalue&gt;0&lt;/incorrectvalue&gt;&#10;            &lt;responselimit&gt;1&lt;/responselimit&gt;&#10;            &lt;bulletstyle&gt;0&lt;/bulletstyle&gt;&#10;            &lt;answers&gt;&#10;                &lt;answer&gt;&#10;                    &lt;guid&gt;730D54623EB14CEAA0A2B89F97496000&lt;/guid&gt;&#10;                    &lt;answertext&gt;Increase &lt;/answertext&gt;&#10;                    &lt;valuetype&gt;0&lt;/valuetype&gt;&#10;                &lt;/answer&gt;&#10;                &lt;answer&gt;&#10;                    &lt;guid&gt;300F5F8BBD804572A04B1D1DC9085B14&lt;/guid&gt;&#10;                    &lt;answertext&gt;Decrease &lt;/answertext&gt;&#10;                    &lt;valuetype&gt;0&lt;/valuetype&gt;&#10;                &lt;/answer&gt;&#10;                &lt;answer&gt;&#10;                    &lt;guid&gt;9214D68D0EE04C05836172842607972C&lt;/guid&gt;&#10;                    &lt;answertext&gt;Not change&lt;/answertext&gt;&#10;                    &lt;valuetype&gt;0&lt;/valuetype&gt;&#10;                &lt;/answer&gt;&#10;            &lt;/answers&gt;&#10;        &lt;/multichoice&gt;&#10;    &lt;/questions&gt;&#10;&lt;/questionlist&gt;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  <p:tag name="TYPE" val="0"/>
  <p:tag name="NUMBERFORMAT" val="0"/>
  <p:tag name="LABELFORMAT" val="1"/>
  <p:tag name="COLORTYPE" val="SCHEME"/>
  <p:tag name="DEFINEDCOLORS" val="3,6,10,45,32,50,13,4,9,55,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3"/>
  <p:tag name="TEXTLENGTH" val="28"/>
  <p:tag name="FONTSIZE" val="32"/>
  <p:tag name="BULLETTYPE" val="ppBulletArabicPeriod"/>
  <p:tag name="ANSWERTEXT" val="Increase&#10;Decrease&#10;Not chang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GUID" val="F7871C9185004C0FB6AD620CDC965942"/>
  <p:tag name="SLIDEID" val="F7871C9185004C0FB6AD620CDC965942"/>
  <p:tag name="SLIDEORDER" val="1"/>
  <p:tag name="SLIDETYPE" val="Q"/>
  <p:tag name="DEMOGRAPHIC" val="False"/>
  <p:tag name="TEAMASSIGN" val="False"/>
  <p:tag name="SPEEDSCORING" val="False"/>
  <p:tag name="CORRECTPOINTVALUE" val="1"/>
  <p:tag name="INCORRECTPOINTVALUE" val="0"/>
  <p:tag name="ZEROBASED" val="False"/>
  <p:tag name="AUTOADVANCE" val="False"/>
  <p:tag name="DELIMITERS" val="3.1"/>
  <p:tag name="VALUEFORMAT" val="0%"/>
  <p:tag name="ANSWERSALIAS" val="1: |smicln|2: |smicln|3: |smicln|4:"/>
  <p:tag name="QUESTIONALIAS" val="What is the equilibrium expression for         Fe2S3(s)          2 Fe3+(aq) + 3 S2-(aq)"/>
  <p:tag name="VALUES" val="No Value|smicln|No Value|smicln|No Value|smicln|No Value"/>
  <p:tag name="RESPONSESGATHERED" val="True"/>
  <p:tag name="TOTALRESPONSES" val="62"/>
  <p:tag name="RESPONSECOUNT" val="62"/>
  <p:tag name="SLICED" val="False"/>
  <p:tag name="RESPONSES" val="4;4;4;4;4;4;4;4;4;4;4;2;4;4;4;3;4;4;4;2;4;4;2;2;4;2;4;4;4;2;4;4;4;2;4;4;4;4;2;4;2;4;4;4;4;4;4;2;1;4;4;4;4;3;4;2;3;2;4;4;4;4;"/>
  <p:tag name="CHARTSTRINGSTD" val="1 12 3 46"/>
  <p:tag name="CHARTSTRINGREV" val="46 3 12 1"/>
  <p:tag name="CHARTSTRINGSTDPER" val="0.0161290322580645 0.193548387096774 0.0483870967741935 0.741935483870968"/>
  <p:tag name="CHARTSTRINGREVPER" val="0.741935483870968 0.0483870967741935 0.193548387096774 0.0161290322580645"/>
  <p:tag name="LIVECHARTING" val="False"/>
  <p:tag name="AUTOOPENPOLL" val="True"/>
  <p:tag name="TYPE" val="MultiChoiceSlide"/>
  <p:tag name="TPQUESTIONXML" val="﻿&lt;?xml version=&quot;1.0&quot; encoding=&quot;utf-8&quot;?&gt;&#10;&lt;questionlist&gt;&#10;    &lt;properties&gt;&#10;        &lt;guid&gt;02DDD8EE385E4BBCBAC80443899392F7&lt;/guid&gt;&#10;        &lt;description /&gt;&#10;        &lt;date&gt;3/19/2013 1:14:15 P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1C537C53BC9A4BE0AB68E5755AB8F8A2&lt;/guid&gt;&#10;            &lt;repollguid&gt;17C74334857D4395923730F2639D6280&lt;/repollguid&gt;&#10;            &lt;sourceid&gt;B91B8AA000A0499895185AAA1B228F41&lt;/sourceid&gt;&#10;            &lt;questiontext&gt;What is the equilibrium expression for        Fe2S3(s)          2 Fe3+(aq) + 3 S2-(aq)&lt;/questiontext&gt;&#10;            &lt;showresults&gt;True&lt;/showresults&gt;&#10;            &lt;responsegrid&gt;0&lt;/responsegrid&gt;&#10;            &lt;countdowntimer&gt;False&lt;/countdowntimer&gt;&#10;            &lt;correctvalue&gt;1&lt;/correctvalue&gt;&#10;            &lt;incorrectvalue&gt;0&lt;/incorrectvalue&gt;&#10;            &lt;responselimit&gt;1&lt;/responselimit&gt;&#10;            &lt;bulletstyle&gt;0&lt;/bulletstyle&gt;&#10;            &lt;answers&gt;&#10;                &lt;answer&gt;&#10;                    &lt;guid&gt;F3EBB6461E0D4212A8633B661DAA4677&lt;/guid&gt;&#10;                    &lt;answertext&gt;1:&lt;/answertext&gt;&#10;                    &lt;valuetype&gt;0&lt;/valuetype&gt;&#10;                &lt;/answer&gt;&#10;                &lt;answer&gt;&#10;                    &lt;guid&gt;93D5EA89FA62444F840948735F1FB35C&lt;/guid&gt;&#10;                    &lt;answertext&gt;2:&lt;/answertext&gt;&#10;                    &lt;valuetype&gt;0&lt;/valuetype&gt;&#10;                &lt;/answer&gt;&#10;                &lt;answer&gt;&#10;                    &lt;guid&gt;1A8935774BF24E17A19319E39090C7FC&lt;/guid&gt;&#10;                    &lt;answertext&gt;3:&lt;/answertext&gt;&#10;                    &lt;valuetype&gt;0&lt;/valuetype&gt;&#10;                &lt;/answer&gt;&#10;                &lt;answer&gt;&#10;                    &lt;guid&gt;E1A203A545CA42D1A4DEE9B74AF1B998&lt;/guid&gt;&#10;                    &lt;answertext&gt;4:&lt;/answertext&gt;&#10;                    &lt;valuetype&gt;0&lt;/valuetype&gt;&#10;                &lt;/answer&gt;&#10;            &lt;/answers&gt;&#10;        &lt;/multichoice&gt;&#10;    &lt;/questions&gt;&#10;&lt;/questionlist&gt;"/>
  <p:tag name="HASRESULTS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HARTTYPE" val="0"/>
  <p:tag name="TYPE" val="0"/>
  <p:tag name="DEFINEDCOLORS" val="3,6,10,45,32,50,13,4,9,55,1"/>
  <p:tag name="COLORTYPE" val="SCHEME"/>
  <p:tag name="LABELFORMAT" val="1"/>
  <p:tag name="NUMBERFORMAT" val="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SWERBULLETS" val="3"/>
  <p:tag name="OLDNUMANSWERS" val="4"/>
  <p:tag name="TEXTLENGTH" val="14"/>
  <p:tag name="FONTSIZE" val="32"/>
  <p:tag name="BULLETTYPE" val="ppBulletArabicPeriod"/>
  <p:tag name="ANSWERTEXT" val="1:&#10;2:&#10;3:&#10;4:"/>
  <p:tag name="ZEROBASED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515</TotalTime>
  <Words>278</Words>
  <Application>Microsoft Office PowerPoint</Application>
  <PresentationFormat>On-screen Show (4:3)</PresentationFormat>
  <Paragraphs>74</Paragraphs>
  <Slides>23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Symbol</vt:lpstr>
      <vt:lpstr>Office Theme</vt:lpstr>
      <vt:lpstr>Microsoft Graph Chart</vt:lpstr>
      <vt:lpstr>Microsoft Equation 3.0</vt:lpstr>
      <vt:lpstr>Chapter 15: Chemical Equilibria</vt:lpstr>
      <vt:lpstr>PowerPoint Presentation</vt:lpstr>
      <vt:lpstr>PowerPoint Presentation</vt:lpstr>
      <vt:lpstr>PowerPoint Presentation</vt:lpstr>
      <vt:lpstr>What is the equilibrium expression for         Fe2S3(s)          2 Fe3+(aq) + 3 S2-(aq)</vt:lpstr>
      <vt:lpstr>PowerPoint Presentation</vt:lpstr>
      <vt:lpstr>PowerPoint Presentation</vt:lpstr>
      <vt:lpstr>PowerPoint Presentation</vt:lpstr>
      <vt:lpstr>Cu(NH3)42+(aq)  Cu2+(aq) + 4 NH3(aq)            K   = 8.5 x  10-13  If [Cu2+] = 1.0 x 10-6 , [NH3] = 1.0 x 10-3, [Cu(NH3)42+], then …</vt:lpstr>
      <vt:lpstr>PowerPoint Presentation</vt:lpstr>
      <vt:lpstr>PowerPoint Presentation</vt:lpstr>
      <vt:lpstr>Which is it?</vt:lpstr>
      <vt:lpstr>PowerPoint Presentation</vt:lpstr>
      <vt:lpstr>PowerPoint Presentation</vt:lpstr>
      <vt:lpstr>PowerPoint Presentation</vt:lpstr>
      <vt:lpstr>If we add more C, [B] will…</vt:lpstr>
      <vt:lpstr>If we remove B, [D] will…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SUNY Oneonta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15: Chemical Equilibria</dc:title>
  <dc:creator>William Vining</dc:creator>
  <cp:lastModifiedBy>Vining, William</cp:lastModifiedBy>
  <cp:revision>23</cp:revision>
  <dcterms:created xsi:type="dcterms:W3CDTF">2008-03-14T11:36:46Z</dcterms:created>
  <dcterms:modified xsi:type="dcterms:W3CDTF">2013-03-19T17:27:46Z</dcterms:modified>
</cp:coreProperties>
</file>