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4" r:id="rId3"/>
    <p:sldId id="277" r:id="rId4"/>
    <p:sldId id="260" r:id="rId5"/>
    <p:sldId id="257" r:id="rId6"/>
    <p:sldId id="258" r:id="rId7"/>
    <p:sldId id="261" r:id="rId8"/>
    <p:sldId id="259" r:id="rId9"/>
    <p:sldId id="262" r:id="rId10"/>
    <p:sldId id="264" r:id="rId11"/>
    <p:sldId id="275" r:id="rId12"/>
    <p:sldId id="263" r:id="rId13"/>
    <p:sldId id="276" r:id="rId14"/>
    <p:sldId id="265" r:id="rId15"/>
    <p:sldId id="272" r:id="rId16"/>
    <p:sldId id="268" r:id="rId17"/>
    <p:sldId id="269" r:id="rId18"/>
    <p:sldId id="271" r:id="rId19"/>
    <p:sldId id="267" r:id="rId20"/>
    <p:sldId id="266" r:id="rId21"/>
    <p:sldId id="270" r:id="rId22"/>
    <p:sldId id="273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D5161E2-D4D9-4BB4-8247-1815E32B901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EA075F-EBF2-4560-9754-6BA4DA44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0BA4-0A79-4F84-BEB3-CAEEFE80589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E429-09D7-417E-81FB-1C4117EB6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13</a:t>
            </a:r>
            <a:br>
              <a:rPr lang="en-US" dirty="0" smtClean="0"/>
            </a:br>
            <a:r>
              <a:rPr lang="en-US" dirty="0" smtClean="0"/>
              <a:t>Organometallic Chemistry</a:t>
            </a:r>
            <a:br>
              <a:rPr lang="en-US" dirty="0" smtClean="0"/>
            </a:br>
            <a:r>
              <a:rPr lang="en-US" dirty="0" smtClean="0"/>
              <a:t>Structure and Bonding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0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183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16/18 Electron Rule: Important 16-e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square planar examples; all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igh field d</a:t>
            </a:r>
            <a:r>
              <a:rPr lang="en-US" sz="2400" baseline="30000" dirty="0" smtClean="0"/>
              <a:t>8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6" y="1562100"/>
            <a:ext cx="2647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466850"/>
            <a:ext cx="57054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2399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Electron Rule: Many, many classical complexes don’t follow it.</a:t>
            </a:r>
          </a:p>
          <a:p>
            <a:endParaRPr lang="en-US" sz="2400" dirty="0"/>
          </a:p>
          <a:p>
            <a:r>
              <a:rPr lang="en-US" sz="2400" dirty="0" smtClean="0"/>
              <a:t>[Zn(</a:t>
            </a:r>
            <a:r>
              <a:rPr lang="en-US" sz="2400" dirty="0" err="1" smtClean="0"/>
              <a:t>en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2+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Cr(NH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6</a:t>
            </a:r>
            <a:r>
              <a:rPr lang="en-US" sz="2400" baseline="30000" dirty="0" smtClean="0"/>
              <a:t>3+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346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286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334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429000"/>
            <a:ext cx="49487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smtClean="0">
                <a:sym typeface="Symbol"/>
              </a:rPr>
              <a:t></a:t>
            </a:r>
            <a:r>
              <a:rPr lang="en-US" sz="2400" baseline="-25000" dirty="0" smtClean="0"/>
              <a:t>CO</a:t>
            </a:r>
            <a:r>
              <a:rPr lang="en-US" sz="2400" dirty="0" smtClean="0"/>
              <a:t> as a guide to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dirty="0">
                <a:sym typeface="Symbol"/>
              </a:rPr>
              <a:t>-</a:t>
            </a:r>
            <a:r>
              <a:rPr lang="en-US" sz="2400" dirty="0" err="1" smtClean="0"/>
              <a:t>backbonding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Isoelectronic</a:t>
            </a:r>
          </a:p>
          <a:p>
            <a:r>
              <a:rPr lang="en-US" sz="2400" dirty="0" smtClean="0"/>
              <a:t>series, varying</a:t>
            </a:r>
          </a:p>
          <a:p>
            <a:r>
              <a:rPr lang="en-US" sz="2400" dirty="0" smtClean="0"/>
              <a:t>charge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3374111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1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286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4948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</a:t>
            </a:r>
            <a:r>
              <a:rPr lang="en-US" sz="2400" dirty="0" smtClean="0">
                <a:sym typeface="Symbol"/>
              </a:rPr>
              <a:t></a:t>
            </a:r>
            <a:r>
              <a:rPr lang="en-US" sz="2400" baseline="-25000" dirty="0" smtClean="0"/>
              <a:t>CO</a:t>
            </a:r>
            <a:r>
              <a:rPr lang="en-US" sz="2400" dirty="0" smtClean="0"/>
              <a:t> as a guide to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dirty="0">
                <a:sym typeface="Symbol"/>
              </a:rPr>
              <a:t>-</a:t>
            </a:r>
            <a:r>
              <a:rPr lang="en-US" sz="2400" dirty="0" err="1" smtClean="0"/>
              <a:t>backbonding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Varying ligand electron donation.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1" y="2667000"/>
            <a:ext cx="5962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38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5541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Compounds: Mono and Binuclear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352675"/>
            <a:ext cx="45339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524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2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588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Polynuclear</a:t>
            </a:r>
            <a:r>
              <a:rPr lang="en-US" sz="2400" dirty="0" smtClean="0"/>
              <a:t> Carbonyl Compounds (“Clusters”)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0612"/>
            <a:ext cx="4238625" cy="53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8622"/>
            <a:ext cx="4010025" cy="23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9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632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Compounds: IR structure determination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43801"/>
            <a:ext cx="50863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8251"/>
            <a:ext cx="3943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181600" y="643801"/>
            <a:ext cx="0" cy="512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0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497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Compounds: Bridging Modes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772400" cy="214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497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Carbonyl Compounds: Bridging Modes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838200"/>
            <a:ext cx="67516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478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327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Metal-Alkene Complexes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8" y="926363"/>
            <a:ext cx="14859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22" y="1164487"/>
            <a:ext cx="3429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1975"/>
            <a:ext cx="73802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805535"/>
            <a:ext cx="296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Metal-</a:t>
            </a:r>
            <a:r>
              <a:rPr lang="en-US" sz="2400" dirty="0" err="1" smtClean="0"/>
              <a:t>Allyl</a:t>
            </a:r>
            <a:r>
              <a:rPr lang="en-US" sz="2400" dirty="0" smtClean="0"/>
              <a:t> Complexes</a:t>
            </a:r>
          </a:p>
        </p:txBody>
      </p:sp>
    </p:spTree>
    <p:extLst>
      <p:ext uri="{BB962C8B-B14F-4D97-AF65-F5344CB8AC3E}">
        <p14:creationId xmlns:p14="http://schemas.microsoft.com/office/powerpoint/2010/main" val="1513778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4" y="159834"/>
            <a:ext cx="790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Metal-Alkyl, </a:t>
            </a:r>
            <a:r>
              <a:rPr lang="en-US" sz="2400" dirty="0" err="1" smtClean="0"/>
              <a:t>Carbene</a:t>
            </a:r>
            <a:r>
              <a:rPr lang="en-US" sz="2400" dirty="0" smtClean="0"/>
              <a:t>, </a:t>
            </a:r>
            <a:r>
              <a:rPr lang="en-US" sz="2400" dirty="0" err="1" smtClean="0"/>
              <a:t>Carbyne</a:t>
            </a:r>
            <a:r>
              <a:rPr lang="en-US" sz="2400" dirty="0" smtClean="0"/>
              <a:t> Complexes: sigma bonded M-C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366718" cy="45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2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1452809"/>
            <a:ext cx="82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5529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590925"/>
            <a:ext cx="53244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371600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Sandwich Compounds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114" y="5001696"/>
            <a:ext cx="20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81000"/>
            <a:ext cx="7170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276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81" y="1752600"/>
            <a:ext cx="40290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172200"/>
            <a:ext cx="23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Vitamin B</a:t>
            </a:r>
            <a:r>
              <a:rPr lang="en-US" baseline="-25000" dirty="0" smtClean="0"/>
              <a:t>12</a:t>
            </a:r>
            <a:r>
              <a:rPr lang="en-US" dirty="0" smtClean="0"/>
              <a:t> Coenzyme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648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802868"/>
            <a:ext cx="28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Conformations of </a:t>
            </a:r>
            <a:r>
              <a:rPr lang="en-US" dirty="0" err="1" smtClean="0"/>
              <a:t>Ferrocene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9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973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Ligand </a:t>
            </a:r>
          </a:p>
          <a:p>
            <a:r>
              <a:rPr lang="en-US" sz="2400" dirty="0" smtClean="0"/>
              <a:t>Nomenclature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28600"/>
            <a:ext cx="63341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705100"/>
            <a:ext cx="896143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54847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Electron Rule: Examples</a:t>
            </a:r>
          </a:p>
          <a:p>
            <a:endParaRPr lang="en-US" sz="2400" dirty="0"/>
          </a:p>
          <a:p>
            <a:r>
              <a:rPr lang="en-US" sz="2400" dirty="0" smtClean="0"/>
              <a:t>Cr(CO)</a:t>
            </a:r>
            <a:r>
              <a:rPr lang="en-US" sz="2400" baseline="-25000" dirty="0" smtClean="0"/>
              <a:t>6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(</a:t>
            </a:r>
            <a:r>
              <a:rPr lang="en-US" sz="2400" baseline="30000" dirty="0" smtClean="0">
                <a:sym typeface="Symbol"/>
              </a:rPr>
              <a:t>5</a:t>
            </a:r>
            <a:r>
              <a:rPr lang="en-US" sz="2400" dirty="0" smtClean="0">
                <a:sym typeface="Symbol"/>
              </a:rPr>
              <a:t>-C</a:t>
            </a:r>
            <a:r>
              <a:rPr lang="en-US" sz="2400" baseline="-25000" dirty="0" smtClean="0">
                <a:sym typeface="Symbol"/>
              </a:rPr>
              <a:t>5</a:t>
            </a:r>
            <a:r>
              <a:rPr lang="en-US" sz="2400" dirty="0" smtClean="0">
                <a:sym typeface="Symbol"/>
              </a:rPr>
              <a:t>H</a:t>
            </a:r>
            <a:r>
              <a:rPr lang="en-US" sz="2400" baseline="-25000" dirty="0" smtClean="0">
                <a:sym typeface="Symbol"/>
              </a:rPr>
              <a:t>5</a:t>
            </a:r>
            <a:r>
              <a:rPr lang="en-US" sz="2400" dirty="0" smtClean="0">
                <a:sym typeface="Symbol"/>
              </a:rPr>
              <a:t>)Fe(CO)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Cl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[</a:t>
            </a:r>
            <a:r>
              <a:rPr lang="en-US" sz="2400" dirty="0" smtClean="0">
                <a:sym typeface="Symbol"/>
              </a:rPr>
              <a:t>Re(CO)</a:t>
            </a:r>
            <a:r>
              <a:rPr lang="en-US" sz="2400" baseline="-25000" dirty="0" smtClean="0">
                <a:sym typeface="Symbol"/>
              </a:rPr>
              <a:t>5</a:t>
            </a:r>
            <a:r>
              <a:rPr lang="en-US" sz="2400" dirty="0" smtClean="0">
                <a:sym typeface="Symbol"/>
              </a:rPr>
              <a:t>(PF</a:t>
            </a:r>
            <a:r>
              <a:rPr lang="en-US" sz="2400" baseline="-25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)]</a:t>
            </a:r>
            <a:r>
              <a:rPr lang="en-US" sz="2400" baseline="30000" dirty="0" smtClean="0">
                <a:sym typeface="Symbol"/>
              </a:rPr>
              <a:t>+</a:t>
            </a:r>
            <a:endParaRPr lang="en-US" sz="2400" dirty="0" smtClean="0">
              <a:sym typeface="Symbol"/>
            </a:endParaRPr>
          </a:p>
          <a:p>
            <a:endParaRPr lang="en-US" sz="2400" baseline="300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PF</a:t>
            </a:r>
            <a:r>
              <a:rPr lang="en-US" sz="2400" baseline="-25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 is neutral</a:t>
            </a:r>
            <a:endParaRPr lang="en-US" sz="2400" baseline="3000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36921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2220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Electron Rule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52400"/>
            <a:ext cx="6523037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5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53044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Electron Rule: Why? Use an octahedral example</a:t>
            </a:r>
          </a:p>
          <a:p>
            <a:endParaRPr lang="en-US" sz="2400" dirty="0" smtClean="0"/>
          </a:p>
          <a:p>
            <a:r>
              <a:rPr lang="en-US" sz="2400" dirty="0" smtClean="0"/>
              <a:t>Happens with strong </a:t>
            </a:r>
          </a:p>
          <a:p>
            <a:r>
              <a:rPr lang="en-US" sz="2400" dirty="0" smtClean="0">
                <a:sym typeface="Symbol"/>
              </a:rPr>
              <a:t>-donor and/or </a:t>
            </a:r>
          </a:p>
          <a:p>
            <a:r>
              <a:rPr lang="en-US" sz="2400" dirty="0" smtClean="0">
                <a:sym typeface="Symbol"/>
              </a:rPr>
              <a:t>strong -</a:t>
            </a:r>
            <a:r>
              <a:rPr lang="en-US" sz="2400" dirty="0" err="1" smtClean="0">
                <a:sym typeface="Symbol"/>
              </a:rPr>
              <a:t>backbonding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smtClean="0">
                <a:sym typeface="Symbol"/>
              </a:rPr>
              <a:t>ligands.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Why not fewer e</a:t>
            </a:r>
            <a:r>
              <a:rPr lang="en-US" sz="2400" baseline="30000" dirty="0" smtClean="0">
                <a:sym typeface="Symbol"/>
              </a:rPr>
              <a:t>-</a:t>
            </a:r>
            <a:r>
              <a:rPr lang="en-US" sz="2400" dirty="0" smtClean="0">
                <a:sym typeface="Symbol"/>
              </a:rPr>
              <a:t>’s?</a:t>
            </a:r>
          </a:p>
          <a:p>
            <a:endParaRPr lang="en-US" sz="2400" dirty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Why not more e</a:t>
            </a:r>
            <a:r>
              <a:rPr lang="en-US" sz="2400" baseline="30000" dirty="0" smtClean="0">
                <a:sym typeface="Symbol"/>
              </a:rPr>
              <a:t>-</a:t>
            </a:r>
            <a:r>
              <a:rPr lang="en-US" sz="2400" dirty="0" smtClean="0">
                <a:sym typeface="Symbol"/>
              </a:rPr>
              <a:t>’s?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47" y="740820"/>
            <a:ext cx="5948253" cy="59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4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173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Chapter 13 Organometallic Chemistry Structure and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Organometallic Chemistry Structure and Bonding</dc:title>
  <dc:creator>Vining, William</dc:creator>
  <cp:lastModifiedBy>William Vining</cp:lastModifiedBy>
  <cp:revision>10</cp:revision>
  <cp:lastPrinted>2017-04-27T14:52:17Z</cp:lastPrinted>
  <dcterms:created xsi:type="dcterms:W3CDTF">2015-04-21T15:25:45Z</dcterms:created>
  <dcterms:modified xsi:type="dcterms:W3CDTF">2017-04-27T14:52:33Z</dcterms:modified>
</cp:coreProperties>
</file>