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85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2" r:id="rId13"/>
    <p:sldId id="274" r:id="rId14"/>
    <p:sldId id="271" r:id="rId15"/>
    <p:sldId id="273" r:id="rId16"/>
    <p:sldId id="276" r:id="rId17"/>
    <p:sldId id="277" r:id="rId18"/>
    <p:sldId id="278" r:id="rId19"/>
    <p:sldId id="282" r:id="rId20"/>
    <p:sldId id="283" r:id="rId21"/>
    <p:sldId id="284" r:id="rId22"/>
    <p:sldId id="279" r:id="rId23"/>
    <p:sldId id="280" r:id="rId24"/>
    <p:sldId id="289" r:id="rId25"/>
    <p:sldId id="290" r:id="rId26"/>
    <p:sldId id="291" r:id="rId27"/>
    <p:sldId id="292" r:id="rId28"/>
    <p:sldId id="293" r:id="rId29"/>
    <p:sldId id="287" r:id="rId30"/>
    <p:sldId id="288" r:id="rId31"/>
    <p:sldId id="295" r:id="rId32"/>
    <p:sldId id="294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88840D-206A-42AF-86CF-FE0A9A8D193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D88749-BA9A-46AE-8141-B92F97B9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2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1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0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3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EA6F-74B7-4CD8-991C-7E1B34E7727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32DB-1CD3-4D31-BB2B-A7DF5BD9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doi/abs/10.1021/om060605p" TargetMode="External"/><Relationship Id="rId2" Type="http://schemas.openxmlformats.org/officeDocument/2006/relationships/hyperlink" Target="http://pubs.acs.org/doi/pdf/10.1021/om100552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9383" y="1461684"/>
            <a:ext cx="7772400" cy="29874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Chapter 14</a:t>
            </a:r>
          </a:p>
          <a:p>
            <a:br>
              <a:rPr lang="en-US" dirty="0"/>
            </a:br>
            <a:r>
              <a:rPr lang="en-US" dirty="0"/>
              <a:t>Organometallic Chemistry</a:t>
            </a:r>
          </a:p>
          <a:p>
            <a:br>
              <a:rPr lang="en-US" dirty="0"/>
            </a:br>
            <a:r>
              <a:rPr lang="en-US" dirty="0"/>
              <a:t>Reactions and Catalysis</a:t>
            </a:r>
          </a:p>
        </p:txBody>
      </p:sp>
    </p:spTree>
    <p:extLst>
      <p:ext uri="{BB962C8B-B14F-4D97-AF65-F5344CB8AC3E}">
        <p14:creationId xmlns:p14="http://schemas.microsoft.com/office/powerpoint/2010/main" val="392259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Reductive Elimination: Key usefulness– forms a new bond</a:t>
            </a:r>
          </a:p>
          <a:p>
            <a:pPr marL="0" indent="0">
              <a:buNone/>
            </a:pPr>
            <a:r>
              <a:rPr lang="en-US" altLang="en-US" sz="3200" dirty="0"/>
              <a:t>H-H, C-H, C-X (X = halide, amide, </a:t>
            </a:r>
            <a:r>
              <a:rPr lang="en-US" altLang="en-US" sz="3200" dirty="0" err="1"/>
              <a:t>alkoxide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othes</a:t>
            </a:r>
            <a:r>
              <a:rPr lang="en-US" altLang="en-US" sz="3200" dirty="0"/>
              <a:t>)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Rates depend on electronic and steric effects.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Electronic effects: </a:t>
            </a:r>
          </a:p>
          <a:p>
            <a:pPr marL="0" indent="0">
              <a:buNone/>
            </a:pPr>
            <a:r>
              <a:rPr lang="en-US" altLang="en-US" sz="3200" dirty="0"/>
              <a:t>more weakly bonded ligands are eliminated faster.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7024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95" y="429595"/>
            <a:ext cx="8628571" cy="6142857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1620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u="sng" dirty="0"/>
              <a:t>Steric Effects</a:t>
            </a:r>
            <a:r>
              <a:rPr lang="en-US" altLang="en-US" sz="3200" dirty="0"/>
              <a:t>:</a:t>
            </a:r>
          </a:p>
          <a:p>
            <a:pPr marL="0" indent="0">
              <a:buNone/>
            </a:pPr>
            <a:r>
              <a:rPr lang="en-US" altLang="en-US" sz="3200" dirty="0"/>
              <a:t>Rate of reductive</a:t>
            </a:r>
          </a:p>
          <a:p>
            <a:pPr marL="0" indent="0">
              <a:buNone/>
            </a:pPr>
            <a:r>
              <a:rPr lang="en-US" altLang="en-US" sz="3200" dirty="0"/>
              <a:t>elimination as a </a:t>
            </a:r>
          </a:p>
          <a:p>
            <a:pPr marL="0" indent="0">
              <a:buNone/>
            </a:pPr>
            <a:r>
              <a:rPr lang="en-US" altLang="en-US" sz="3200" dirty="0"/>
              <a:t>function of </a:t>
            </a:r>
          </a:p>
          <a:p>
            <a:pPr marL="0" indent="0">
              <a:buNone/>
            </a:pPr>
            <a:r>
              <a:rPr lang="en-US" altLang="en-US" sz="3200" dirty="0"/>
              <a:t>other ligand’s </a:t>
            </a:r>
          </a:p>
          <a:p>
            <a:pPr marL="0" indent="0">
              <a:buNone/>
            </a:pPr>
            <a:r>
              <a:rPr lang="en-US" altLang="en-US" sz="3200" dirty="0"/>
              <a:t>“bite angle”</a:t>
            </a:r>
          </a:p>
        </p:txBody>
      </p:sp>
    </p:spTree>
    <p:extLst>
      <p:ext uri="{BB962C8B-B14F-4D97-AF65-F5344CB8AC3E}">
        <p14:creationId xmlns:p14="http://schemas.microsoft.com/office/powerpoint/2010/main" val="297696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98" y="1140914"/>
            <a:ext cx="9152477" cy="411347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 err="1"/>
              <a:t>Pd</a:t>
            </a:r>
            <a:r>
              <a:rPr lang="en-US" altLang="en-US" sz="3200" dirty="0"/>
              <a:t>-catalyzed Cross-Coupling reactions: 2010 Nobel Prize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1620" y="5923128"/>
            <a:ext cx="4007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Overall Organic Reaction? </a:t>
            </a:r>
          </a:p>
        </p:txBody>
      </p:sp>
    </p:spTree>
    <p:extLst>
      <p:ext uri="{BB962C8B-B14F-4D97-AF65-F5344CB8AC3E}">
        <p14:creationId xmlns:p14="http://schemas.microsoft.com/office/powerpoint/2010/main" val="333709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55" y="1154561"/>
            <a:ext cx="6480250" cy="291247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 err="1"/>
              <a:t>Pd</a:t>
            </a:r>
            <a:r>
              <a:rPr lang="en-US" altLang="en-US" sz="3200" dirty="0"/>
              <a:t>-catalyzed Cross-coupling reactions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21853" y="846161"/>
            <a:ext cx="444929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 1?</a:t>
            </a:r>
          </a:p>
          <a:p>
            <a:endParaRPr lang="en-US" sz="2800" dirty="0"/>
          </a:p>
          <a:p>
            <a:r>
              <a:rPr lang="en-US" sz="2800" dirty="0"/>
              <a:t>Step 2?</a:t>
            </a:r>
          </a:p>
          <a:p>
            <a:endParaRPr lang="en-US" sz="2800" dirty="0"/>
          </a:p>
          <a:p>
            <a:r>
              <a:rPr lang="en-US" sz="2800" dirty="0"/>
              <a:t>Step 3: </a:t>
            </a:r>
            <a:r>
              <a:rPr lang="en-US" sz="2800" dirty="0" err="1"/>
              <a:t>transmetallation</a:t>
            </a:r>
            <a:endParaRPr lang="en-US" sz="2800" dirty="0"/>
          </a:p>
          <a:p>
            <a:r>
              <a:rPr lang="en-US" sz="2800" dirty="0"/>
              <a:t>substitution adding –R or –</a:t>
            </a:r>
            <a:r>
              <a:rPr lang="en-US" sz="2800" dirty="0" err="1"/>
              <a:t>Ar</a:t>
            </a:r>
            <a:endParaRPr lang="en-US" sz="2800" dirty="0"/>
          </a:p>
          <a:p>
            <a:r>
              <a:rPr lang="en-US" sz="2800" dirty="0"/>
              <a:t>to the </a:t>
            </a:r>
            <a:r>
              <a:rPr lang="en-US" sz="2800" dirty="0" err="1"/>
              <a:t>Pd</a:t>
            </a:r>
            <a:r>
              <a:rPr lang="en-US" sz="2800" dirty="0"/>
              <a:t>(II) center</a:t>
            </a:r>
          </a:p>
          <a:p>
            <a:endParaRPr lang="en-US" sz="2800" dirty="0"/>
          </a:p>
          <a:p>
            <a:r>
              <a:rPr lang="en-US" sz="2800" dirty="0"/>
              <a:t>Step 4?</a:t>
            </a:r>
          </a:p>
          <a:p>
            <a:endParaRPr lang="en-US" sz="2800" dirty="0"/>
          </a:p>
          <a:p>
            <a:r>
              <a:rPr lang="en-US" sz="2800" dirty="0"/>
              <a:t>Step 5?</a:t>
            </a:r>
          </a:p>
        </p:txBody>
      </p:sp>
    </p:spTree>
    <p:extLst>
      <p:ext uri="{BB962C8B-B14F-4D97-AF65-F5344CB8AC3E}">
        <p14:creationId xmlns:p14="http://schemas.microsoft.com/office/powerpoint/2010/main" val="142825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 err="1"/>
              <a:t>Pd</a:t>
            </a:r>
            <a:r>
              <a:rPr lang="en-US" altLang="en-US" sz="3200" dirty="0"/>
              <a:t>-catalyzed Cross-coupling reactions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13" y="764273"/>
            <a:ext cx="7534101" cy="2787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31" y="3924371"/>
            <a:ext cx="8245682" cy="29063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0251" y="3552189"/>
            <a:ext cx="1161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3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 err="1"/>
              <a:t>Pd</a:t>
            </a:r>
            <a:r>
              <a:rPr lang="en-US" altLang="en-US" sz="3200" dirty="0"/>
              <a:t>-catalyzed Cross-coupling reactions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4" y="1160646"/>
            <a:ext cx="9339308" cy="30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Current Research Area: Pincer Ligands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3" y="1649027"/>
            <a:ext cx="2885714" cy="33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29" y="1377598"/>
            <a:ext cx="7828571" cy="38571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907" y="1377598"/>
            <a:ext cx="0" cy="385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4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Ligand Modification Reactions: Insertion Reactions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Examples: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81" y="1262333"/>
            <a:ext cx="7095238" cy="43333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51630" y="3466529"/>
            <a:ext cx="7942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9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Ligand Modification Reactions: Carbonyl Insertion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9" y="957388"/>
            <a:ext cx="8158734" cy="121260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9044" y="2512847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u="sng" dirty="0"/>
              <a:t>Possible Mechanisms</a:t>
            </a:r>
            <a:r>
              <a:rPr lang="en-US" altLang="en-US" sz="3200" dirty="0"/>
              <a:t>: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r>
              <a:rPr lang="en-US" altLang="en-US" sz="3200" dirty="0"/>
              <a:t>	Propose mechanisms and examine experimental results.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862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76" y="240988"/>
            <a:ext cx="6781344" cy="100788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5978" y="1728178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Possible Mechanisms: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9" y="2687280"/>
            <a:ext cx="5628571" cy="7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270" y="3870135"/>
            <a:ext cx="66103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2126" y="1350513"/>
            <a:ext cx="8634413" cy="488950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/>
              <a:t>Ligand loss or gain</a:t>
            </a:r>
          </a:p>
          <a:p>
            <a:pPr marL="1304925" lvl="1" indent="-250825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Dissociation/Substitution</a:t>
            </a:r>
          </a:p>
          <a:p>
            <a:pPr marL="1304925" lvl="2"/>
            <a:r>
              <a:rPr lang="en-US" altLang="en-US" sz="2800" dirty="0"/>
              <a:t>Oxidative addition</a:t>
            </a:r>
          </a:p>
          <a:p>
            <a:pPr marL="1304925" lvl="2"/>
            <a:r>
              <a:rPr lang="en-US" altLang="en-US" sz="2800" dirty="0"/>
              <a:t>Reductive elimination</a:t>
            </a:r>
          </a:p>
          <a:p>
            <a:pPr marL="1304925" lvl="2"/>
            <a:r>
              <a:rPr lang="en-US" altLang="en-US" sz="2800" dirty="0"/>
              <a:t>Nucleophilic displacement</a:t>
            </a:r>
          </a:p>
          <a:p>
            <a:r>
              <a:rPr lang="en-US" altLang="en-US" sz="3600" dirty="0"/>
              <a:t>Ligand modification</a:t>
            </a:r>
          </a:p>
          <a:p>
            <a:pPr marL="1304925" lvl="1" indent="-250825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Insertion</a:t>
            </a:r>
          </a:p>
          <a:p>
            <a:pPr marL="1304925" lvl="2"/>
            <a:r>
              <a:rPr lang="en-US" altLang="en-US" sz="2800" dirty="0"/>
              <a:t>Carbonyl insertion (methyl migration)</a:t>
            </a:r>
          </a:p>
          <a:p>
            <a:pPr marL="1304925" lvl="2"/>
            <a:r>
              <a:rPr lang="en-US" altLang="en-US" sz="2800" dirty="0"/>
              <a:t>Hydride elimination</a:t>
            </a:r>
          </a:p>
          <a:p>
            <a:pPr marL="1304925" lvl="2"/>
            <a:r>
              <a:rPr lang="en-US" altLang="en-US" sz="2800" dirty="0"/>
              <a:t>Abstraction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8634413" cy="488950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Types of Reactions</a:t>
            </a:r>
          </a:p>
        </p:txBody>
      </p:sp>
    </p:spTree>
    <p:extLst>
      <p:ext uri="{BB962C8B-B14F-4D97-AF65-F5344CB8AC3E}">
        <p14:creationId xmlns:p14="http://schemas.microsoft.com/office/powerpoint/2010/main" val="1015327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76" y="240988"/>
            <a:ext cx="6781344" cy="100788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5978" y="1728178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Possible Mechanisms: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06" y="2634445"/>
            <a:ext cx="9647619" cy="11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27" y="4198036"/>
            <a:ext cx="100869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76" y="240988"/>
            <a:ext cx="6781344" cy="100788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5978" y="1728178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Possible Mechanisms: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51" y="2370238"/>
            <a:ext cx="9638095" cy="140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268" y="4179271"/>
            <a:ext cx="78390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8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993" y="88741"/>
            <a:ext cx="6781344" cy="100788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3274" y="1155267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Experimental Evidence: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50876" y="2552129"/>
            <a:ext cx="10426889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50877" y="5069762"/>
            <a:ext cx="10426889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7" y="1669835"/>
            <a:ext cx="9990476" cy="7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76" y="2688717"/>
            <a:ext cx="9971428" cy="23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76" y="5290884"/>
            <a:ext cx="9971428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4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3274" y="58206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Which mechanism is best supported?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514350" indent="-514350">
              <a:buAutoNum type="arabicPeriod"/>
            </a:pPr>
            <a:r>
              <a:rPr lang="en-US" altLang="en-US" sz="3200" dirty="0"/>
              <a:t>Analyze Mechanism 1. Is this a plausible mechanism?</a:t>
            </a:r>
          </a:p>
          <a:p>
            <a:pPr marL="514350" indent="-514350">
              <a:buAutoNum type="arabicPeriod"/>
            </a:pPr>
            <a:r>
              <a:rPr lang="en-US" altLang="en-US" sz="3200" dirty="0"/>
              <a:t>Compare Mechanisms 2 and 3. Which is better supported by the evidence.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0473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3274" y="58206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1. Analyze Mechanism 1. Is this a plausible mechanism?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8" y="1182289"/>
            <a:ext cx="9064286" cy="2352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39" y="3723115"/>
            <a:ext cx="10339553" cy="1190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23" y="4913187"/>
            <a:ext cx="7619048" cy="1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2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9501" y="0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2. Compare Mechanisms 2 and 3: Use reverse reaction results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01" y="5405578"/>
            <a:ext cx="7657143" cy="1038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81" y="973907"/>
            <a:ext cx="8759058" cy="39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0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9501" y="0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2. Compare Mechanisms 2 and 3: Use reverse reaction results</a:t>
            </a:r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01" y="5405578"/>
            <a:ext cx="7657143" cy="1038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21" y="884707"/>
            <a:ext cx="8759174" cy="41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3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9501" y="163776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1,2-olefin Insertion Reactions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5" y="1051495"/>
            <a:ext cx="10785915" cy="26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423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9501" y="163776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Hydride Elimination (</a:t>
            </a:r>
            <a:r>
              <a:rPr lang="en-US" altLang="en-US" sz="3200" dirty="0">
                <a:sym typeface="Symbol"/>
              </a:rPr>
              <a:t></a:t>
            </a:r>
            <a:r>
              <a:rPr lang="en-US" altLang="en-US" sz="3200" dirty="0"/>
              <a:t>-elimination)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2" y="1452206"/>
            <a:ext cx="9543610" cy="31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501" y="5256665"/>
            <a:ext cx="6618027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What is the reverse reaction?</a:t>
            </a:r>
          </a:p>
        </p:txBody>
      </p:sp>
    </p:spTree>
    <p:extLst>
      <p:ext uri="{BB962C8B-B14F-4D97-AF65-F5344CB8AC3E}">
        <p14:creationId xmlns:p14="http://schemas.microsoft.com/office/powerpoint/2010/main" val="234161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7740" y="240867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Catalysis: </a:t>
            </a:r>
            <a:r>
              <a:rPr lang="en-US" altLang="en-US" sz="3200" dirty="0" err="1"/>
              <a:t>Deuteration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4" y="1286087"/>
            <a:ext cx="4200525" cy="488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678" y="1098715"/>
            <a:ext cx="4143375" cy="55340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470245" y="5895833"/>
            <a:ext cx="2347415" cy="68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17660" y="1098715"/>
            <a:ext cx="1182806" cy="4797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424382" y="6387152"/>
            <a:ext cx="13648" cy="245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73206" y="6172412"/>
            <a:ext cx="6851176" cy="460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7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018594" cy="488950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Types of Reactions: </a:t>
            </a:r>
          </a:p>
          <a:p>
            <a:pPr marL="0" indent="0">
              <a:buNone/>
            </a:pPr>
            <a:r>
              <a:rPr lang="en-US" altLang="en-US" sz="3600" dirty="0"/>
              <a:t>Dissociation, Addition and Substitution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90" y="2115076"/>
            <a:ext cx="6536826" cy="24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4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7740" y="240867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Catalysis: </a:t>
            </a:r>
            <a:r>
              <a:rPr lang="en-US" altLang="en-US" sz="3200" dirty="0" err="1"/>
              <a:t>Hydroformylation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524" y="240867"/>
            <a:ext cx="2469040" cy="63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7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7740" y="240867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Catalysis: </a:t>
            </a:r>
            <a:r>
              <a:rPr lang="en-US" altLang="en-US" sz="3200" dirty="0" err="1"/>
              <a:t>Hydroformylation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932"/>
            <a:ext cx="12021504" cy="26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6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7740" y="240867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Turnover Frequency</a:t>
            </a:r>
          </a:p>
          <a:p>
            <a:pPr marL="0" indent="0">
              <a:buNone/>
            </a:pPr>
            <a:r>
              <a:rPr lang="en-US" sz="3200" u="sng" dirty="0">
                <a:hlinkClick r:id="rId2"/>
              </a:rPr>
              <a:t>http://pubs.acs.org/doi/pdf/10.1021/om100552h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Turnover Number:</a:t>
            </a:r>
          </a:p>
          <a:p>
            <a:pPr marL="0" indent="0">
              <a:buNone/>
            </a:pPr>
            <a:r>
              <a:rPr lang="en-US" sz="3200" u="sng" dirty="0">
                <a:hlinkClick r:id="rId3"/>
              </a:rPr>
              <a:t>http://pubs.acs.org/doi/abs/10.1021/om060605p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580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1" y="299635"/>
            <a:ext cx="11122111" cy="488950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Aside: 	olefin = alkene</a:t>
            </a:r>
          </a:p>
          <a:p>
            <a:pPr marL="0" indent="0">
              <a:buNone/>
            </a:pPr>
            <a:r>
              <a:rPr lang="en-US" altLang="en-US" sz="3600" dirty="0"/>
              <a:t>		metathesis = exchange of bonds</a:t>
            </a:r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endParaRPr lang="en-US" altLang="en-US" sz="3600" dirty="0"/>
          </a:p>
          <a:p>
            <a:pPr marL="0" indent="0">
              <a:buNone/>
            </a:pPr>
            <a:r>
              <a:rPr lang="en-US" altLang="en-US" sz="3600" dirty="0"/>
              <a:t>2005 Nobel Prize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31" y="1720279"/>
            <a:ext cx="4733333" cy="18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92" y="3798774"/>
            <a:ext cx="9232742" cy="18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3" y="204101"/>
            <a:ext cx="11122111" cy="488950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Dissociation of Phosphine Ligands: Steric Effects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4" y="1714159"/>
            <a:ext cx="267652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68" y="1137730"/>
            <a:ext cx="8638095" cy="5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9307" y="204101"/>
            <a:ext cx="11627893" cy="488950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Dissociation of Phosphine Ligands: Steric vs. Electronic Effects</a:t>
            </a:r>
          </a:p>
          <a:p>
            <a:pPr marL="0" indent="0">
              <a:buNone/>
            </a:pP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2" y="1487606"/>
            <a:ext cx="8330701" cy="39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488950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Types of Reactions: </a:t>
            </a:r>
            <a:r>
              <a:rPr lang="en-US" altLang="en-US" sz="3200" dirty="0"/>
              <a:t>Oxidative Addition/Reductive Elimination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50" y="1195732"/>
            <a:ext cx="4465618" cy="1288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81" y="2723260"/>
            <a:ext cx="9095238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3" y="217748"/>
            <a:ext cx="8634413" cy="683003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/>
              <a:t>Oxidative Addition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57" y="1002478"/>
            <a:ext cx="7429621" cy="396530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9043" y="6047619"/>
            <a:ext cx="8634413" cy="683003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Coordination #’s and Oxidation States?</a:t>
            </a:r>
          </a:p>
        </p:txBody>
      </p:sp>
    </p:spTree>
    <p:extLst>
      <p:ext uri="{BB962C8B-B14F-4D97-AF65-F5344CB8AC3E}">
        <p14:creationId xmlns:p14="http://schemas.microsoft.com/office/powerpoint/2010/main" val="314125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9044" y="204101"/>
            <a:ext cx="11425452" cy="642060"/>
          </a:xfrm>
          <a:prstGeom prst="rect">
            <a:avLst/>
          </a:prstGeom>
          <a:ln/>
        </p:spPr>
        <p:txBody>
          <a:bodyPr rIns="254626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Special Case: </a:t>
            </a:r>
            <a:r>
              <a:rPr lang="en-US" altLang="en-US" sz="3200" dirty="0" err="1"/>
              <a:t>Cyclometallation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orthometallation</a:t>
            </a:r>
            <a:r>
              <a:rPr lang="en-US" altLang="en-US" sz="3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10" y="1365317"/>
            <a:ext cx="6262212" cy="36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356</Words>
  <Application>Microsoft Office PowerPoint</Application>
  <PresentationFormat>Widescreen</PresentationFormat>
  <Paragraphs>91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William Vining</cp:lastModifiedBy>
  <cp:revision>30</cp:revision>
  <cp:lastPrinted>2015-04-29T10:31:54Z</cp:lastPrinted>
  <dcterms:created xsi:type="dcterms:W3CDTF">2015-04-24T10:36:58Z</dcterms:created>
  <dcterms:modified xsi:type="dcterms:W3CDTF">2017-05-02T00:17:04Z</dcterms:modified>
</cp:coreProperties>
</file>