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8" r:id="rId3"/>
    <p:sldId id="274" r:id="rId4"/>
    <p:sldId id="276" r:id="rId5"/>
    <p:sldId id="277" r:id="rId6"/>
    <p:sldId id="271" r:id="rId7"/>
    <p:sldId id="272" r:id="rId8"/>
    <p:sldId id="273" r:id="rId9"/>
    <p:sldId id="320" r:id="rId10"/>
    <p:sldId id="321" r:id="rId11"/>
    <p:sldId id="278" r:id="rId12"/>
    <p:sldId id="279" r:id="rId13"/>
    <p:sldId id="281" r:id="rId14"/>
    <p:sldId id="280" r:id="rId15"/>
    <p:sldId id="282" r:id="rId16"/>
    <p:sldId id="299" r:id="rId17"/>
    <p:sldId id="285" r:id="rId18"/>
    <p:sldId id="286" r:id="rId19"/>
    <p:sldId id="283" r:id="rId20"/>
    <p:sldId id="284" r:id="rId21"/>
    <p:sldId id="300" r:id="rId22"/>
    <p:sldId id="287" r:id="rId23"/>
    <p:sldId id="288" r:id="rId24"/>
    <p:sldId id="289" r:id="rId25"/>
    <p:sldId id="296" r:id="rId26"/>
    <p:sldId id="294" r:id="rId27"/>
    <p:sldId id="290" r:id="rId28"/>
    <p:sldId id="301" r:id="rId29"/>
    <p:sldId id="302" r:id="rId30"/>
    <p:sldId id="297" r:id="rId31"/>
    <p:sldId id="303" r:id="rId32"/>
    <p:sldId id="309" r:id="rId33"/>
    <p:sldId id="327" r:id="rId34"/>
    <p:sldId id="328" r:id="rId35"/>
    <p:sldId id="326" r:id="rId36"/>
    <p:sldId id="295" r:id="rId37"/>
    <p:sldId id="316" r:id="rId38"/>
    <p:sldId id="310" r:id="rId39"/>
    <p:sldId id="323" r:id="rId40"/>
    <p:sldId id="324" r:id="rId41"/>
    <p:sldId id="317" r:id="rId42"/>
    <p:sldId id="325" r:id="rId43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74" y="8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6CB9F5-466B-4AFB-94A7-85953B60DC55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D6A6C8-DD52-47F8-842B-66219AF59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0417FE6-4E6B-4399-8E69-95B657CE9E6B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C372A30-1721-4D17-80FB-046EAFB0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98A004FC-43DF-49DC-A511-EC2CF6098A7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2433-B8AC-43CF-B131-CA072EE4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78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D305-70A6-42BE-AD1C-E83CA965E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30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3150" y="38100"/>
            <a:ext cx="2343150" cy="758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877050" cy="758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E450-47DE-462F-830B-84467F23E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7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8550-CDD8-4C9A-A47E-741E061F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026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7524-936C-4DB7-937E-C3C43AAE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4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308100"/>
            <a:ext cx="4610100" cy="631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08100"/>
            <a:ext cx="4610100" cy="631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7604-A42B-437D-A5BA-131459B4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46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D743-5A2B-408F-85F4-E615F1439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65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DA59-0414-4295-A975-FC689DF48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49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8282-40B1-4CA4-B08B-BF140134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88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AB61-5BB3-4B12-B811-018BCD5C7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E771-8792-4082-946E-0B62C872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2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"/>
            <a:ext cx="8636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515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308100"/>
            <a:ext cx="9372600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9469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  <a:sym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Times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4839261F-D3F2-4D22-9B0B-B8E433EA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016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88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60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732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74650" algn="l" rtl="0" eaLnBrk="0" fontAlgn="base" hangingPunct="0">
        <a:spcBef>
          <a:spcPts val="80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311150" algn="l" rtl="0" eaLnBrk="0" fontAlgn="base" hangingPunct="0">
        <a:spcBef>
          <a:spcPts val="700"/>
        </a:spcBef>
        <a:spcAft>
          <a:spcPct val="0"/>
        </a:spcAft>
        <a:buSzPct val="100000"/>
        <a:buFont typeface="Gill Sans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0475" indent="-250825" algn="l" rtl="0" eaLnBrk="0" fontAlgn="base" hangingPunct="0">
        <a:spcBef>
          <a:spcPts val="600"/>
        </a:spcBef>
        <a:spcAft>
          <a:spcPct val="0"/>
        </a:spcAft>
        <a:buSzPct val="100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71650" indent="-254000" algn="l" rtl="0" eaLnBrk="0" fontAlgn="base" hangingPunct="0">
        <a:spcBef>
          <a:spcPts val="500"/>
        </a:spcBef>
        <a:spcAft>
          <a:spcPct val="0"/>
        </a:spcAft>
        <a:buSzPct val="100000"/>
        <a:buFont typeface="Gill Sans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278063" indent="-252413" algn="l" rtl="0" eaLnBrk="0" fontAlgn="base" hangingPunct="0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7352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1924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6496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1068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215900"/>
            <a:ext cx="6007100" cy="3175000"/>
          </a:xfrm>
        </p:spPr>
        <p:txBody>
          <a:bodyPr lIns="50800" tIns="50800" rIns="50800" bIns="50800" anchor="b"/>
          <a:lstStyle/>
          <a:p>
            <a:pPr marL="0" indent="0" algn="l"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Chapter 9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Coordination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Chemistry I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5663" y="3429000"/>
            <a:ext cx="7151687" cy="3778250"/>
          </a:xfrm>
        </p:spPr>
        <p:txBody>
          <a:bodyPr rIns="114300" anchor="ctr"/>
          <a:lstStyle/>
          <a:p>
            <a:pPr marL="50800" indent="0" eaLnBrk="1" hangingPunct="1">
              <a:buFont typeface="Gill Sans" charset="0"/>
              <a:buNone/>
            </a:pPr>
            <a:r>
              <a:rPr lang="en-US" sz="4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Structures</a:t>
            </a:r>
            <a:br>
              <a:rPr lang="en-US" sz="4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Isomers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55" r="15495" b="14771"/>
          <a:stretch>
            <a:fillRect/>
          </a:stretch>
        </p:blipFill>
        <p:spPr bwMode="auto">
          <a:xfrm>
            <a:off x="6784975" y="0"/>
            <a:ext cx="3378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721100"/>
            <a:ext cx="32131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D8282-40B1-4CA4-B08B-BF14013406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000" y="764024"/>
            <a:ext cx="3877985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2</a:t>
            </a:r>
            <a:r>
              <a:rPr lang="en-US" dirty="0"/>
              <a:t>[CoF</a:t>
            </a:r>
            <a:r>
              <a:rPr lang="en-US" baseline="-25000" dirty="0"/>
              <a:t>6</a:t>
            </a:r>
            <a:r>
              <a:rPr lang="en-US" dirty="0"/>
              <a:t>]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VCl</a:t>
            </a:r>
            <a:r>
              <a:rPr lang="en-US" baseline="-25000" dirty="0"/>
              <a:t>3</a:t>
            </a:r>
            <a:r>
              <a:rPr lang="en-US" dirty="0"/>
              <a:t>(NMe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[Fe(CN)</a:t>
            </a:r>
            <a:r>
              <a:rPr lang="en-US" baseline="-25000" dirty="0"/>
              <a:t>5</a:t>
            </a:r>
            <a:r>
              <a:rPr lang="en-US" dirty="0"/>
              <a:t>CO]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[Ni(CN)</a:t>
            </a:r>
            <a:r>
              <a:rPr lang="en-US" baseline="-25000" dirty="0"/>
              <a:t>5</a:t>
            </a:r>
            <a:r>
              <a:rPr lang="en-US" dirty="0"/>
              <a:t>] </a:t>
            </a:r>
          </a:p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[Ru(</a:t>
            </a:r>
            <a:r>
              <a:rPr lang="en-US" dirty="0" err="1"/>
              <a:t>bpy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]Cl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076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33"/>
                </a:solidFill>
                <a:latin typeface="Calibri" pitchFamily="34" charset="0"/>
                <a:cs typeface="Calibri" pitchFamily="34" charset="0"/>
              </a:rPr>
              <a:t>Some examples...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Pt(NH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2+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[Co(NH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(H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O)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]Cl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Ligands shown in Tables in Chapter 9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Bridging ligands - </a:t>
            </a:r>
            <a:r>
              <a:rPr lang="en-US" dirty="0">
                <a:latin typeface="Calibri" pitchFamily="34" charset="0"/>
                <a:ea typeface="Symbol" charset="2"/>
                <a:cs typeface="Calibri" pitchFamily="34" charset="0"/>
                <a:sym typeface="Symbol" charset="2"/>
              </a:rPr>
              <a:t>μ</a:t>
            </a:r>
            <a:endParaRPr lang="en-US" dirty="0">
              <a:latin typeface="Calibri" pitchFamily="34" charset="0"/>
              <a:cs typeface="Calibri" pitchFamily="34" charset="0"/>
              <a:sym typeface="Symbol" charset="2"/>
            </a:endParaRP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Naming rules in Chapter 9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Exercises 9-1 and 9-2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Common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1, 2, 3 - follow VSEPR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Bulky ligands, filled d-orbitals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Ag(I), Cu(I), Au(I)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4 - Tetrahedral or Square Planar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600" baseline="30000" dirty="0">
                <a:latin typeface="Calibri" pitchFamily="34" charset="0"/>
                <a:cs typeface="Calibri" pitchFamily="34" charset="0"/>
              </a:rPr>
              <a:t>10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- tetrahedral; d</a:t>
            </a:r>
            <a:r>
              <a:rPr lang="en-US" sz="3600" baseline="30000" dirty="0">
                <a:latin typeface="Calibri" pitchFamily="34" charset="0"/>
                <a:cs typeface="Calibri" pitchFamily="34" charset="0"/>
              </a:rPr>
              <a:t>8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- square planar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5 - trigonal bipyramid or square pyramid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Similar energy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6 - octahedral + distorted octahedron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7, 8, ...  more unusual, but known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3848" r="16006" b="20074"/>
          <a:stretch>
            <a:fillRect/>
          </a:stretch>
        </p:blipFill>
        <p:spPr bwMode="auto">
          <a:xfrm>
            <a:off x="7112000" y="914400"/>
            <a:ext cx="3048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33"/>
                </a:solidFill>
                <a:latin typeface="Calibri" pitchFamily="34" charset="0"/>
                <a:cs typeface="Calibri" pitchFamily="34" charset="0"/>
              </a:rPr>
              <a:t>Coordination Compound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Stereoisomers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geometric and optical isomers 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Structural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hydrate, solvent, ionization, linkage isomers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33"/>
                </a:solidFill>
                <a:latin typeface="Calibri" pitchFamily="34" charset="0"/>
                <a:cs typeface="Calibri" pitchFamily="34" charset="0"/>
              </a:rPr>
              <a:t>Geometric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CN 4 and 6 most common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cis, trans</a:t>
            </a:r>
          </a:p>
          <a:p>
            <a:pPr marL="423863" indent="-373063" eaLnBrk="1" hangingPunct="1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fac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mer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Isomer designations for compounds containing chelating ligands can get complicated (see textbook), we will not use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Geometric + Optical Isomers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Octahedral geometry (consider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monodentate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ligands only):  trans-pair method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Mabcdef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 Identify all trans pairs, then identify optically active isomers</a:t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)(cd)(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),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),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)(de), ......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Try Ma</a:t>
            </a:r>
            <a:r>
              <a:rPr lang="en-US" sz="3200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200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cd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Diastereomer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+ mirror image = pair of enantiomers</a:t>
            </a:r>
          </a:p>
          <a:p>
            <a:pPr marL="423863" indent="-373063" eaLnBrk="1" hangingPunct="1"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Bidentate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ligands? Use capital letters or “manual” method to identify geometric isomers</a:t>
            </a:r>
          </a:p>
          <a:p>
            <a:pPr marL="423863" indent="-373063" eaLnBrk="1" hangingPunct="1"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M(AA)(BB)c</a:t>
            </a:r>
            <a:r>
              <a:rPr lang="en-US" sz="3200" baseline="-24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423863" indent="-373063" eaLnBrk="1" hangingPunct="1"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How many isomers?  How many chiral isomers?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36A41-338D-4220-9346-00F499D32F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28600"/>
            <a:ext cx="6076950" cy="716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4874F-537C-43D5-8EDB-015332CD48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00025"/>
            <a:ext cx="5667375" cy="72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Structural</a:t>
            </a:r>
            <a:r>
              <a:rPr lang="en-US">
                <a:solidFill>
                  <a:srgbClr val="009900"/>
                </a:solidFill>
              </a:rPr>
              <a:t> isomers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What is inside the coordination sphere?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CrCl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6H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O has three hydrate isomers:  non, mono, and di-hydrate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Coordination isomers differ in what is inside the coordination sphere of each metal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Pt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(NH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][PtCl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vs. [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PtCl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(NH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][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Pt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(NH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)Cl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]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Ionization isomers give different number of ions in solution or different ions in solution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[Co(NH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Cl</a:t>
            </a:r>
            <a:r>
              <a:rPr lang="en-US" dirty="0">
                <a:latin typeface="Calibri" pitchFamily="34" charset="0"/>
                <a:cs typeface="Calibri" pitchFamily="34" charset="0"/>
              </a:rPr>
              <a:t>]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Cl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[Co(NH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Cl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]NO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BFAE6-6590-4461-8403-3A46C31289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38100"/>
            <a:ext cx="8636000" cy="8763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Linkage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Atom bonding to metal changes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-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M-NO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 - nitro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M-ONO -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nitrito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Can be converted by gentle heating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SCN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bonds through S or N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DMSO - S or O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631E-2C84-4DAC-8C12-2E667419B3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590800"/>
            <a:ext cx="2847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590800"/>
            <a:ext cx="24669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C7AA6-A4D8-4F1B-8569-C7FABAA1A2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762000" y="38100"/>
            <a:ext cx="8636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Chapter 10: Bonding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20800"/>
            <a:ext cx="8966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15D60-4560-4EE2-81AE-EB3F41EC9F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9568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24200"/>
            <a:ext cx="24669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633CE-477B-48FB-8DDB-CD5ED1D166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762000" y="38100"/>
            <a:ext cx="863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Experimental Evidence: Magnetic Susceptibility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81200"/>
            <a:ext cx="8061325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DBE1-42BA-4D17-A3B2-924AACD2D5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762000" y="38100"/>
            <a:ext cx="863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Magnetic Susceptibility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8746" y="1066800"/>
            <a:ext cx="5205143" cy="127451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60400" y="2514600"/>
            <a:ext cx="87280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/>
              <a:t>g = constant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S = spin quantum number (multiplicity) = 2(total spin) + 1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L = sum of the highest possible m</a:t>
            </a:r>
            <a:r>
              <a:rPr lang="en-US" baseline="-25000"/>
              <a:t>l</a:t>
            </a:r>
            <a:r>
              <a:rPr lang="en-US"/>
              <a:t> values following Hund’s rule</a:t>
            </a:r>
          </a:p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800" y="4495800"/>
            <a:ext cx="9399176" cy="1377108"/>
          </a:xfrm>
          <a:prstGeom prst="rect">
            <a:avLst/>
          </a:prstGeom>
          <a:blipFill rotWithShape="1">
            <a:blip r:embed="rId3"/>
            <a:stretch>
              <a:fillRect l="-1167" t="-4000" r="-195" b="-84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C1907-3CC7-4782-B413-9AF80B5594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762000" y="38100"/>
            <a:ext cx="863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Magnetic Susceptibility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71600"/>
            <a:ext cx="9685338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EEFB2-67BF-48DB-BB9A-936A23C09F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4200" y="533400"/>
            <a:ext cx="2813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Do some examples: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50800" y="533400"/>
            <a:ext cx="2676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Bonding: </a:t>
            </a:r>
          </a:p>
          <a:p>
            <a:pPr eaLnBrk="1" hangingPunct="1"/>
            <a:r>
              <a:rPr lang="en-US"/>
              <a:t>Sigma interactions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905000"/>
            <a:ext cx="687546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0800" y="533400"/>
            <a:ext cx="2676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Bonding: </a:t>
            </a:r>
          </a:p>
          <a:p>
            <a:pPr eaLnBrk="1" hangingPunct="1"/>
            <a:r>
              <a:rPr lang="en-US"/>
              <a:t>Sigma interactions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905000"/>
            <a:ext cx="98472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 txBox="1">
            <a:spLocks noChangeArrowheads="1"/>
          </p:cNvSpPr>
          <p:nvPr/>
        </p:nvSpPr>
        <p:spPr bwMode="auto">
          <a:xfrm>
            <a:off x="762000" y="-12700"/>
            <a:ext cx="863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0800"/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Coordination compounds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1676400"/>
            <a:ext cx="8659813" cy="51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Central metal, neutral or cation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Ligand:  neutral molecule or anion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Ions for charge balance (if necessary)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Coordination number = number of ligand attachments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(commonly 4, 6, 5)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Geometric and optical isomers possible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2800" baseline="-240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values: usually very large, &gt;10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10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0800" y="533400"/>
            <a:ext cx="2676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Bonding: </a:t>
            </a:r>
          </a:p>
          <a:p>
            <a:pPr eaLnBrk="1" hangingPunct="1"/>
            <a:r>
              <a:rPr lang="en-US"/>
              <a:t>Sigma interactions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52400"/>
            <a:ext cx="599281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12800" y="533400"/>
            <a:ext cx="3827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High Spin/Low Spin States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57200"/>
            <a:ext cx="799081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718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12800" y="381000"/>
            <a:ext cx="67397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dirty="0"/>
              <a:t>Building MO Diagrams for Different Geometries</a:t>
            </a:r>
          </a:p>
        </p:txBody>
      </p:sp>
    </p:spTree>
    <p:extLst>
      <p:ext uri="{BB962C8B-B14F-4D97-AF65-F5344CB8AC3E}">
        <p14:creationId xmlns:p14="http://schemas.microsoft.com/office/powerpoint/2010/main" val="401805950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12800" y="381000"/>
            <a:ext cx="82369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dirty="0"/>
              <a:t>Structural Preference Energy: Choosing between geometries</a:t>
            </a:r>
          </a:p>
        </p:txBody>
      </p:sp>
    </p:spTree>
    <p:extLst>
      <p:ext uri="{BB962C8B-B14F-4D97-AF65-F5344CB8AC3E}">
        <p14:creationId xmlns:p14="http://schemas.microsoft.com/office/powerpoint/2010/main" val="24021129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12800" y="533400"/>
            <a:ext cx="5472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 dirty="0"/>
              <a:t>Pi Acceptor Ligands: Pi – </a:t>
            </a:r>
            <a:r>
              <a:rPr lang="en-US" dirty="0" err="1"/>
              <a:t>Backbonding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135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6A4CA-F2B9-4103-BA7F-4D5075171AA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76200"/>
            <a:ext cx="9469437" cy="74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Ligand Field Splitting Trends</a:t>
            </a:r>
            <a:br>
              <a:rPr lang="en-US" sz="2800" dirty="0"/>
            </a:br>
            <a:r>
              <a:rPr lang="en-US" sz="2800" dirty="0" err="1"/>
              <a:t>Spectrochemical</a:t>
            </a:r>
            <a:r>
              <a:rPr lang="en-US" sz="2800" dirty="0"/>
              <a:t> Series</a:t>
            </a:r>
            <a:br>
              <a:rPr lang="en-US" sz="2800" dirty="0"/>
            </a:br>
            <a:br>
              <a:rPr lang="en-US" sz="2800" dirty="0"/>
            </a:br>
            <a:r>
              <a:rPr lang="en-US" sz="1900" dirty="0"/>
              <a:t>CO,CN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phen,bpy</a:t>
            </a:r>
            <a:r>
              <a:rPr lang="en-US" sz="1900" dirty="0"/>
              <a:t> &gt; NO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en &gt; NH</a:t>
            </a:r>
            <a:r>
              <a:rPr lang="en-US" sz="1900" baseline="-25000" dirty="0"/>
              <a:t>3</a:t>
            </a:r>
            <a:r>
              <a:rPr lang="en-US" sz="1900" dirty="0"/>
              <a:t> &gt; NCS</a:t>
            </a:r>
            <a:r>
              <a:rPr lang="en-US" sz="1900" baseline="30000" dirty="0"/>
              <a:t>-</a:t>
            </a:r>
            <a:r>
              <a:rPr lang="en-US" sz="1900" dirty="0"/>
              <a:t> &gt; H</a:t>
            </a:r>
            <a:r>
              <a:rPr lang="en-US" sz="1900" baseline="-25000" dirty="0"/>
              <a:t>2</a:t>
            </a:r>
            <a:r>
              <a:rPr lang="en-US" sz="1900" dirty="0"/>
              <a:t>O &gt; F</a:t>
            </a:r>
            <a:r>
              <a:rPr lang="en-US" sz="1900" baseline="30000" dirty="0"/>
              <a:t>-</a:t>
            </a:r>
            <a:r>
              <a:rPr lang="en-US" sz="1900" dirty="0"/>
              <a:t> &gt; RCO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OH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Cl</a:t>
            </a:r>
            <a:r>
              <a:rPr lang="en-US" sz="1900" baseline="30000" dirty="0"/>
              <a:t>-</a:t>
            </a:r>
            <a:r>
              <a:rPr lang="en-US" sz="1900" dirty="0"/>
              <a:t> &gt; Br</a:t>
            </a:r>
            <a:r>
              <a:rPr lang="en-US" sz="1900" baseline="30000" dirty="0"/>
              <a:t>-</a:t>
            </a:r>
            <a:r>
              <a:rPr lang="en-US" sz="1900" dirty="0"/>
              <a:t> &gt; I</a:t>
            </a:r>
            <a:r>
              <a:rPr lang="en-US" sz="1900" baseline="300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2209800"/>
            <a:ext cx="17684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Strong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Low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Large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3567" y="2209800"/>
            <a:ext cx="16167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Weak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High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Small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" y="4324290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Slow Reactions (inert)                          Intermediate                      Fast Reactions (Labile)</a:t>
            </a:r>
            <a:endParaRPr lang="en-US" sz="2000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154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5" y="685800"/>
            <a:ext cx="834884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718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Magnitude of Angular Overlap Interactions:</a:t>
            </a:r>
            <a:br>
              <a:rPr lang="en-US" sz="2800" dirty="0"/>
            </a:br>
            <a:r>
              <a:rPr lang="en-US" sz="2800" dirty="0"/>
              <a:t>Charge on Metal</a:t>
            </a:r>
            <a:endParaRPr lang="en-US" sz="19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828800"/>
            <a:ext cx="550941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00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Naming Coordination Compounds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Cation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anion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Ligands + metal in coordination compound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Charge indicated by Roman numerals in parentheses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If complex ion carries a negative charge, add -ate to the name of the metal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Ligands are named in alphabetical order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Prefixes indicate the number of ligands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Magnitude of Angular Overlap Interactions</a:t>
            </a:r>
            <a:endParaRPr lang="en-US" sz="19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71" y="1134181"/>
            <a:ext cx="8342857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998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Ligand Field Splitting Trends</a:t>
            </a:r>
            <a:br>
              <a:rPr lang="en-US" sz="2800" dirty="0"/>
            </a:br>
            <a:r>
              <a:rPr lang="en-US" sz="2800" dirty="0" err="1"/>
              <a:t>Spectrochemical</a:t>
            </a:r>
            <a:r>
              <a:rPr lang="en-US" sz="2800" dirty="0"/>
              <a:t> Series</a:t>
            </a:r>
            <a:br>
              <a:rPr lang="en-US" sz="2800" dirty="0"/>
            </a:br>
            <a:br>
              <a:rPr lang="en-US" sz="2800" dirty="0"/>
            </a:br>
            <a:r>
              <a:rPr lang="en-US" sz="1900" dirty="0"/>
              <a:t>CO,CN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phen,bpy</a:t>
            </a:r>
            <a:r>
              <a:rPr lang="en-US" sz="1900" dirty="0"/>
              <a:t> &gt; NO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en &gt; NH</a:t>
            </a:r>
            <a:r>
              <a:rPr lang="en-US" sz="1900" baseline="-25000" dirty="0"/>
              <a:t>3</a:t>
            </a:r>
            <a:r>
              <a:rPr lang="en-US" sz="1900" dirty="0"/>
              <a:t> &gt; NCS</a:t>
            </a:r>
            <a:r>
              <a:rPr lang="en-US" sz="1900" baseline="30000" dirty="0"/>
              <a:t>-</a:t>
            </a:r>
            <a:r>
              <a:rPr lang="en-US" sz="1900" dirty="0"/>
              <a:t> &gt; H</a:t>
            </a:r>
            <a:r>
              <a:rPr lang="en-US" sz="1900" baseline="-25000" dirty="0"/>
              <a:t>2</a:t>
            </a:r>
            <a:r>
              <a:rPr lang="en-US" sz="1900" dirty="0"/>
              <a:t>O &gt; F</a:t>
            </a:r>
            <a:r>
              <a:rPr lang="en-US" sz="1900" baseline="30000" dirty="0"/>
              <a:t>-</a:t>
            </a:r>
            <a:r>
              <a:rPr lang="en-US" sz="1900" dirty="0"/>
              <a:t> &gt; RCO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OH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Cl</a:t>
            </a:r>
            <a:r>
              <a:rPr lang="en-US" sz="1900" baseline="30000" dirty="0"/>
              <a:t>-</a:t>
            </a:r>
            <a:r>
              <a:rPr lang="en-US" sz="1900" dirty="0"/>
              <a:t> &gt; Br</a:t>
            </a:r>
            <a:r>
              <a:rPr lang="en-US" sz="1900" baseline="30000" dirty="0"/>
              <a:t>-</a:t>
            </a:r>
            <a:r>
              <a:rPr lang="en-US" sz="1900" dirty="0"/>
              <a:t> &gt; I</a:t>
            </a:r>
            <a:r>
              <a:rPr lang="en-US" sz="1900" baseline="300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2209800"/>
            <a:ext cx="17684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Strong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Low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Large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3567" y="2209800"/>
            <a:ext cx="16167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Weak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High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Small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" y="4324290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Slow Reactions (inert)                          Intermediate                      Fast Reactions (Labile)</a:t>
            </a:r>
            <a:endParaRPr lang="en-US" sz="2000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408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 err="1"/>
              <a:t>Jahn</a:t>
            </a:r>
            <a:r>
              <a:rPr lang="en-US" sz="2800" dirty="0"/>
              <a:t>-Teller Effect</a:t>
            </a:r>
            <a:br>
              <a:rPr lang="en-US" sz="2800" dirty="0"/>
            </a:br>
            <a:br>
              <a:rPr lang="en-US" sz="2800" dirty="0"/>
            </a:br>
            <a:endParaRPr lang="en-US" sz="19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08" y="5715000"/>
            <a:ext cx="8352381" cy="14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664271"/>
            <a:ext cx="624761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59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33"/>
                </a:solidFill>
                <a:latin typeface="Calibri" pitchFamily="34" charset="0"/>
                <a:cs typeface="Calibri" pitchFamily="34" charset="0"/>
              </a:rPr>
              <a:t>Naming Ligands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Neutral - aqua, ammine, carbonyl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Anion -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chloro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nitro,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sulfato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Cations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are not common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Chelating -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multidentate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ethylenediamine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EDTA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acac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Prefix if ligand is “complex” (neutral or name contains a prefix)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2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3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4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tetrakis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14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13873" r="15849" b="14691"/>
          <a:stretch>
            <a:fillRect/>
          </a:stretch>
        </p:blipFill>
        <p:spPr bwMode="auto">
          <a:xfrm>
            <a:off x="6921500" y="1905000"/>
            <a:ext cx="2959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8600"/>
            <a:ext cx="4800600" cy="736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204913"/>
            <a:ext cx="9771063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6618288" cy="763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228600"/>
            <a:ext cx="896179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4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Pages>0</Pages>
  <Words>826</Words>
  <Characters>0</Characters>
  <Application>Microsoft Office PowerPoint</Application>
  <PresentationFormat>Custom</PresentationFormat>
  <Lines>0</Lines>
  <Paragraphs>130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Gill Sans</vt:lpstr>
      <vt:lpstr>Times</vt:lpstr>
      <vt:lpstr>Title &amp; Bullets</vt:lpstr>
      <vt:lpstr>Chapter 9 Coordination  Chemistry I</vt:lpstr>
      <vt:lpstr>PowerPoint Presentation</vt:lpstr>
      <vt:lpstr>PowerPoint Presentation</vt:lpstr>
      <vt:lpstr>Naming Coordination Compounds</vt:lpstr>
      <vt:lpstr>Naming Ligands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examples...</vt:lpstr>
      <vt:lpstr>Common Structures</vt:lpstr>
      <vt:lpstr>Coordination Compound Isomers</vt:lpstr>
      <vt:lpstr>Geometric Isomers</vt:lpstr>
      <vt:lpstr>Geometric + Optical Isomers</vt:lpstr>
      <vt:lpstr>PowerPoint Presentation</vt:lpstr>
      <vt:lpstr>PowerPoint Presentation</vt:lpstr>
      <vt:lpstr>PowerPoint Presentation</vt:lpstr>
      <vt:lpstr>Structural isomers</vt:lpstr>
      <vt:lpstr>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Ligand Field Splitting Trends Spectrochemical Series  CO,CN- &gt; phen,bpy &gt; NO2- &gt; en &gt; NH3 &gt; NCS- &gt; H2O &gt; F- &gt; RCO2- &gt; OH- &gt; Cl- &gt; Br- &gt; I-</vt:lpstr>
      <vt:lpstr>PowerPoint Presentation</vt:lpstr>
      <vt:lpstr>Magnitude of Angular Overlap Interactions: Charge on Metal</vt:lpstr>
      <vt:lpstr>Magnitude of Angular Overlap Interactions</vt:lpstr>
      <vt:lpstr>Ligand Field Splitting Trends Spectrochemical Series  CO,CN- &gt; phen,bpy &gt; NO2- &gt; en &gt; NH3 &gt; NCS- &gt; H2O &gt; F- &gt; RCO2- &gt; OH- &gt; Cl- &gt; Br- &gt; I-</vt:lpstr>
      <vt:lpstr>Jahn-Teller Effect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109</dc:title>
  <dc:creator>Susan M. Young</dc:creator>
  <cp:lastModifiedBy>Vining, William</cp:lastModifiedBy>
  <cp:revision>37</cp:revision>
  <cp:lastPrinted>2020-03-04T17:08:57Z</cp:lastPrinted>
  <dcterms:modified xsi:type="dcterms:W3CDTF">2020-03-04T17:11:29Z</dcterms:modified>
</cp:coreProperties>
</file>