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7" r:id="rId2"/>
    <p:sldId id="276" r:id="rId3"/>
    <p:sldId id="256" r:id="rId4"/>
    <p:sldId id="277" r:id="rId5"/>
    <p:sldId id="278" r:id="rId6"/>
    <p:sldId id="258" r:id="rId7"/>
    <p:sldId id="274" r:id="rId8"/>
    <p:sldId id="261" r:id="rId9"/>
    <p:sldId id="262" r:id="rId10"/>
    <p:sldId id="263" r:id="rId11"/>
    <p:sldId id="259" r:id="rId12"/>
    <p:sldId id="264" r:id="rId13"/>
    <p:sldId id="265" r:id="rId14"/>
    <p:sldId id="266" r:id="rId15"/>
    <p:sldId id="267" r:id="rId16"/>
    <p:sldId id="268" r:id="rId17"/>
    <p:sldId id="270" r:id="rId18"/>
    <p:sldId id="271" r:id="rId19"/>
    <p:sldId id="272" r:id="rId20"/>
    <p:sldId id="273" r:id="rId21"/>
    <p:sldId id="269" r:id="rId22"/>
    <p:sldId id="275" r:id="rId2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6" y="6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AF4E32B-9587-4706-BAB7-4102CAA12054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7D379FF-5467-49DC-825C-C9000ECEE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7157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4-12-01T14:33:27.312"/>
    </inkml:context>
    <inkml:brush xml:id="br0">
      <inkml:brushProperty name="width" value="0.05292" units="cm"/>
      <inkml:brushProperty name="height" value="0.05292" units="cm"/>
      <inkml:brushProperty name="color" value="#1F497D"/>
    </inkml:brush>
  </inkml:definitions>
  <inkml:trace contextRef="#ctx0" brushRef="#br0">21002 5240 1,'-60'121'0,"16"-41"0</inkml:trace>
  <inkml:trace contextRef="#ctx0" brushRef="#br0" timeOffset="494.02">20543 4997 1,'75'76'128,"-43"-21"1,-5 9 129,-6 3 258,-5 3 387,-6-4 258,-8-7-258,-2-10 0,-11-10-129,-9-19-129,-4-11 0,-6-21-129,-1-23-258,0-22 258,2-11 129,5-14-129,7 0 387,6-10 0,11 10 258,6 5 258,21 23-129,-1 8-129,18 33-129,1 13-258,10 39 0,-3 22-387,1 19-129,-9 12-387,-5 0-129,-13 2 0,-13-12-129,-11-15 0,-11-29 129,-14-26 258,-10-26-129,-3-26 0,-7-17 258,-1-14-258,-4-14-387,8 6-2193,-2-8-1548,2 5-645,17 18 258</inkml:trace>
  <inkml:trace contextRef="#ctx0" brushRef="#br0" timeOffset="5066.28">22164 9221 1548,'71'2'774,"-48"10"-387,-10 11-129,-7 9 0,-6 12-258,-2 9 0,-10 8 0,-9 4 0,-5-2 0,-6-3 0,-3-10 0,-4-10 0,0-13 0,-2-15 129,-1-12 0,6-15 258,1-15 0,7-18 0,2-9 129,8-11-129,5-5 129,6-7-129,7 2 0,0 1 129,11 12-129,4 12 129,6 14-129,2 8 0,3 16-258,-2 15 129,3 17-129,-1 15 129,-4 9-516,2 7 258,-4 0-129,-4 4 129,-2 0 0,-3-6 0,-7-7-129,-4-5 0,-2-5 0,-9-7 0,-10-9-129,-7-7 258,-8-7-129,-6-14 129,-6-8 129,-4-13 129,-5-5 129,0-13-129,5-5 258,4-6 129,8 4 0,4-9 258,16 6-129,4-1 129,16 8-258,5 1 129,21 13-258,5 1 129,12 15-258,4 7-129,8 14-129,4 7-129,2 23-129,-2 19 0,-4 12 0,-6 13-129,-7 1-258,-7 10-129,-17-9-387,-5 3-1032,-18-15-1290,-21-22-1419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91CD75-33CD-4C68-A756-62E2570DA0B8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3766B2-6E5D-4093-BC58-A2B1AD291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678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C2DD92-5305-42CC-A11A-471FF3C724C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291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C2DD92-5305-42CC-A11A-471FF3C724C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0332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A69A1B5-03E7-47F3-A0F9-FBA8AAD6061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4790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74778DD-1BEE-4DFF-A367-7002C7E2FE3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710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1F192-2769-404A-A6DE-3821461790B0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61142-5F15-4821-B8AD-BF14A7FF2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728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1F192-2769-404A-A6DE-3821461790B0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61142-5F15-4821-B8AD-BF14A7FF2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942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1F192-2769-404A-A6DE-3821461790B0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61142-5F15-4821-B8AD-BF14A7FF2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965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1F192-2769-404A-A6DE-3821461790B0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61142-5F15-4821-B8AD-BF14A7FF2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821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1F192-2769-404A-A6DE-3821461790B0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61142-5F15-4821-B8AD-BF14A7FF2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242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1F192-2769-404A-A6DE-3821461790B0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61142-5F15-4821-B8AD-BF14A7FF2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358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1F192-2769-404A-A6DE-3821461790B0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61142-5F15-4821-B8AD-BF14A7FF2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824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1F192-2769-404A-A6DE-3821461790B0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61142-5F15-4821-B8AD-BF14A7FF2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343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1F192-2769-404A-A6DE-3821461790B0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61142-5F15-4821-B8AD-BF14A7FF2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895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1F192-2769-404A-A6DE-3821461790B0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61142-5F15-4821-B8AD-BF14A7FF2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076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1F192-2769-404A-A6DE-3821461790B0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61142-5F15-4821-B8AD-BF14A7FF2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546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1F192-2769-404A-A6DE-3821461790B0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61142-5F15-4821-B8AD-BF14A7FF2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260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19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1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>
          <a:xfrm>
            <a:off x="2168856" y="377190"/>
            <a:ext cx="7772400" cy="905700"/>
          </a:xfrm>
        </p:spPr>
        <p:txBody>
          <a:bodyPr vert="horz" lIns="91440" tIns="45720" rIns="82550" bIns="45720" rtlCol="0" anchor="t">
            <a:normAutofit/>
          </a:bodyPr>
          <a:lstStyle/>
          <a:p>
            <a:r>
              <a:rPr lang="en-US" altLang="en-US" dirty="0">
                <a:solidFill>
                  <a:srgbClr val="3333C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Chapter 11: Electronic Spectra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830" y="1682910"/>
            <a:ext cx="6476190" cy="4038095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806601"/>
              </p:ext>
            </p:extLst>
          </p:nvPr>
        </p:nvGraphicFramePr>
        <p:xfrm>
          <a:off x="8205527" y="2770329"/>
          <a:ext cx="2729884" cy="13649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Equation" r:id="rId4" imgW="787320" imgH="393480" progId="Equation.DSMT4">
                  <p:embed/>
                </p:oleObj>
              </mc:Choice>
              <mc:Fallback>
                <p:oleObj name="Equation" r:id="rId4" imgW="7873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205527" y="2770329"/>
                        <a:ext cx="2729884" cy="13649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688822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785" y="354841"/>
            <a:ext cx="1088317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Since octahedral compounds all seem to have only d-d </a:t>
            </a:r>
          </a:p>
          <a:p>
            <a:r>
              <a:rPr lang="en-US" sz="3600" dirty="0"/>
              <a:t>transitions that must be </a:t>
            </a:r>
            <a:r>
              <a:rPr lang="en-US" sz="3600" dirty="0" err="1"/>
              <a:t>Laporte</a:t>
            </a:r>
            <a:r>
              <a:rPr lang="en-US" sz="3600" dirty="0"/>
              <a:t> forbidden, why are they </a:t>
            </a:r>
          </a:p>
          <a:p>
            <a:r>
              <a:rPr lang="en-US" sz="3600" dirty="0"/>
              <a:t>colored?</a:t>
            </a:r>
          </a:p>
        </p:txBody>
      </p:sp>
    </p:spTree>
    <p:extLst>
      <p:ext uri="{BB962C8B-B14F-4D97-AF65-F5344CB8AC3E}">
        <p14:creationId xmlns:p14="http://schemas.microsoft.com/office/powerpoint/2010/main" val="40939761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8774" y="105619"/>
            <a:ext cx="5533333" cy="675238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7543" y="504967"/>
            <a:ext cx="3791231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Correlation diagram for </a:t>
            </a:r>
          </a:p>
          <a:p>
            <a:r>
              <a:rPr lang="en-US" sz="2800" dirty="0"/>
              <a:t>free ions and complexes.</a:t>
            </a:r>
          </a:p>
          <a:p>
            <a:endParaRPr lang="en-US" sz="2800" dirty="0"/>
          </a:p>
          <a:p>
            <a:r>
              <a:rPr lang="en-US" sz="2800" dirty="0"/>
              <a:t>Example: d</a:t>
            </a:r>
            <a:r>
              <a:rPr lang="en-US" sz="2800" baseline="30000" dirty="0"/>
              <a:t>2</a:t>
            </a:r>
            <a:r>
              <a:rPr lang="en-US" sz="2800" dirty="0"/>
              <a:t> ion</a:t>
            </a:r>
          </a:p>
        </p:txBody>
      </p:sp>
    </p:spTree>
    <p:extLst>
      <p:ext uri="{BB962C8B-B14F-4D97-AF65-F5344CB8AC3E}">
        <p14:creationId xmlns:p14="http://schemas.microsoft.com/office/powerpoint/2010/main" val="19730683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6599" y="232008"/>
            <a:ext cx="384868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Tanabe-Sugano Diagrams</a:t>
            </a:r>
          </a:p>
          <a:p>
            <a:endParaRPr lang="en-US" sz="2800" dirty="0"/>
          </a:p>
          <a:p>
            <a:r>
              <a:rPr lang="en-US" sz="2800" dirty="0"/>
              <a:t>Example: d</a:t>
            </a:r>
            <a:r>
              <a:rPr lang="en-US" sz="2800" baseline="30000" dirty="0"/>
              <a:t>2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2619" y="391930"/>
            <a:ext cx="5987918" cy="6309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11382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6599" y="232008"/>
            <a:ext cx="69504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Tanabe-Sugano Diagrams: Example V(H</a:t>
            </a:r>
            <a:r>
              <a:rPr lang="en-US" sz="2800" baseline="-25000" dirty="0"/>
              <a:t>2</a:t>
            </a:r>
            <a:r>
              <a:rPr lang="en-US" sz="2800" dirty="0"/>
              <a:t>O)</a:t>
            </a:r>
            <a:r>
              <a:rPr lang="en-US" sz="2800" baseline="-25000" dirty="0"/>
              <a:t>6</a:t>
            </a:r>
            <a:r>
              <a:rPr lang="en-US" sz="2800" baseline="30000" dirty="0"/>
              <a:t>3+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31" y="1284821"/>
            <a:ext cx="5923809" cy="475238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8310" y="1790609"/>
            <a:ext cx="5695238" cy="308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7104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6599" y="232008"/>
            <a:ext cx="36362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The interesting d</a:t>
            </a:r>
            <a:r>
              <a:rPr lang="en-US" sz="2800" baseline="30000" dirty="0"/>
              <a:t>5</a:t>
            </a:r>
            <a:r>
              <a:rPr lang="en-US" sz="2800" dirty="0"/>
              <a:t> case:</a:t>
            </a:r>
            <a:endParaRPr lang="en-US" sz="2800" baseline="30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0752" y="333557"/>
            <a:ext cx="4373815" cy="6378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3539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6599" y="232008"/>
            <a:ext cx="51131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Charge Transfer Transitions: LMCT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8292" y="1511318"/>
            <a:ext cx="8163003" cy="4029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62413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6599" y="232008"/>
            <a:ext cx="51093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Charge Transfer Transitions: MLCT</a:t>
            </a:r>
          </a:p>
        </p:txBody>
      </p:sp>
    </p:spTree>
    <p:extLst>
      <p:ext uri="{BB962C8B-B14F-4D97-AF65-F5344CB8AC3E}">
        <p14:creationId xmlns:p14="http://schemas.microsoft.com/office/powerpoint/2010/main" val="19277201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975728" y="152401"/>
            <a:ext cx="785407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dirty="0"/>
              <a:t>Colors and Spectroscopy of Transition Metal Complexes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6950" y="1295400"/>
            <a:ext cx="4286250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609601"/>
            <a:ext cx="3181350" cy="197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463" y="2649727"/>
            <a:ext cx="4162425" cy="420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3" name="Ink 2"/>
              <p14:cNvContentPartPr/>
              <p14:nvPr/>
            </p14:nvContentPartPr>
            <p14:xfrm>
              <a:off x="8903280" y="1753560"/>
              <a:ext cx="640800" cy="176220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895360" y="1743480"/>
                <a:ext cx="652680" cy="1776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256729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609600"/>
            <a:ext cx="8833700" cy="53860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Why is:</a:t>
            </a:r>
          </a:p>
          <a:p>
            <a:endParaRPr lang="en-US" sz="2400" dirty="0"/>
          </a:p>
          <a:p>
            <a:pPr marL="457200" indent="-457200">
              <a:buAutoNum type="arabicPeriod"/>
            </a:pPr>
            <a:r>
              <a:rPr lang="en-US" sz="3200" dirty="0"/>
              <a:t>Mn</a:t>
            </a:r>
            <a:r>
              <a:rPr lang="en-US" sz="3200" baseline="30000" dirty="0"/>
              <a:t>2+</a:t>
            </a:r>
            <a:r>
              <a:rPr lang="en-US" sz="3200" dirty="0"/>
              <a:t>(</a:t>
            </a:r>
            <a:r>
              <a:rPr lang="en-US" sz="3200" dirty="0" err="1"/>
              <a:t>aq</a:t>
            </a:r>
            <a:r>
              <a:rPr lang="en-US" sz="3200" dirty="0"/>
              <a:t>) colorless</a:t>
            </a:r>
          </a:p>
          <a:p>
            <a:pPr marL="457200" indent="-457200">
              <a:buAutoNum type="arabicPeriod"/>
            </a:pPr>
            <a:endParaRPr lang="en-US" sz="3200" dirty="0"/>
          </a:p>
          <a:p>
            <a:pPr marL="457200" indent="-457200">
              <a:buAutoNum type="arabicPeriod"/>
            </a:pPr>
            <a:r>
              <a:rPr lang="en-US" sz="3200" dirty="0"/>
              <a:t>Cu</a:t>
            </a:r>
            <a:r>
              <a:rPr lang="en-US" sz="3200" baseline="30000" dirty="0"/>
              <a:t>2+</a:t>
            </a:r>
            <a:r>
              <a:rPr lang="en-US" sz="3200" dirty="0"/>
              <a:t>(</a:t>
            </a:r>
            <a:r>
              <a:rPr lang="en-US" sz="3200" dirty="0" err="1"/>
              <a:t>aq</a:t>
            </a:r>
            <a:r>
              <a:rPr lang="en-US" sz="3200" dirty="0"/>
              <a:t>) less deeply blue colored than Cu(NH</a:t>
            </a:r>
            <a:r>
              <a:rPr lang="en-US" sz="3200" baseline="-25000" dirty="0"/>
              <a:t>3</a:t>
            </a:r>
            <a:r>
              <a:rPr lang="en-US" sz="3200" dirty="0"/>
              <a:t>)</a:t>
            </a:r>
            <a:r>
              <a:rPr lang="en-US" sz="3200" baseline="-25000" dirty="0"/>
              <a:t>4</a:t>
            </a:r>
            <a:r>
              <a:rPr lang="en-US" sz="3200" baseline="30000" dirty="0"/>
              <a:t>2+</a:t>
            </a:r>
          </a:p>
          <a:p>
            <a:pPr marL="457200" indent="-457200">
              <a:buAutoNum type="arabicPeriod"/>
            </a:pPr>
            <a:endParaRPr lang="en-US" sz="3200" dirty="0"/>
          </a:p>
          <a:p>
            <a:pPr marL="457200" indent="-457200">
              <a:buAutoNum type="arabicPeriod"/>
            </a:pPr>
            <a:r>
              <a:rPr lang="en-US" sz="3200" dirty="0"/>
              <a:t>Zn</a:t>
            </a:r>
            <a:r>
              <a:rPr lang="en-US" sz="3200" baseline="30000" dirty="0"/>
              <a:t>2+</a:t>
            </a:r>
            <a:r>
              <a:rPr lang="en-US" sz="3200" dirty="0"/>
              <a:t>(</a:t>
            </a:r>
            <a:r>
              <a:rPr lang="en-US" sz="3200" dirty="0" err="1"/>
              <a:t>aq</a:t>
            </a:r>
            <a:r>
              <a:rPr lang="en-US" sz="3200" dirty="0"/>
              <a:t>) colorless</a:t>
            </a:r>
          </a:p>
          <a:p>
            <a:pPr marL="457200" indent="-457200">
              <a:buAutoNum type="arabicPeriod"/>
            </a:pPr>
            <a:endParaRPr lang="en-US" sz="3200" dirty="0"/>
          </a:p>
          <a:p>
            <a:pPr marL="457200" indent="-457200">
              <a:buAutoNum type="arabicPeriod"/>
            </a:pPr>
            <a:r>
              <a:rPr lang="en-US" sz="3200" dirty="0"/>
              <a:t>MnO</a:t>
            </a:r>
            <a:r>
              <a:rPr lang="en-US" sz="3200" baseline="-25000" dirty="0"/>
              <a:t>4</a:t>
            </a:r>
            <a:r>
              <a:rPr lang="en-US" sz="3200" baseline="30000" dirty="0"/>
              <a:t>-</a:t>
            </a:r>
            <a:r>
              <a:rPr lang="en-US" sz="3200" dirty="0"/>
              <a:t> deeply colored</a:t>
            </a:r>
          </a:p>
          <a:p>
            <a:pPr marL="457200" indent="-457200">
              <a:buAutoNum type="arabicPeriod"/>
            </a:pPr>
            <a:endParaRPr lang="en-US" sz="3200" dirty="0"/>
          </a:p>
          <a:p>
            <a:pPr marL="457200" indent="-457200">
              <a:buAutoNum type="arabicPeriod"/>
            </a:pPr>
            <a:r>
              <a:rPr lang="en-US" sz="3200" dirty="0"/>
              <a:t>W(CO)</a:t>
            </a:r>
            <a:r>
              <a:rPr lang="en-US" sz="3200" baseline="-25000" dirty="0"/>
              <a:t>6</a:t>
            </a:r>
            <a:r>
              <a:rPr lang="en-US" sz="3200" dirty="0"/>
              <a:t> colorless</a:t>
            </a:r>
          </a:p>
        </p:txBody>
      </p:sp>
    </p:spTree>
    <p:extLst>
      <p:ext uri="{BB962C8B-B14F-4D97-AF65-F5344CB8AC3E}">
        <p14:creationId xmlns:p14="http://schemas.microsoft.com/office/powerpoint/2010/main" val="7639433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752600"/>
            <a:ext cx="819785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TextBox 2"/>
          <p:cNvSpPr txBox="1">
            <a:spLocks noChangeArrowheads="1"/>
          </p:cNvSpPr>
          <p:nvPr/>
        </p:nvSpPr>
        <p:spPr bwMode="auto">
          <a:xfrm>
            <a:off x="2057401" y="533400"/>
            <a:ext cx="6308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Mn</a:t>
            </a:r>
            <a:r>
              <a:rPr lang="en-US" baseline="30000"/>
              <a:t>2+</a:t>
            </a:r>
            <a:r>
              <a:rPr lang="en-US"/>
              <a:t>(aq)                                                                    MnO</a:t>
            </a:r>
            <a:r>
              <a:rPr lang="en-US" baseline="-25000"/>
              <a:t>4</a:t>
            </a:r>
            <a:r>
              <a:rPr lang="en-US"/>
              <a:t> </a:t>
            </a:r>
            <a:r>
              <a:rPr lang="en-US" baseline="30000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2167868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C142F3B-9D25-4B11-A3E4-B78BBF968C45}"/>
              </a:ext>
            </a:extLst>
          </p:cNvPr>
          <p:cNvSpPr txBox="1"/>
          <p:nvPr/>
        </p:nvSpPr>
        <p:spPr>
          <a:xfrm>
            <a:off x="279416" y="252304"/>
            <a:ext cx="8889678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Why are absorption spectra bands instead of lines?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Ground and excited state energy wells.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Electronic, vibrational, rotational and solvent transitions.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458783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1" y="2286000"/>
            <a:ext cx="3622675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TextBox 2"/>
          <p:cNvSpPr txBox="1">
            <a:spLocks noChangeArrowheads="1"/>
          </p:cNvSpPr>
          <p:nvPr/>
        </p:nvSpPr>
        <p:spPr bwMode="auto">
          <a:xfrm>
            <a:off x="2057400" y="533400"/>
            <a:ext cx="6019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Pi Acceptor Ligands and spectroscopy: CO, CN</a:t>
            </a:r>
            <a:r>
              <a:rPr lang="en-US" baseline="30000"/>
              <a:t>-</a:t>
            </a:r>
            <a:r>
              <a:rPr lang="en-US"/>
              <a:t>, pyridine</a:t>
            </a:r>
          </a:p>
        </p:txBody>
      </p:sp>
    </p:spTree>
    <p:extLst>
      <p:ext uri="{BB962C8B-B14F-4D97-AF65-F5344CB8AC3E}">
        <p14:creationId xmlns:p14="http://schemas.microsoft.com/office/powerpoint/2010/main" val="23106023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6599" y="232008"/>
            <a:ext cx="6999737" cy="23493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/>
              <a:t>Photophysics</a:t>
            </a:r>
            <a:r>
              <a:rPr lang="en-US" sz="4000" dirty="0"/>
              <a:t> vs. Photochemistry</a:t>
            </a:r>
          </a:p>
          <a:p>
            <a:endParaRPr lang="en-US" sz="4000" dirty="0"/>
          </a:p>
          <a:p>
            <a:r>
              <a:rPr lang="en-US" sz="4000" dirty="0"/>
              <a:t>Ru(</a:t>
            </a:r>
            <a:r>
              <a:rPr lang="en-US" sz="4000" dirty="0" err="1"/>
              <a:t>bpy</a:t>
            </a:r>
            <a:r>
              <a:rPr lang="en-US" sz="4000" dirty="0"/>
              <a:t>)</a:t>
            </a:r>
            <a:r>
              <a:rPr lang="en-US" sz="4000" baseline="-25000" dirty="0"/>
              <a:t>3</a:t>
            </a:r>
            <a:r>
              <a:rPr lang="en-US" sz="4000" baseline="30000" dirty="0"/>
              <a:t>2+ </a:t>
            </a:r>
            <a:r>
              <a:rPr lang="en-US" sz="4000" dirty="0"/>
              <a:t>vs. Ru(</a:t>
            </a:r>
            <a:r>
              <a:rPr lang="en-US" sz="4000" dirty="0" err="1"/>
              <a:t>py</a:t>
            </a:r>
            <a:r>
              <a:rPr lang="en-US" sz="4000" dirty="0"/>
              <a:t>)</a:t>
            </a:r>
            <a:r>
              <a:rPr lang="en-US" sz="4000" baseline="-25000" dirty="0"/>
              <a:t>2</a:t>
            </a:r>
            <a:r>
              <a:rPr lang="en-US" sz="4000" dirty="0"/>
              <a:t>(</a:t>
            </a:r>
            <a:r>
              <a:rPr lang="en-US" sz="4000" dirty="0" err="1"/>
              <a:t>bpy</a:t>
            </a:r>
            <a:r>
              <a:rPr lang="en-US" sz="4000" dirty="0"/>
              <a:t>)</a:t>
            </a:r>
            <a:r>
              <a:rPr lang="en-US" sz="4000" baseline="-25000" dirty="0"/>
              <a:t>2</a:t>
            </a:r>
            <a:r>
              <a:rPr lang="en-US" sz="4000" baseline="30000" dirty="0"/>
              <a:t>2+</a:t>
            </a:r>
          </a:p>
          <a:p>
            <a:endParaRPr lang="en-US" sz="4000" baseline="30000" dirty="0"/>
          </a:p>
        </p:txBody>
      </p:sp>
    </p:spTree>
    <p:extLst>
      <p:ext uri="{BB962C8B-B14F-4D97-AF65-F5344CB8AC3E}">
        <p14:creationId xmlns:p14="http://schemas.microsoft.com/office/powerpoint/2010/main" val="25098591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6599" y="232008"/>
            <a:ext cx="33984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Ru(</a:t>
            </a:r>
            <a:r>
              <a:rPr lang="en-US" sz="4000" dirty="0" err="1"/>
              <a:t>py</a:t>
            </a:r>
            <a:r>
              <a:rPr lang="en-US" sz="4000" dirty="0"/>
              <a:t>)</a:t>
            </a:r>
            <a:r>
              <a:rPr lang="en-US" sz="4000" baseline="-25000" dirty="0"/>
              <a:t>2</a:t>
            </a:r>
            <a:r>
              <a:rPr lang="en-US" sz="4000" dirty="0"/>
              <a:t>(</a:t>
            </a:r>
            <a:r>
              <a:rPr lang="en-US" sz="4000" dirty="0" err="1"/>
              <a:t>bpy</a:t>
            </a:r>
            <a:r>
              <a:rPr lang="en-US" sz="4000" dirty="0"/>
              <a:t>)</a:t>
            </a:r>
            <a:r>
              <a:rPr lang="en-US" sz="4000" baseline="-25000" dirty="0"/>
              <a:t>2</a:t>
            </a:r>
            <a:r>
              <a:rPr lang="en-US" sz="4000" baseline="30000" dirty="0"/>
              <a:t>2+</a:t>
            </a:r>
          </a:p>
        </p:txBody>
      </p:sp>
    </p:spTree>
    <p:extLst>
      <p:ext uri="{BB962C8B-B14F-4D97-AF65-F5344CB8AC3E}">
        <p14:creationId xmlns:p14="http://schemas.microsoft.com/office/powerpoint/2010/main" val="301747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77" y="213023"/>
            <a:ext cx="9010632" cy="505500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72307" y="4745633"/>
            <a:ext cx="4380952" cy="1952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092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D868874-DCC9-4901-8DF0-3FA911FDCCDD}"/>
              </a:ext>
            </a:extLst>
          </p:cNvPr>
          <p:cNvSpPr txBox="1"/>
          <p:nvPr/>
        </p:nvSpPr>
        <p:spPr>
          <a:xfrm>
            <a:off x="327543" y="312455"/>
            <a:ext cx="8327729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Electronic states of free ions.</a:t>
            </a:r>
          </a:p>
          <a:p>
            <a:r>
              <a:rPr lang="en-US" sz="2800" dirty="0"/>
              <a:t>Quantum numbers of </a:t>
            </a:r>
            <a:r>
              <a:rPr lang="en-US" sz="2800" dirty="0" err="1"/>
              <a:t>multielectron</a:t>
            </a:r>
            <a:r>
              <a:rPr lang="en-US" sz="2800" dirty="0"/>
              <a:t> atoms. Microstates.</a:t>
            </a:r>
          </a:p>
          <a:p>
            <a:r>
              <a:rPr lang="en-US" sz="2800" dirty="0"/>
              <a:t>Draw all microstates for a p</a:t>
            </a:r>
            <a:r>
              <a:rPr lang="en-US" sz="2800" baseline="30000" dirty="0"/>
              <a:t>2</a:t>
            </a:r>
            <a:r>
              <a:rPr lang="en-US" sz="2800" dirty="0"/>
              <a:t> configuration. </a:t>
            </a:r>
            <a:r>
              <a:rPr lang="en-US" sz="2800" i="1" dirty="0"/>
              <a:t>(15 of them)</a:t>
            </a:r>
          </a:p>
          <a:p>
            <a:r>
              <a:rPr lang="en-US" sz="2800" dirty="0"/>
              <a:t>           m</a:t>
            </a:r>
            <a:r>
              <a:rPr lang="en-US" sz="2800" baseline="-25000" dirty="0"/>
              <a:t>l</a:t>
            </a:r>
            <a:r>
              <a:rPr lang="en-US" sz="2800" dirty="0"/>
              <a:t>					 m</a:t>
            </a:r>
            <a:r>
              <a:rPr lang="en-US" sz="2800" baseline="-25000" dirty="0"/>
              <a:t>l</a:t>
            </a:r>
          </a:p>
          <a:p>
            <a:r>
              <a:rPr lang="en-US" sz="2800" u="sng" dirty="0"/>
              <a:t>+1       0       -1</a:t>
            </a:r>
            <a:r>
              <a:rPr lang="en-US" sz="2800" dirty="0"/>
              <a:t>			</a:t>
            </a:r>
            <a:r>
              <a:rPr lang="en-US" sz="2800" u="sng" dirty="0"/>
              <a:t> +1       0       -1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10418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6595" y="192400"/>
            <a:ext cx="7941955" cy="6475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471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7543" y="504967"/>
            <a:ext cx="832772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Electronic states of free ions.</a:t>
            </a:r>
          </a:p>
          <a:p>
            <a:r>
              <a:rPr lang="en-US" sz="2800" dirty="0"/>
              <a:t>Quantum numbers of </a:t>
            </a:r>
            <a:r>
              <a:rPr lang="en-US" sz="2800" dirty="0" err="1"/>
              <a:t>multielectron</a:t>
            </a:r>
            <a:r>
              <a:rPr lang="en-US" sz="2800" dirty="0"/>
              <a:t> atoms. Microstates.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543" y="1555711"/>
            <a:ext cx="6219744" cy="88686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80989" y="1999146"/>
            <a:ext cx="4980952" cy="4152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87705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4075"/>
          </a:xfrm>
        </p:spPr>
        <p:txBody>
          <a:bodyPr>
            <a:normAutofit/>
          </a:bodyPr>
          <a:lstStyle/>
          <a:p>
            <a:r>
              <a:rPr lang="en-US" sz="3600" dirty="0"/>
              <a:t>Preview: d-d Transitions for transition metal complexes</a:t>
            </a:r>
          </a:p>
        </p:txBody>
      </p:sp>
    </p:spTree>
    <p:extLst>
      <p:ext uri="{BB962C8B-B14F-4D97-AF65-F5344CB8AC3E}">
        <p14:creationId xmlns:p14="http://schemas.microsoft.com/office/powerpoint/2010/main" val="37278928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858" y="429820"/>
            <a:ext cx="11390611" cy="5111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9803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837" y="203937"/>
            <a:ext cx="10175101" cy="4627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26712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260</Words>
  <Application>Microsoft Office PowerPoint</Application>
  <PresentationFormat>Widescreen</PresentationFormat>
  <Paragraphs>48</Paragraphs>
  <Slides>22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Office Theme</vt:lpstr>
      <vt:lpstr>Equation</vt:lpstr>
      <vt:lpstr>Chapter 11: Electronic Spectra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Preview: d-d Transitions for transition metal complexes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11: Electronic Spectra</dc:title>
  <dc:creator>Bill</dc:creator>
  <cp:lastModifiedBy>Vining, William</cp:lastModifiedBy>
  <cp:revision>18</cp:revision>
  <cp:lastPrinted>2015-03-20T01:06:53Z</cp:lastPrinted>
  <dcterms:created xsi:type="dcterms:W3CDTF">2015-03-18T10:51:20Z</dcterms:created>
  <dcterms:modified xsi:type="dcterms:W3CDTF">2020-03-04T22:17:01Z</dcterms:modified>
</cp:coreProperties>
</file>