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7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75017-F7A0-4B85-A9F1-1C416732DE26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161B4-756B-4581-87BE-90EF4B470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9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75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37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1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02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1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9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4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70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27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161B4-756B-4581-87BE-90EF4B4706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5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20639-8B39-464C-BE83-83A236E16EF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3F58-7EEB-4802-A8A8-23C6D2AA66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066800"/>
          </a:xfrm>
        </p:spPr>
        <p:txBody>
          <a:bodyPr>
            <a:noAutofit/>
          </a:bodyPr>
          <a:lstStyle/>
          <a:p>
            <a:r>
              <a:rPr lang="en-US" sz="4000" dirty="0"/>
              <a:t>Section 1.3-1.4</a:t>
            </a:r>
            <a:br>
              <a:rPr lang="en-US" sz="4000" dirty="0"/>
            </a:br>
            <a:r>
              <a:rPr lang="en-US" sz="4000" dirty="0"/>
              <a:t>Units and Dimensional Analysis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85" y="6211669"/>
            <a:ext cx="254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Bill Vining</a:t>
            </a:r>
          </a:p>
          <a:p>
            <a:r>
              <a:rPr lang="en-US" dirty="0"/>
              <a:t>SUNY College at Oneonta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09600"/>
          </a:xfrm>
        </p:spPr>
        <p:txBody>
          <a:bodyPr>
            <a:noAutofit/>
          </a:bodyPr>
          <a:lstStyle/>
          <a:p>
            <a:r>
              <a:rPr lang="en-US" sz="4000" dirty="0"/>
              <a:t>Dealing with Multistep Conversion:</a:t>
            </a:r>
            <a:br>
              <a:rPr lang="en-US" sz="4000" dirty="0"/>
            </a:br>
            <a:r>
              <a:rPr lang="en-US" sz="4000" dirty="0"/>
              <a:t>Problem Maps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600200"/>
            <a:ext cx="881953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distance to the nearest star is about 4.24 light years. Light</a:t>
            </a:r>
          </a:p>
          <a:p>
            <a:r>
              <a:rPr lang="en-US" sz="2400" dirty="0"/>
              <a:t>travels 186000 miles per second. What is this distance, in kilometers?</a:t>
            </a:r>
          </a:p>
          <a:p>
            <a:r>
              <a:rPr lang="en-US" dirty="0"/>
              <a:t>1.00 mile =1.61 km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09600"/>
          </a:xfrm>
        </p:spPr>
        <p:txBody>
          <a:bodyPr>
            <a:noAutofit/>
          </a:bodyPr>
          <a:lstStyle/>
          <a:p>
            <a:r>
              <a:rPr lang="en-US" sz="3200" dirty="0"/>
              <a:t>Using Density as a Conversion Factor Between Mass and Volume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599125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Density of aluminum = 2.7 g/cm</a:t>
            </a:r>
            <a:r>
              <a:rPr lang="en-US" sz="2400" baseline="30000" dirty="0"/>
              <a:t>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What is the mass of a solid aluminum rod that </a:t>
            </a:r>
          </a:p>
          <a:p>
            <a:r>
              <a:rPr lang="en-US" sz="2400" dirty="0"/>
              <a:t>is 1.00 m long and gas a diameter or 3.00 cm?</a:t>
            </a:r>
          </a:p>
          <a:p>
            <a:endParaRPr lang="en-US" sz="2400" baseline="30000" dirty="0"/>
          </a:p>
        </p:txBody>
      </p:sp>
      <p:pic>
        <p:nvPicPr>
          <p:cNvPr id="7" name="Picture 6" descr="A close-up of a knife&#10;&#10;Description automatically generated with medium confidence">
            <a:extLst>
              <a:ext uri="{FF2B5EF4-FFF2-40B4-BE49-F238E27FC236}">
                <a16:creationId xmlns:a16="http://schemas.microsoft.com/office/drawing/2014/main" id="{EF529A20-15D6-4FE1-BB47-4D23ACDE3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1309255"/>
            <a:ext cx="2209800" cy="19344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7391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828800"/>
            <a:ext cx="7698774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In this section…</a:t>
            </a:r>
          </a:p>
          <a:p>
            <a:endParaRPr lang="en-US" sz="3200" dirty="0"/>
          </a:p>
          <a:p>
            <a:pPr marL="800100" lvl="1" indent="-342900">
              <a:lnSpc>
                <a:spcPct val="150000"/>
              </a:lnSpc>
              <a:buAutoNum type="alphaLcPeriod"/>
            </a:pPr>
            <a:r>
              <a:rPr lang="en-US" sz="3200" dirty="0"/>
              <a:t>Common units</a:t>
            </a:r>
          </a:p>
          <a:p>
            <a:pPr marL="800100" lvl="1" indent="-342900">
              <a:lnSpc>
                <a:spcPct val="150000"/>
              </a:lnSpc>
              <a:buAutoNum type="alphaLcPeriod"/>
            </a:pPr>
            <a:r>
              <a:rPr lang="en-US" sz="3200" dirty="0"/>
              <a:t>Dimensional analysis: conversion factors</a:t>
            </a:r>
          </a:p>
          <a:p>
            <a:pPr marL="800100" lvl="1" indent="-342900">
              <a:lnSpc>
                <a:spcPct val="150000"/>
              </a:lnSpc>
              <a:buAutoNum type="alphaLcPeriod"/>
            </a:pPr>
            <a:r>
              <a:rPr lang="en-US" sz="3200" dirty="0"/>
              <a:t>Using density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r>
              <a:rPr lang="en-US" sz="4000" dirty="0"/>
              <a:t>General Idea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92835C-B766-44A4-B78D-329005247C94}"/>
              </a:ext>
            </a:extLst>
          </p:cNvPr>
          <p:cNvSpPr txBox="1"/>
          <p:nvPr/>
        </p:nvSpPr>
        <p:spPr>
          <a:xfrm>
            <a:off x="609600" y="1219200"/>
            <a:ext cx="81499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quantity is known and expressed in a unit.</a:t>
            </a:r>
          </a:p>
          <a:p>
            <a:endParaRPr lang="en-US" sz="2400" dirty="0"/>
          </a:p>
          <a:p>
            <a:r>
              <a:rPr lang="en-US" sz="2400" dirty="0"/>
              <a:t>To convert to another unit, assemble a “conversion factor”</a:t>
            </a:r>
          </a:p>
          <a:p>
            <a:r>
              <a:rPr lang="en-US" sz="2400" dirty="0"/>
              <a:t>by building a fraction where the numerator and denominator </a:t>
            </a:r>
          </a:p>
          <a:p>
            <a:r>
              <a:rPr lang="en-US" sz="2400" dirty="0"/>
              <a:t>express the same physical reality in different units. Multiply the </a:t>
            </a:r>
          </a:p>
          <a:p>
            <a:r>
              <a:rPr lang="en-US" sz="2400" dirty="0"/>
              <a:t>original quantity by the conversion so that units cancel to give</a:t>
            </a:r>
          </a:p>
          <a:p>
            <a:r>
              <a:rPr lang="en-US" sz="2400" dirty="0"/>
              <a:t>the answer in the desired unit.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r>
              <a:rPr lang="en-US" sz="4000" dirty="0"/>
              <a:t>Eggs!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92835C-B766-44A4-B78D-329005247C94}"/>
              </a:ext>
            </a:extLst>
          </p:cNvPr>
          <p:cNvSpPr txBox="1"/>
          <p:nvPr/>
        </p:nvSpPr>
        <p:spPr>
          <a:xfrm>
            <a:off x="609600" y="1219200"/>
            <a:ext cx="5431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Express 63 eggs in units of dozens of eggs.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731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>
            <a:noAutofit/>
          </a:bodyPr>
          <a:lstStyle/>
          <a:p>
            <a:r>
              <a:rPr lang="en-US" sz="4000" dirty="0"/>
              <a:t>Common Units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143000"/>
            <a:ext cx="6781800" cy="562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293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>
            <a:noAutofit/>
          </a:bodyPr>
          <a:lstStyle/>
          <a:p>
            <a:r>
              <a:rPr lang="en-US" sz="4000" dirty="0"/>
              <a:t>Metric System Prefixes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066800"/>
            <a:ext cx="720269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09600"/>
          </a:xfrm>
        </p:spPr>
        <p:txBody>
          <a:bodyPr>
            <a:noAutofit/>
          </a:bodyPr>
          <a:lstStyle/>
          <a:p>
            <a:r>
              <a:rPr lang="en-US" sz="4000" dirty="0"/>
              <a:t>Converting between units: </a:t>
            </a:r>
            <a:br>
              <a:rPr lang="en-US" sz="4000" dirty="0"/>
            </a:br>
            <a:r>
              <a:rPr lang="en-US" sz="4000" dirty="0"/>
              <a:t>simple metric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287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Express 1.75 m in cm.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191000"/>
            <a:ext cx="2503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Express 5.8 ns in s.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09600"/>
          </a:xfrm>
        </p:spPr>
        <p:txBody>
          <a:bodyPr>
            <a:noAutofit/>
          </a:bodyPr>
          <a:lstStyle/>
          <a:p>
            <a:r>
              <a:rPr lang="en-US" sz="4000" dirty="0"/>
              <a:t>Converting between units: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219200"/>
            <a:ext cx="3348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Express 458 s as minutes.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09600"/>
          </a:xfrm>
        </p:spPr>
        <p:txBody>
          <a:bodyPr>
            <a:noAutofit/>
          </a:bodyPr>
          <a:lstStyle/>
          <a:p>
            <a:r>
              <a:rPr lang="en-US" sz="4000" dirty="0"/>
              <a:t>Converting between units: </a:t>
            </a:r>
            <a:br>
              <a:rPr lang="en-US" sz="4000" dirty="0"/>
            </a:br>
            <a:r>
              <a:rPr lang="en-US" sz="4000" dirty="0"/>
              <a:t>multiple steps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4237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How many seconds are in a day?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241</Words>
  <Application>Microsoft Office PowerPoint</Application>
  <PresentationFormat>On-screen Show (4:3)</PresentationFormat>
  <Paragraphs>47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Section 1.3-1.4 Units and Dimensional Analysis</vt:lpstr>
      <vt:lpstr>PowerPoint Presentation</vt:lpstr>
      <vt:lpstr>General Idea</vt:lpstr>
      <vt:lpstr>Eggs!</vt:lpstr>
      <vt:lpstr>Common Units</vt:lpstr>
      <vt:lpstr>Metric System Prefixes</vt:lpstr>
      <vt:lpstr>Converting between units:  simple metric</vt:lpstr>
      <vt:lpstr>Converting between units:  </vt:lpstr>
      <vt:lpstr>Converting between units:  multiple steps</vt:lpstr>
      <vt:lpstr>Dealing with Multistep Conversion: Problem Maps</vt:lpstr>
      <vt:lpstr>Using Density as a Conversion Factor Between Mass and Volume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1.3-1.4 Units and Dimensional Analysis</dc:title>
  <dc:creator>Bill2</dc:creator>
  <cp:lastModifiedBy>William Vining</cp:lastModifiedBy>
  <cp:revision>6</cp:revision>
  <dcterms:created xsi:type="dcterms:W3CDTF">2012-08-19T16:10:41Z</dcterms:created>
  <dcterms:modified xsi:type="dcterms:W3CDTF">2021-08-24T20:34:00Z</dcterms:modified>
</cp:coreProperties>
</file>