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9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BB889-67ED-4BB9-AB42-BFDE3A6B5262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15DF3-7F74-4422-80B5-1379BDB52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853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BB889-67ED-4BB9-AB42-BFDE3A6B5262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15DF3-7F74-4422-80B5-1379BDB52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757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BB889-67ED-4BB9-AB42-BFDE3A6B5262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15DF3-7F74-4422-80B5-1379BDB52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5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BB889-67ED-4BB9-AB42-BFDE3A6B5262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15DF3-7F74-4422-80B5-1379BDB52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696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BB889-67ED-4BB9-AB42-BFDE3A6B5262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15DF3-7F74-4422-80B5-1379BDB52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381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BB889-67ED-4BB9-AB42-BFDE3A6B5262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15DF3-7F74-4422-80B5-1379BDB52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860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BB889-67ED-4BB9-AB42-BFDE3A6B5262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15DF3-7F74-4422-80B5-1379BDB52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129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BB889-67ED-4BB9-AB42-BFDE3A6B5262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15DF3-7F74-4422-80B5-1379BDB52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29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BB889-67ED-4BB9-AB42-BFDE3A6B5262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15DF3-7F74-4422-80B5-1379BDB52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776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BB889-67ED-4BB9-AB42-BFDE3A6B5262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15DF3-7F74-4422-80B5-1379BDB52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594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BB889-67ED-4BB9-AB42-BFDE3A6B5262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15DF3-7F74-4422-80B5-1379BDB52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623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BB889-67ED-4BB9-AB42-BFDE3A6B5262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15DF3-7F74-4422-80B5-1379BDB52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995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.xm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066800"/>
          </a:xfrm>
        </p:spPr>
        <p:txBody>
          <a:bodyPr>
            <a:normAutofit fontScale="90000"/>
          </a:bodyPr>
          <a:lstStyle/>
          <a:p>
            <a:r>
              <a:rPr lang="en-US" altLang="en-US" sz="4000" smtClean="0"/>
              <a:t>Section 2.1 </a:t>
            </a:r>
            <a:br>
              <a:rPr lang="en-US" altLang="en-US" sz="4000" smtClean="0"/>
            </a:br>
            <a:r>
              <a:rPr lang="en-US" altLang="en-US" sz="4000" smtClean="0"/>
              <a:t>The Structure of the Atom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268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altLang="en-US" sz="4000" smtClean="0"/>
              <a:t>The Structure of the Atom</a:t>
            </a:r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152400" y="914400"/>
            <a:ext cx="8694738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200"/>
              <a:t>Isotopes and average atomic weight:</a:t>
            </a:r>
          </a:p>
          <a:p>
            <a:endParaRPr lang="en-US" altLang="en-US" sz="3200"/>
          </a:p>
          <a:p>
            <a:r>
              <a:rPr lang="en-US" altLang="en-US" sz="3200"/>
              <a:t>The average atomic weight of an element depends </a:t>
            </a:r>
          </a:p>
          <a:p>
            <a:r>
              <a:rPr lang="en-US" altLang="en-US" sz="3200"/>
              <a:t>on the mass of the atoms but also on the relative </a:t>
            </a:r>
          </a:p>
          <a:p>
            <a:r>
              <a:rPr lang="en-US" altLang="en-US" sz="3200"/>
              <a:t>abundance of each isotope.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786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altLang="en-US" sz="4000" smtClean="0"/>
              <a:t>The Structure of the Atom</a:t>
            </a:r>
          </a:p>
        </p:txBody>
      </p:sp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152400" y="762000"/>
            <a:ext cx="899318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200"/>
              <a:t>Average atomic weights are shown on periodic table:</a:t>
            </a:r>
          </a:p>
          <a:p>
            <a:endParaRPr lang="en-US" altLang="en-US" sz="320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8488363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932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2108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57200"/>
            <a:ext cx="6096000" cy="498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8"/>
          <p:cNvSpPr txBox="1">
            <a:spLocks noChangeArrowheads="1"/>
          </p:cNvSpPr>
          <p:nvPr/>
        </p:nvSpPr>
        <p:spPr bwMode="auto">
          <a:xfrm>
            <a:off x="609600" y="3962400"/>
            <a:ext cx="2219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>
                <a:latin typeface="Arial" charset="0"/>
              </a:rPr>
              <a:t>Chiuaua: 4 lbs.</a:t>
            </a:r>
          </a:p>
        </p:txBody>
      </p:sp>
      <p:sp>
        <p:nvSpPr>
          <p:cNvPr id="66569" name="Text Box 9"/>
          <p:cNvSpPr txBox="1">
            <a:spLocks noChangeArrowheads="1"/>
          </p:cNvSpPr>
          <p:nvPr/>
        </p:nvSpPr>
        <p:spPr bwMode="auto">
          <a:xfrm>
            <a:off x="4953000" y="5410200"/>
            <a:ext cx="2233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>
                <a:latin typeface="Arial" charset="0"/>
              </a:rPr>
              <a:t>Mastif: 120 lbs.</a:t>
            </a:r>
          </a:p>
        </p:txBody>
      </p:sp>
      <p:sp>
        <p:nvSpPr>
          <p:cNvPr id="66570" name="Text Box 10"/>
          <p:cNvSpPr txBox="1">
            <a:spLocks noChangeArrowheads="1"/>
          </p:cNvSpPr>
          <p:nvPr/>
        </p:nvSpPr>
        <p:spPr bwMode="auto">
          <a:xfrm>
            <a:off x="593725" y="6010275"/>
            <a:ext cx="82883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800"/>
              <a:t>What is the average weight of a collection of these dogs?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398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9" grpId="0"/>
      <p:bldP spid="6657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685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r>
              <a:rPr lang="en-US" altLang="en-US" sz="4000" smtClean="0"/>
              <a:t>The Structure of the Atom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28600" y="931863"/>
            <a:ext cx="6281738" cy="600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200"/>
              <a:t>Isotopes and average atomic weight:</a:t>
            </a:r>
          </a:p>
          <a:p>
            <a:endParaRPr lang="en-US" altLang="en-US" sz="3200"/>
          </a:p>
          <a:p>
            <a:endParaRPr lang="en-US" altLang="en-US" sz="3200"/>
          </a:p>
          <a:p>
            <a:endParaRPr lang="en-US" altLang="en-US" sz="3200"/>
          </a:p>
          <a:p>
            <a:r>
              <a:rPr lang="en-US" altLang="en-US" sz="3200"/>
              <a:t>Average dog mass: </a:t>
            </a:r>
          </a:p>
          <a:p>
            <a:endParaRPr lang="en-US" altLang="en-US" sz="3200"/>
          </a:p>
          <a:p>
            <a:r>
              <a:rPr lang="en-US" altLang="en-US" sz="3200"/>
              <a:t>96 % Chiuauas @ 4 lbs.</a:t>
            </a:r>
          </a:p>
          <a:p>
            <a:r>
              <a:rPr lang="en-US" altLang="en-US" sz="3200"/>
              <a:t>4 % Mastifs @ 120 lbs.</a:t>
            </a:r>
          </a:p>
          <a:p>
            <a:endParaRPr lang="en-US" altLang="en-US" sz="3200"/>
          </a:p>
          <a:p>
            <a:endParaRPr lang="en-US" altLang="en-US" sz="3200"/>
          </a:p>
          <a:p>
            <a:endParaRPr lang="en-US" altLang="en-US" sz="3200"/>
          </a:p>
          <a:p>
            <a:endParaRPr lang="en-US" altLang="en-US" sz="320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7924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28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r>
              <a:rPr lang="en-US" altLang="en-US" sz="4000" smtClean="0"/>
              <a:t>The Structure of the Atom</a:t>
            </a: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228600" y="931863"/>
            <a:ext cx="8242300" cy="600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 sz="3200"/>
          </a:p>
          <a:p>
            <a:endParaRPr lang="en-US" altLang="en-US" sz="3200"/>
          </a:p>
          <a:p>
            <a:endParaRPr lang="en-US" altLang="en-US" sz="3200"/>
          </a:p>
          <a:p>
            <a:r>
              <a:rPr lang="en-US" altLang="en-US" sz="3200"/>
              <a:t>Elements with a single isotope have </a:t>
            </a:r>
          </a:p>
          <a:p>
            <a:r>
              <a:rPr lang="en-US" altLang="en-US" sz="3200"/>
              <a:t>        atomic weight =  mass of that isotope</a:t>
            </a:r>
          </a:p>
          <a:p>
            <a:endParaRPr lang="en-US" altLang="en-US" sz="3200"/>
          </a:p>
          <a:p>
            <a:endParaRPr lang="en-US" altLang="en-US" sz="3200"/>
          </a:p>
          <a:p>
            <a:r>
              <a:rPr lang="en-US" altLang="en-US" sz="3200"/>
              <a:t>Can make rough estimate of relative abundance </a:t>
            </a:r>
          </a:p>
          <a:p>
            <a:r>
              <a:rPr lang="en-US" altLang="en-US" sz="3200"/>
              <a:t>     from average atomic weight.</a:t>
            </a:r>
          </a:p>
          <a:p>
            <a:endParaRPr lang="en-US" altLang="en-US" sz="3200"/>
          </a:p>
          <a:p>
            <a:endParaRPr lang="en-US" altLang="en-US" sz="3200"/>
          </a:p>
          <a:p>
            <a:endParaRPr lang="en-US" altLang="en-US" sz="320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55688"/>
            <a:ext cx="79248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57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8991600" cy="654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3009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4"/>
          <p:cNvSpPr txBox="1">
            <a:spLocks noChangeArrowheads="1"/>
          </p:cNvSpPr>
          <p:nvPr/>
        </p:nvSpPr>
        <p:spPr bwMode="auto">
          <a:xfrm>
            <a:off x="152400" y="228600"/>
            <a:ext cx="3597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/>
              <a:t>Isotope trends among the elements: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347913"/>
            <a:ext cx="8856663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8949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r>
              <a:rPr lang="en-US" altLang="en-US" sz="4000" smtClean="0"/>
              <a:t>The Structure of the Atom</a:t>
            </a:r>
          </a:p>
        </p:txBody>
      </p:sp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1320800" y="931863"/>
            <a:ext cx="63754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200"/>
              <a:t>Isotopes and average atomic weight: </a:t>
            </a:r>
          </a:p>
          <a:p>
            <a:r>
              <a:rPr lang="en-US" altLang="en-US" sz="3200"/>
              <a:t> how do we know all this?</a:t>
            </a:r>
          </a:p>
          <a:p>
            <a:endParaRPr lang="en-US" altLang="en-US" sz="3200"/>
          </a:p>
          <a:p>
            <a:endParaRPr lang="en-US" altLang="en-US" sz="3200"/>
          </a:p>
          <a:p>
            <a:endParaRPr lang="en-US" altLang="en-US" sz="3200"/>
          </a:p>
          <a:p>
            <a:endParaRPr lang="en-US" altLang="en-US" sz="3200"/>
          </a:p>
          <a:p>
            <a:endParaRPr lang="en-US" altLang="en-US" sz="3200"/>
          </a:p>
          <a:p>
            <a:endParaRPr lang="en-US" altLang="en-US" sz="3200"/>
          </a:p>
          <a:p>
            <a:endParaRPr lang="en-US" altLang="en-US" sz="320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6200" y="2209800"/>
            <a:ext cx="63754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200"/>
              <a:t>Mass spectrometry</a:t>
            </a:r>
          </a:p>
          <a:p>
            <a:endParaRPr lang="en-US" altLang="en-US" sz="3200"/>
          </a:p>
          <a:p>
            <a:endParaRPr lang="en-US" altLang="en-US" sz="3200"/>
          </a:p>
          <a:p>
            <a:endParaRPr lang="en-US" altLang="en-US" sz="3200"/>
          </a:p>
          <a:p>
            <a:endParaRPr lang="en-US" altLang="en-US" sz="3200"/>
          </a:p>
          <a:p>
            <a:endParaRPr lang="en-US" altLang="en-US" sz="3200"/>
          </a:p>
          <a:p>
            <a:endParaRPr lang="en-US" altLang="en-US" sz="3200"/>
          </a:p>
          <a:p>
            <a:endParaRPr lang="en-US" altLang="en-US" sz="320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048000"/>
            <a:ext cx="5924550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516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066800"/>
          </a:xfrm>
        </p:spPr>
        <p:txBody>
          <a:bodyPr/>
          <a:lstStyle/>
          <a:p>
            <a:r>
              <a:rPr lang="en-US" altLang="en-US" sz="4000" smtClean="0"/>
              <a:t>Section 2.2 </a:t>
            </a:r>
            <a:br>
              <a:rPr lang="en-US" altLang="en-US" sz="4000" smtClean="0"/>
            </a:br>
            <a:r>
              <a:rPr lang="en-US" altLang="en-US" sz="4000" smtClean="0"/>
              <a:t>The Periodic Table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572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066800"/>
          </a:xfrm>
        </p:spPr>
        <p:txBody>
          <a:bodyPr/>
          <a:lstStyle/>
          <a:p>
            <a:r>
              <a:rPr lang="en-US" altLang="en-US" sz="4000" smtClean="0"/>
              <a:t>The Structure of the Atom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09600" y="1828800"/>
            <a:ext cx="5691188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200"/>
              <a:t>In this section…</a:t>
            </a:r>
          </a:p>
          <a:p>
            <a:endParaRPr lang="en-US" altLang="en-US" sz="3200"/>
          </a:p>
          <a:p>
            <a:pPr lvl="1">
              <a:lnSpc>
                <a:spcPct val="150000"/>
              </a:lnSpc>
              <a:buFontTx/>
              <a:buAutoNum type="alphaLcPeriod"/>
            </a:pPr>
            <a:r>
              <a:rPr lang="en-US" altLang="en-US" sz="3200"/>
              <a:t>The components of an atom</a:t>
            </a:r>
          </a:p>
          <a:p>
            <a:pPr lvl="1">
              <a:lnSpc>
                <a:spcPct val="150000"/>
              </a:lnSpc>
              <a:buFontTx/>
              <a:buAutoNum type="alphaLcPeriod"/>
            </a:pPr>
            <a:r>
              <a:rPr lang="en-US" altLang="en-US" sz="3200"/>
              <a:t>Atomic symbols</a:t>
            </a:r>
          </a:p>
          <a:p>
            <a:pPr lvl="1">
              <a:lnSpc>
                <a:spcPct val="150000"/>
              </a:lnSpc>
              <a:buFontTx/>
              <a:buAutoNum type="alphaLcPeriod"/>
            </a:pPr>
            <a:r>
              <a:rPr lang="en-US" altLang="en-US" sz="3200"/>
              <a:t>Isotopes and atomic weight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917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066800"/>
          </a:xfrm>
        </p:spPr>
        <p:txBody>
          <a:bodyPr/>
          <a:lstStyle/>
          <a:p>
            <a:r>
              <a:rPr lang="en-US" altLang="en-US" sz="4000" smtClean="0"/>
              <a:t>The Periodic Table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09600" y="1828800"/>
            <a:ext cx="8048625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200"/>
              <a:t>In this section…</a:t>
            </a:r>
          </a:p>
          <a:p>
            <a:endParaRPr lang="en-US" altLang="en-US" sz="3200"/>
          </a:p>
          <a:p>
            <a:pPr lvl="1">
              <a:lnSpc>
                <a:spcPct val="150000"/>
              </a:lnSpc>
              <a:buFontTx/>
              <a:buAutoNum type="alphaLcPeriod"/>
            </a:pPr>
            <a:r>
              <a:rPr lang="en-US" altLang="en-US" sz="3200"/>
              <a:t>Structure of the periodic table</a:t>
            </a:r>
          </a:p>
          <a:p>
            <a:pPr lvl="1">
              <a:lnSpc>
                <a:spcPct val="150000"/>
              </a:lnSpc>
              <a:buFontTx/>
              <a:buAutoNum type="alphaLcPeriod"/>
            </a:pPr>
            <a:r>
              <a:rPr lang="en-US" altLang="en-US" sz="3200"/>
              <a:t>Classifications of elements</a:t>
            </a:r>
          </a:p>
          <a:p>
            <a:pPr lvl="1">
              <a:lnSpc>
                <a:spcPct val="150000"/>
              </a:lnSpc>
              <a:buFontTx/>
              <a:buAutoNum type="alphaLcPeriod"/>
            </a:pPr>
            <a:r>
              <a:rPr lang="en-US" altLang="en-US" sz="3200"/>
              <a:t>Element structures (atomic arrangements)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658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8200"/>
            <a:ext cx="8364538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748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257175" y="152400"/>
            <a:ext cx="71675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200"/>
              <a:t>Periodic table structure: groups (columns)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88" y="1704975"/>
            <a:ext cx="5457825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824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8200"/>
            <a:ext cx="8364538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783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257175" y="152400"/>
            <a:ext cx="66786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200"/>
              <a:t>Periodic table structure: periods (rows)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88" y="1704975"/>
            <a:ext cx="5457825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803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2"/>
          <p:cNvSpPr txBox="1">
            <a:spLocks noChangeArrowheads="1"/>
          </p:cNvSpPr>
          <p:nvPr/>
        </p:nvSpPr>
        <p:spPr bwMode="auto">
          <a:xfrm>
            <a:off x="257175" y="152400"/>
            <a:ext cx="78311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200"/>
              <a:t>Periodic table structure: main group elements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88" y="1704975"/>
            <a:ext cx="5457825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549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2"/>
          <p:cNvSpPr txBox="1">
            <a:spLocks noChangeArrowheads="1"/>
          </p:cNvSpPr>
          <p:nvPr/>
        </p:nvSpPr>
        <p:spPr bwMode="auto">
          <a:xfrm>
            <a:off x="257175" y="152400"/>
            <a:ext cx="70977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200"/>
              <a:t>Periodic table structure: transition metals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88" y="1704975"/>
            <a:ext cx="5457825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362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/>
          <p:cNvSpPr txBox="1">
            <a:spLocks noChangeArrowheads="1"/>
          </p:cNvSpPr>
          <p:nvPr/>
        </p:nvSpPr>
        <p:spPr bwMode="auto">
          <a:xfrm>
            <a:off x="257175" y="152400"/>
            <a:ext cx="8540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200"/>
              <a:t>Periodic table structure: lanthanides and actinides</a:t>
            </a:r>
          </a:p>
        </p:txBody>
      </p:sp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88" y="1690688"/>
            <a:ext cx="5457825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203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3"/>
          <p:cNvSpPr txBox="1">
            <a:spLocks noChangeArrowheads="1"/>
          </p:cNvSpPr>
          <p:nvPr/>
        </p:nvSpPr>
        <p:spPr bwMode="auto">
          <a:xfrm>
            <a:off x="257175" y="152400"/>
            <a:ext cx="8540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200"/>
              <a:t>Periodic table structure: lanthanides and actinides</a:t>
            </a:r>
          </a:p>
        </p:txBody>
      </p:sp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88" y="1690688"/>
            <a:ext cx="5457825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8200"/>
            <a:ext cx="8364538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7918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3"/>
          <p:cNvSpPr txBox="1">
            <a:spLocks noChangeArrowheads="1"/>
          </p:cNvSpPr>
          <p:nvPr/>
        </p:nvSpPr>
        <p:spPr bwMode="auto">
          <a:xfrm>
            <a:off x="257175" y="152400"/>
            <a:ext cx="8540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200"/>
              <a:t>Periodic table structure: lanthanides and actinides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91000"/>
            <a:ext cx="86645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838200"/>
            <a:ext cx="49212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545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altLang="en-US" sz="4000" smtClean="0"/>
              <a:t>The Structure of the Atom</a:t>
            </a:r>
          </a:p>
        </p:txBody>
      </p:sp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609600" y="1524000"/>
            <a:ext cx="4362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200"/>
              <a:t>Components of an Atom:</a:t>
            </a:r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90638"/>
            <a:ext cx="3146425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402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3"/>
          <p:cNvSpPr txBox="1">
            <a:spLocks noChangeArrowheads="1"/>
          </p:cNvSpPr>
          <p:nvPr/>
        </p:nvSpPr>
        <p:spPr bwMode="auto">
          <a:xfrm>
            <a:off x="257175" y="152400"/>
            <a:ext cx="66770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200"/>
              <a:t>Periodic table structure: named groups</a:t>
            </a:r>
          </a:p>
        </p:txBody>
      </p:sp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88" y="1690688"/>
            <a:ext cx="5457825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567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88" y="1690688"/>
            <a:ext cx="5457825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Box 2"/>
          <p:cNvSpPr txBox="1">
            <a:spLocks noChangeArrowheads="1"/>
          </p:cNvSpPr>
          <p:nvPr/>
        </p:nvSpPr>
        <p:spPr bwMode="auto">
          <a:xfrm>
            <a:off x="257175" y="152400"/>
            <a:ext cx="45418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200"/>
              <a:t>Classification of elements: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759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8" y="1547813"/>
            <a:ext cx="5800725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Box 2"/>
          <p:cNvSpPr txBox="1">
            <a:spLocks noChangeArrowheads="1"/>
          </p:cNvSpPr>
          <p:nvPr/>
        </p:nvSpPr>
        <p:spPr bwMode="auto">
          <a:xfrm>
            <a:off x="257175" y="152400"/>
            <a:ext cx="41132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200"/>
              <a:t>Periodic trends: density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115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2"/>
          <p:cNvSpPr txBox="1">
            <a:spLocks noChangeArrowheads="1"/>
          </p:cNvSpPr>
          <p:nvPr/>
        </p:nvSpPr>
        <p:spPr bwMode="auto">
          <a:xfrm>
            <a:off x="257175" y="152400"/>
            <a:ext cx="51387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200"/>
              <a:t>Periodic trends: melting point</a:t>
            </a: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3" y="1543050"/>
            <a:ext cx="5934075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5187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2"/>
          <p:cNvSpPr txBox="1">
            <a:spLocks noChangeArrowheads="1"/>
          </p:cNvSpPr>
          <p:nvPr/>
        </p:nvSpPr>
        <p:spPr bwMode="auto">
          <a:xfrm>
            <a:off x="257175" y="152400"/>
            <a:ext cx="3340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200"/>
              <a:t>Element structures</a:t>
            </a:r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971550"/>
            <a:ext cx="7285037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990600"/>
            <a:ext cx="12477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914400"/>
            <a:ext cx="41338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990600"/>
            <a:ext cx="5810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05200"/>
            <a:ext cx="21717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028950"/>
            <a:ext cx="5619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649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2"/>
          <p:cNvSpPr txBox="1">
            <a:spLocks noChangeArrowheads="1"/>
          </p:cNvSpPr>
          <p:nvPr/>
        </p:nvSpPr>
        <p:spPr bwMode="auto">
          <a:xfrm>
            <a:off x="257175" y="152400"/>
            <a:ext cx="688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200"/>
              <a:t>Element structures: extended structures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71575"/>
            <a:ext cx="505777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362200"/>
            <a:ext cx="23431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038600"/>
            <a:ext cx="18383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038600"/>
            <a:ext cx="22098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38600"/>
            <a:ext cx="16002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486400"/>
            <a:ext cx="24003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334000"/>
            <a:ext cx="17430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1463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2"/>
          <p:cNvSpPr txBox="1">
            <a:spLocks noChangeArrowheads="1"/>
          </p:cNvSpPr>
          <p:nvPr/>
        </p:nvSpPr>
        <p:spPr bwMode="auto">
          <a:xfrm>
            <a:off x="257175" y="152400"/>
            <a:ext cx="90106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200"/>
              <a:t>Element structures: allotropes (same element, </a:t>
            </a:r>
          </a:p>
          <a:p>
            <a:r>
              <a:rPr lang="en-US" altLang="en-US" sz="3200"/>
              <a:t>                                                          different structures)</a:t>
            </a:r>
          </a:p>
        </p:txBody>
      </p:sp>
      <p:pic>
        <p:nvPicPr>
          <p:cNvPr id="3789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581400"/>
            <a:ext cx="4352925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71575"/>
            <a:ext cx="505777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245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altLang="en-US" sz="4000" smtClean="0"/>
              <a:t>The Structure of the Atom</a:t>
            </a:r>
          </a:p>
        </p:txBody>
      </p:sp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609600" y="1524000"/>
            <a:ext cx="4362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200"/>
              <a:t>Components of an Atom:</a:t>
            </a: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295400"/>
            <a:ext cx="3048000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9574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altLang="en-US" sz="4000" smtClean="0"/>
              <a:t>The Structure of the Atom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800" y="3581400"/>
            <a:ext cx="2717800" cy="290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87693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383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altLang="en-US" sz="4000" smtClean="0"/>
              <a:t>The Structure of the Atom</a:t>
            </a: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152400" y="1143000"/>
            <a:ext cx="59642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200"/>
              <a:t>Atomic number and mass number: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2438400"/>
            <a:ext cx="367347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51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altLang="en-US" sz="4000" smtClean="0"/>
              <a:t>The Structure of the Atom</a:t>
            </a:r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152400" y="1143000"/>
            <a:ext cx="29162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200"/>
              <a:t>Atomic symbols:</a:t>
            </a:r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143000"/>
            <a:ext cx="439261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2438400"/>
            <a:ext cx="3671887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2423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5747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altLang="en-US" sz="4000" smtClean="0"/>
              <a:t>The Structure of the Atom</a:t>
            </a:r>
          </a:p>
        </p:txBody>
      </p:sp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152400" y="1143000"/>
            <a:ext cx="29162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200"/>
              <a:t>Atomic symbols:</a:t>
            </a: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143000"/>
            <a:ext cx="439261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98725"/>
            <a:ext cx="3581400" cy="352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2423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318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altLang="en-US" sz="4000" smtClean="0"/>
              <a:t>The Structure of the Atom</a:t>
            </a:r>
          </a:p>
        </p:txBody>
      </p:sp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152400" y="914400"/>
            <a:ext cx="863441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200"/>
              <a:t>Isotopes: atoms with the same number of protons </a:t>
            </a:r>
          </a:p>
          <a:p>
            <a:r>
              <a:rPr lang="en-US" altLang="en-US" sz="3200"/>
              <a:t>                  but different numbers of neutrons</a:t>
            </a: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2057400"/>
            <a:ext cx="8970962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1966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364</Words>
  <Application>Microsoft Office PowerPoint</Application>
  <PresentationFormat>On-screen Show (4:3)</PresentationFormat>
  <Paragraphs>91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Section 2.1  The Structure of the Atom</vt:lpstr>
      <vt:lpstr>The Structure of the Atom</vt:lpstr>
      <vt:lpstr>The Structure of the Atom</vt:lpstr>
      <vt:lpstr>The Structure of the Atom</vt:lpstr>
      <vt:lpstr>The Structure of the Atom</vt:lpstr>
      <vt:lpstr>The Structure of the Atom</vt:lpstr>
      <vt:lpstr>The Structure of the Atom</vt:lpstr>
      <vt:lpstr>The Structure of the Atom</vt:lpstr>
      <vt:lpstr>The Structure of the Atom</vt:lpstr>
      <vt:lpstr>The Structure of the Atom</vt:lpstr>
      <vt:lpstr>The Structure of the Atom</vt:lpstr>
      <vt:lpstr>PowerPoint Presentation</vt:lpstr>
      <vt:lpstr>PowerPoint Presentation</vt:lpstr>
      <vt:lpstr>The Structure of the Atom</vt:lpstr>
      <vt:lpstr>The Structure of the Atom</vt:lpstr>
      <vt:lpstr>PowerPoint Presentation</vt:lpstr>
      <vt:lpstr>PowerPoint Presentation</vt:lpstr>
      <vt:lpstr>The Structure of the Atom</vt:lpstr>
      <vt:lpstr>Section 2.2  The Periodic Table</vt:lpstr>
      <vt:lpstr>The Periodic Table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SUNY College at Oneonta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2.1  The Structure of the Atom</dc:title>
  <dc:creator>Vining, William</dc:creator>
  <cp:lastModifiedBy>Vining, William</cp:lastModifiedBy>
  <cp:revision>1</cp:revision>
  <dcterms:created xsi:type="dcterms:W3CDTF">2015-09-08T16:01:08Z</dcterms:created>
  <dcterms:modified xsi:type="dcterms:W3CDTF">2015-09-08T16:03:09Z</dcterms:modified>
</cp:coreProperties>
</file>