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8874C-4635-4746-8A97-C79A0D76D36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2C19D-51CC-4C43-9B9F-47CA79397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9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9870FE-CCDD-4883-9540-9462DA7ABEC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0FAFAA-0F4F-4490-90E1-D51AA58CE0F3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D73710-6637-425C-A15B-2B9FAA7D0F3A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1B3FC-04A0-42E7-A045-E6413FE18D5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36D35B-78F9-4AD3-B23E-E7178E72E36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C3558B-66D2-4E87-BB07-975180169BCF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9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0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1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8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1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76C8-1BD3-4DE8-BBD1-E4FB52CE67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345BF-0B34-4781-B4EE-8F6CC3C5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8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/>
              <a:t>Section 2.3 </a:t>
            </a:r>
            <a:br>
              <a:rPr lang="en-US" altLang="en-US" sz="4000" smtClean="0"/>
            </a:br>
            <a:r>
              <a:rPr lang="en-US" altLang="en-US" sz="4000" smtClean="0"/>
              <a:t>Covalent Compounds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5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8131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76628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Molecular formula: depicts number of atoms</a:t>
            </a:r>
          </a:p>
          <a:p>
            <a:r>
              <a:rPr lang="en-US" altLang="en-US" sz="3200"/>
              <a:t>                                    of each element</a:t>
            </a:r>
          </a:p>
          <a:p>
            <a:endParaRPr lang="en-US" altLang="en-US" sz="320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95600"/>
            <a:ext cx="482441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27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0946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Empirical formula: shows simplest integer ratio </a:t>
            </a:r>
          </a:p>
          <a:p>
            <a:r>
              <a:rPr lang="en-US" altLang="en-US" sz="3200"/>
              <a:t>                                   of atoms of each element</a:t>
            </a:r>
          </a:p>
          <a:p>
            <a:endParaRPr lang="en-US" altLang="en-US" sz="3200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3718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3505200"/>
            <a:ext cx="2635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molecular formula: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53000" y="4643438"/>
            <a:ext cx="2541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empirical formula: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697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50179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58880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Molecular and Empirical formulas </a:t>
            </a:r>
          </a:p>
          <a:p>
            <a:r>
              <a:rPr lang="en-US" altLang="en-US" sz="3200"/>
              <a:t>are often the same. </a:t>
            </a:r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05200"/>
            <a:ext cx="30051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1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51203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668178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Structural formula: shows connections </a:t>
            </a:r>
          </a:p>
          <a:p>
            <a:r>
              <a:rPr lang="en-US" altLang="en-US" sz="3200"/>
              <a:t>                                   between atoms</a:t>
            </a:r>
          </a:p>
          <a:p>
            <a:r>
              <a:rPr lang="en-US" altLang="en-US" sz="3200"/>
              <a:t>   </a:t>
            </a:r>
          </a:p>
          <a:p>
            <a:endParaRPr lang="en-US" altLang="en-US" sz="3200"/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00438"/>
            <a:ext cx="4495800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13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52227" name="TextBox 2"/>
          <p:cNvSpPr txBox="1">
            <a:spLocks noChangeArrowheads="1"/>
          </p:cNvSpPr>
          <p:nvPr/>
        </p:nvSpPr>
        <p:spPr bwMode="auto">
          <a:xfrm>
            <a:off x="228600" y="1447800"/>
            <a:ext cx="85979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3200"/>
              <a:t>Condensed structural formula: mainly for organics.</a:t>
            </a:r>
          </a:p>
          <a:p>
            <a:r>
              <a:rPr lang="en-US" altLang="en-US" sz="3200"/>
              <a:t>   </a:t>
            </a:r>
          </a:p>
          <a:p>
            <a:endParaRPr lang="en-US" altLang="en-US" sz="3200"/>
          </a:p>
        </p:txBody>
      </p:sp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19400"/>
            <a:ext cx="44958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4"/>
          <p:cNvSpPr txBox="1">
            <a:spLocks noChangeArrowheads="1"/>
          </p:cNvSpPr>
          <p:nvPr/>
        </p:nvSpPr>
        <p:spPr bwMode="auto">
          <a:xfrm>
            <a:off x="2971800" y="5497513"/>
            <a:ext cx="35353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600"/>
              <a:t>CH</a:t>
            </a:r>
            <a:r>
              <a:rPr lang="en-US" altLang="en-US" sz="3600" baseline="-25000"/>
              <a:t>3</a:t>
            </a:r>
            <a:r>
              <a:rPr lang="en-US" altLang="en-US" sz="3600"/>
              <a:t>CH</a:t>
            </a:r>
            <a:r>
              <a:rPr lang="en-US" altLang="en-US" sz="3600" baseline="-25000"/>
              <a:t>2</a:t>
            </a:r>
            <a:r>
              <a:rPr lang="en-US" altLang="en-US" sz="3600"/>
              <a:t>CH</a:t>
            </a:r>
            <a:r>
              <a:rPr lang="en-US" altLang="en-US" sz="3600" baseline="-25000"/>
              <a:t>2</a:t>
            </a:r>
            <a:r>
              <a:rPr lang="en-US" altLang="en-US" sz="3600"/>
              <a:t>CH</a:t>
            </a:r>
            <a:r>
              <a:rPr lang="en-US" altLang="en-US" sz="3600" baseline="-25000"/>
              <a:t>2</a:t>
            </a:r>
            <a:r>
              <a:rPr lang="en-US" altLang="en-US" sz="3600"/>
              <a:t>OH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9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53251" name="TextBox 2"/>
          <p:cNvSpPr txBox="1">
            <a:spLocks noChangeArrowheads="1"/>
          </p:cNvSpPr>
          <p:nvPr/>
        </p:nvSpPr>
        <p:spPr bwMode="auto">
          <a:xfrm>
            <a:off x="304800" y="1143000"/>
            <a:ext cx="62531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Models: show 3-dimensional shape  </a:t>
            </a:r>
          </a:p>
          <a:p>
            <a:endParaRPr lang="en-US" altLang="en-US" sz="320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91000"/>
            <a:ext cx="314483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191000"/>
            <a:ext cx="35877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27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5" name="TextBox 6"/>
          <p:cNvSpPr txBox="1">
            <a:spLocks noChangeArrowheads="1"/>
          </p:cNvSpPr>
          <p:nvPr/>
        </p:nvSpPr>
        <p:spPr bwMode="auto">
          <a:xfrm>
            <a:off x="838200" y="6172200"/>
            <a:ext cx="2265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wedge-and-dash</a:t>
            </a:r>
          </a:p>
        </p:txBody>
      </p:sp>
      <p:sp>
        <p:nvSpPr>
          <p:cNvPr id="53256" name="TextBox 7"/>
          <p:cNvSpPr txBox="1">
            <a:spLocks noChangeArrowheads="1"/>
          </p:cNvSpPr>
          <p:nvPr/>
        </p:nvSpPr>
        <p:spPr bwMode="auto">
          <a:xfrm>
            <a:off x="4648200" y="6096000"/>
            <a:ext cx="185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ball-and-stick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54275" name="TextBox 2"/>
          <p:cNvSpPr txBox="1">
            <a:spLocks noChangeArrowheads="1"/>
          </p:cNvSpPr>
          <p:nvPr/>
        </p:nvSpPr>
        <p:spPr bwMode="auto">
          <a:xfrm>
            <a:off x="304800" y="1143000"/>
            <a:ext cx="66786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Models: Ball-and-Stick vs. Space Filling </a:t>
            </a:r>
          </a:p>
          <a:p>
            <a:endParaRPr lang="en-US" altLang="en-US" sz="3200"/>
          </a:p>
        </p:txBody>
      </p:sp>
      <p:pic>
        <p:nvPicPr>
          <p:cNvPr id="542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35877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27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4191000"/>
            <a:ext cx="32146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84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001000" cy="762000"/>
          </a:xfrm>
        </p:spPr>
        <p:txBody>
          <a:bodyPr/>
          <a:lstStyle/>
          <a:p>
            <a:r>
              <a:rPr lang="en-US" altLang="en-US" sz="4000" smtClean="0"/>
              <a:t>Nomenclature:</a:t>
            </a:r>
            <a:br>
              <a:rPr lang="en-US" altLang="en-US" sz="4000" smtClean="0"/>
            </a:br>
            <a:r>
              <a:rPr lang="en-US" altLang="en-US" sz="4000" smtClean="0"/>
              <a:t>Naming Binary Nonmetal Compounds</a:t>
            </a:r>
          </a:p>
        </p:txBody>
      </p:sp>
      <p:sp>
        <p:nvSpPr>
          <p:cNvPr id="55299" name="TextBox 2"/>
          <p:cNvSpPr txBox="1">
            <a:spLocks noChangeArrowheads="1"/>
          </p:cNvSpPr>
          <p:nvPr/>
        </p:nvSpPr>
        <p:spPr bwMode="auto">
          <a:xfrm>
            <a:off x="2106613" y="5181600"/>
            <a:ext cx="50561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3200"/>
              <a:t>Going from formula to name.</a:t>
            </a:r>
          </a:p>
          <a:p>
            <a:pPr algn="ctr"/>
            <a:endParaRPr lang="en-US" altLang="en-US" sz="3200"/>
          </a:p>
          <a:p>
            <a:pPr algn="ctr"/>
            <a:r>
              <a:rPr lang="en-US" altLang="en-US" sz="3200"/>
              <a:t>Interactive Table 2.3.1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54578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8101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Box 5"/>
          <p:cNvSpPr txBox="1">
            <a:spLocks noChangeArrowheads="1"/>
          </p:cNvSpPr>
          <p:nvPr/>
        </p:nvSpPr>
        <p:spPr bwMode="auto">
          <a:xfrm>
            <a:off x="0" y="25400"/>
            <a:ext cx="386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3200" u="sng"/>
              <a:t>Interactive Table 2.3.1</a:t>
            </a:r>
          </a:p>
        </p:txBody>
      </p:sp>
      <p:sp>
        <p:nvSpPr>
          <p:cNvPr id="56323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9012238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/>
              <a:t>1. The first word in the compound name is the name of the first element in the compound </a:t>
            </a:r>
          </a:p>
          <a:p>
            <a:r>
              <a:rPr lang="en-US" altLang="en-US"/>
              <a:t>     formula. If the compound contains more than one atom of the first element, use a prefix </a:t>
            </a:r>
          </a:p>
          <a:p>
            <a:r>
              <a:rPr lang="en-US" altLang="en-US"/>
              <a:t>     (Table 2.3.2) to indicate the number of atoms in the formula. </a:t>
            </a:r>
          </a:p>
          <a:p>
            <a:r>
              <a:rPr lang="en-US" altLang="en-US"/>
              <a:t>                                    </a:t>
            </a:r>
          </a:p>
          <a:p>
            <a:r>
              <a:rPr lang="en-US" altLang="en-US"/>
              <a:t>                                     CS</a:t>
            </a:r>
            <a:r>
              <a:rPr lang="en-US" altLang="en-US" baseline="-25000"/>
              <a:t>2</a:t>
            </a:r>
            <a:r>
              <a:rPr lang="en-US" altLang="en-US"/>
              <a:t>First word in compound name: carbon </a:t>
            </a:r>
          </a:p>
          <a:p>
            <a:r>
              <a:rPr lang="en-US" altLang="en-US"/>
              <a:t>                                    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First word in compound name: dinitrogen </a:t>
            </a:r>
          </a:p>
          <a:p>
            <a:endParaRPr lang="en-US" altLang="en-US"/>
          </a:p>
          <a:p>
            <a:r>
              <a:rPr lang="en-US" altLang="en-US"/>
              <a:t>2. The second word in the compound name is the name of the second element in the formula </a:t>
            </a:r>
          </a:p>
          <a:p>
            <a:r>
              <a:rPr lang="en-US" altLang="en-US"/>
              <a:t>     that has been changed to end with -</a:t>
            </a:r>
            <a:r>
              <a:rPr lang="en-US" altLang="en-US" i="1"/>
              <a:t>ide</a:t>
            </a:r>
            <a:r>
              <a:rPr lang="en-US" altLang="en-US"/>
              <a:t>. In all cases, use a prefix (Table 2.3.2) to indicate </a:t>
            </a:r>
          </a:p>
          <a:p>
            <a:r>
              <a:rPr lang="en-US" altLang="en-US"/>
              <a:t>     the number of atoms in the formula. </a:t>
            </a:r>
          </a:p>
          <a:p>
            <a:endParaRPr lang="en-US" altLang="en-US"/>
          </a:p>
          <a:p>
            <a:r>
              <a:rPr lang="en-US" altLang="en-US"/>
              <a:t>                                      CS</a:t>
            </a:r>
            <a:r>
              <a:rPr lang="en-US" altLang="en-US" baseline="-25000"/>
              <a:t>2</a:t>
            </a:r>
            <a:r>
              <a:rPr lang="en-US" altLang="en-US"/>
              <a:t>Second word in compound name: disulfide </a:t>
            </a:r>
          </a:p>
          <a:p>
            <a:r>
              <a:rPr lang="en-US" altLang="en-US"/>
              <a:t>                                     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Second word in compound name: tetraoxide </a:t>
            </a:r>
          </a:p>
          <a:p>
            <a:endParaRPr lang="en-US" altLang="en-US"/>
          </a:p>
          <a:p>
            <a:r>
              <a:rPr lang="en-US" altLang="en-US"/>
              <a:t>3. The compound is named by combining the first and second words of the compound </a:t>
            </a:r>
          </a:p>
          <a:p>
            <a:r>
              <a:rPr lang="en-US" altLang="en-US"/>
              <a:t>     name. </a:t>
            </a:r>
          </a:p>
          <a:p>
            <a:r>
              <a:rPr lang="en-US" altLang="en-US"/>
              <a:t>                                      CS</a:t>
            </a:r>
            <a:r>
              <a:rPr lang="en-US" altLang="en-US" baseline="-25000"/>
              <a:t>2</a:t>
            </a:r>
            <a:r>
              <a:rPr lang="en-US" altLang="en-US"/>
              <a:t>carbon disulfide </a:t>
            </a:r>
          </a:p>
          <a:p>
            <a:r>
              <a:rPr lang="en-US" altLang="en-US"/>
              <a:t>                                      N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4</a:t>
            </a:r>
            <a:r>
              <a:rPr lang="en-US" altLang="en-US"/>
              <a:t>dinitrogen tetraoxide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45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6096000" cy="628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7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1828800"/>
            <a:ext cx="804862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In this section…</a:t>
            </a:r>
          </a:p>
          <a:p>
            <a:endParaRPr lang="en-US" altLang="en-US" sz="3200"/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The nature of covalent compounds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Ways of representing covalent compounds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altLang="en-US" sz="3200"/>
              <a:t>Naming covalent compounds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9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5"/>
          <p:cNvSpPr txBox="1">
            <a:spLocks noChangeArrowheads="1"/>
          </p:cNvSpPr>
          <p:nvPr/>
        </p:nvSpPr>
        <p:spPr bwMode="auto">
          <a:xfrm>
            <a:off x="111125" y="177800"/>
            <a:ext cx="7889875" cy="661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u="sng"/>
              <a:t>Some Examples</a:t>
            </a:r>
            <a:r>
              <a:rPr lang="en-US" altLang="en-US" sz="2400"/>
              <a:t>:</a:t>
            </a:r>
          </a:p>
          <a:p>
            <a:pPr algn="ctr"/>
            <a:endParaRPr lang="en-US" altLang="en-US" sz="2400"/>
          </a:p>
          <a:p>
            <a:r>
              <a:rPr lang="en-US" altLang="en-US" sz="2400"/>
              <a:t>SO</a:t>
            </a:r>
            <a:r>
              <a:rPr lang="en-US" altLang="en-US" sz="2400" baseline="-25000"/>
              <a:t>2</a:t>
            </a:r>
          </a:p>
          <a:p>
            <a:endParaRPr lang="en-US" altLang="en-US" sz="2400"/>
          </a:p>
          <a:p>
            <a:r>
              <a:rPr lang="en-US" altLang="en-US" sz="2400"/>
              <a:t>SO</a:t>
            </a:r>
            <a:r>
              <a:rPr lang="en-US" altLang="en-US" sz="2400" baseline="-25000"/>
              <a:t>3</a:t>
            </a:r>
          </a:p>
          <a:p>
            <a:endParaRPr lang="en-US" altLang="en-US" sz="2400"/>
          </a:p>
          <a:p>
            <a:r>
              <a:rPr lang="en-US" altLang="en-US" sz="2400"/>
              <a:t>ClO</a:t>
            </a:r>
          </a:p>
          <a:p>
            <a:endParaRPr lang="en-US" altLang="en-US" sz="2400"/>
          </a:p>
          <a:p>
            <a:r>
              <a:rPr lang="en-US" altLang="en-US" sz="2400"/>
              <a:t>S</a:t>
            </a:r>
            <a:r>
              <a:rPr lang="en-US" altLang="en-US" sz="2400" baseline="-25000"/>
              <a:t>2</a:t>
            </a:r>
            <a:r>
              <a:rPr lang="en-US" altLang="en-US" sz="2400"/>
              <a:t>F</a:t>
            </a:r>
            <a:r>
              <a:rPr lang="en-US" altLang="en-US" sz="2400" baseline="-25000"/>
              <a:t>10</a:t>
            </a:r>
          </a:p>
          <a:p>
            <a:endParaRPr lang="en-US" altLang="en-US" sz="2400"/>
          </a:p>
          <a:p>
            <a:r>
              <a:rPr lang="en-US" altLang="en-US" sz="2400" u="sng"/>
              <a:t>Some Common Compounds</a:t>
            </a:r>
            <a:r>
              <a:rPr lang="en-US" altLang="en-US" sz="2400"/>
              <a:t>:</a:t>
            </a:r>
          </a:p>
          <a:p>
            <a:endParaRPr lang="en-US" altLang="en-US" sz="2400"/>
          </a:p>
          <a:p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                                              N</a:t>
            </a:r>
            <a:r>
              <a:rPr lang="en-US" altLang="en-US" sz="2400" baseline="-25000"/>
              <a:t>2</a:t>
            </a:r>
            <a:r>
              <a:rPr lang="en-US" altLang="en-US" sz="2400"/>
              <a:t>H</a:t>
            </a:r>
            <a:r>
              <a:rPr lang="en-US" altLang="en-US" sz="2400" baseline="-25000"/>
              <a:t>4</a:t>
            </a:r>
          </a:p>
          <a:p>
            <a:endParaRPr lang="en-US" altLang="en-US" sz="2400"/>
          </a:p>
          <a:p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  <a:r>
              <a:rPr lang="en-US" altLang="en-US" sz="2400" baseline="-25000"/>
              <a:t>2                                                                  </a:t>
            </a:r>
            <a:r>
              <a:rPr lang="en-US" altLang="en-US" sz="2400"/>
              <a:t>NO</a:t>
            </a:r>
            <a:endParaRPr lang="en-US" altLang="en-US" sz="2400" baseline="-25000"/>
          </a:p>
          <a:p>
            <a:endParaRPr lang="en-US" altLang="en-US" sz="2400"/>
          </a:p>
          <a:p>
            <a:r>
              <a:rPr lang="en-US" altLang="en-US" sz="2400"/>
              <a:t>NH</a:t>
            </a:r>
            <a:r>
              <a:rPr lang="en-US" altLang="en-US" sz="2400" baseline="-25000"/>
              <a:t>3</a:t>
            </a:r>
          </a:p>
        </p:txBody>
      </p:sp>
      <p:sp>
        <p:nvSpPr>
          <p:cNvPr id="58371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5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5"/>
          <p:cNvSpPr txBox="1">
            <a:spLocks noChangeArrowheads="1"/>
          </p:cNvSpPr>
          <p:nvPr/>
        </p:nvSpPr>
        <p:spPr bwMode="auto">
          <a:xfrm>
            <a:off x="111125" y="177800"/>
            <a:ext cx="7889875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u="sng"/>
              <a:t>Important Simple Hydrocarbons</a:t>
            </a:r>
          </a:p>
          <a:p>
            <a:endParaRPr lang="en-US" altLang="en-US" sz="2400" u="sng"/>
          </a:p>
          <a:p>
            <a:r>
              <a:rPr lang="en-US" altLang="en-US" sz="2400" u="sng"/>
              <a:t>Alkanes</a:t>
            </a:r>
            <a:r>
              <a:rPr lang="en-US" altLang="en-US" sz="2400"/>
              <a:t>: Table 2.3.4</a:t>
            </a:r>
          </a:p>
          <a:p>
            <a:pPr algn="ctr"/>
            <a:endParaRPr lang="en-US" altLang="en-US" sz="2400"/>
          </a:p>
          <a:p>
            <a:r>
              <a:rPr lang="en-US" altLang="en-US" sz="2400" u="sng"/>
              <a:t>Hydrocarbon 	Name </a:t>
            </a:r>
          </a:p>
          <a:p>
            <a:r>
              <a:rPr lang="en-US" altLang="en-US" sz="2400"/>
              <a:t>CH</a:t>
            </a:r>
            <a:r>
              <a:rPr lang="en-US" altLang="en-US" sz="2400" baseline="-25000"/>
              <a:t>4</a:t>
            </a:r>
            <a:r>
              <a:rPr lang="en-US" altLang="en-US" sz="2400"/>
              <a:t> 		Methane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2</a:t>
            </a:r>
            <a:r>
              <a:rPr lang="en-US" altLang="en-US" sz="2400"/>
              <a:t>H</a:t>
            </a:r>
            <a:r>
              <a:rPr lang="en-US" altLang="en-US" sz="2400" baseline="-25000"/>
              <a:t>6</a:t>
            </a:r>
            <a:r>
              <a:rPr lang="en-US" altLang="en-US" sz="2400"/>
              <a:t> 		Ethane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3</a:t>
            </a:r>
            <a:r>
              <a:rPr lang="en-US" altLang="en-US" sz="2400"/>
              <a:t>H</a:t>
            </a:r>
            <a:r>
              <a:rPr lang="en-US" altLang="en-US" sz="2400" baseline="-25000"/>
              <a:t>8</a:t>
            </a:r>
            <a:r>
              <a:rPr lang="en-US" altLang="en-US" sz="2400"/>
              <a:t> 		Propane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4</a:t>
            </a:r>
            <a:r>
              <a:rPr lang="en-US" altLang="en-US" sz="2400"/>
              <a:t>H</a:t>
            </a:r>
            <a:r>
              <a:rPr lang="en-US" altLang="en-US" sz="2400" baseline="-25000"/>
              <a:t>10</a:t>
            </a:r>
            <a:r>
              <a:rPr lang="en-US" altLang="en-US" sz="2400"/>
              <a:t> 		Butane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5</a:t>
            </a:r>
            <a:r>
              <a:rPr lang="en-US" altLang="en-US" sz="2400"/>
              <a:t>H</a:t>
            </a:r>
            <a:r>
              <a:rPr lang="en-US" altLang="en-US" sz="2400" baseline="-25000"/>
              <a:t>12</a:t>
            </a:r>
            <a:r>
              <a:rPr lang="en-US" altLang="en-US" sz="2400"/>
              <a:t> 		Pentane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6</a:t>
            </a:r>
            <a:r>
              <a:rPr lang="en-US" altLang="en-US" sz="2400"/>
              <a:t>H</a:t>
            </a:r>
            <a:r>
              <a:rPr lang="en-US" altLang="en-US" sz="2400" baseline="-25000"/>
              <a:t>14</a:t>
            </a:r>
            <a:r>
              <a:rPr lang="en-US" altLang="en-US" sz="2400"/>
              <a:t> 		Hexane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7</a:t>
            </a:r>
            <a:r>
              <a:rPr lang="en-US" altLang="en-US" sz="2400"/>
              <a:t>H</a:t>
            </a:r>
            <a:r>
              <a:rPr lang="en-US" altLang="en-US" sz="2400" baseline="-25000"/>
              <a:t>16</a:t>
            </a:r>
            <a:r>
              <a:rPr lang="en-US" altLang="en-US" sz="2400"/>
              <a:t> 		Heptane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8</a:t>
            </a:r>
            <a:r>
              <a:rPr lang="en-US" altLang="en-US" sz="2400"/>
              <a:t>H</a:t>
            </a:r>
            <a:r>
              <a:rPr lang="en-US" altLang="en-US" sz="2400" baseline="-25000"/>
              <a:t>18</a:t>
            </a:r>
            <a:r>
              <a:rPr lang="en-US" altLang="en-US" sz="2400"/>
              <a:t> 		Octane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9</a:t>
            </a:r>
            <a:r>
              <a:rPr lang="en-US" altLang="en-US" sz="2400"/>
              <a:t>H</a:t>
            </a:r>
            <a:r>
              <a:rPr lang="en-US" altLang="en-US" sz="2400" baseline="-25000"/>
              <a:t>20</a:t>
            </a:r>
            <a:r>
              <a:rPr lang="en-US" altLang="en-US" sz="2400"/>
              <a:t> 		Nonane </a:t>
            </a:r>
          </a:p>
          <a:p>
            <a:r>
              <a:rPr lang="en-US" altLang="en-US" sz="2400"/>
              <a:t>C</a:t>
            </a:r>
            <a:r>
              <a:rPr lang="en-US" altLang="en-US" sz="2400" baseline="-25000"/>
              <a:t>10</a:t>
            </a:r>
            <a:r>
              <a:rPr lang="en-US" altLang="en-US" sz="2400"/>
              <a:t>H</a:t>
            </a:r>
            <a:r>
              <a:rPr lang="en-US" altLang="en-US" sz="2400" baseline="-25000"/>
              <a:t>22</a:t>
            </a:r>
            <a:r>
              <a:rPr lang="en-US" altLang="en-US" sz="2400"/>
              <a:t> 		Decane</a:t>
            </a:r>
          </a:p>
          <a:p>
            <a:endParaRPr lang="en-US" altLang="en-US" sz="2400" baseline="-25000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34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5"/>
          <p:cNvSpPr txBox="1">
            <a:spLocks noChangeArrowheads="1"/>
          </p:cNvSpPr>
          <p:nvPr/>
        </p:nvSpPr>
        <p:spPr bwMode="auto">
          <a:xfrm>
            <a:off x="111125" y="177800"/>
            <a:ext cx="8804275" cy="386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Table 2.3.5: Names and Formulas of the Halogen Oxoacids</a:t>
            </a:r>
          </a:p>
          <a:p>
            <a:endParaRPr lang="en-US" altLang="en-US" sz="2400"/>
          </a:p>
          <a:p>
            <a:pPr>
              <a:spcBef>
                <a:spcPts val="500"/>
              </a:spcBef>
            </a:pPr>
            <a:r>
              <a:rPr lang="en-US" altLang="en-US" sz="2400" u="sng"/>
              <a:t>Name 	Formula 		Name 	Formula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HClO</a:t>
            </a:r>
            <a:r>
              <a:rPr lang="en-US" altLang="en-US" sz="2400" baseline="-25000"/>
              <a:t>4</a:t>
            </a:r>
            <a:r>
              <a:rPr lang="en-US" altLang="en-US" sz="2400"/>
              <a:t> 	Perchloric acid 	HBrO</a:t>
            </a:r>
            <a:r>
              <a:rPr lang="en-US" altLang="en-US" sz="2400" baseline="-25000"/>
              <a:t>4</a:t>
            </a:r>
            <a:r>
              <a:rPr lang="en-US" altLang="en-US" sz="2400"/>
              <a:t> 	Perbromic acid 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HIO</a:t>
            </a:r>
            <a:r>
              <a:rPr lang="en-US" altLang="en-US" sz="2400" baseline="-25000"/>
              <a:t>4</a:t>
            </a:r>
            <a:r>
              <a:rPr lang="en-US" altLang="en-US" sz="2400"/>
              <a:t> 	Periodic acid 		HClO</a:t>
            </a:r>
            <a:r>
              <a:rPr lang="en-US" altLang="en-US" sz="2400" baseline="-25000"/>
              <a:t>3</a:t>
            </a:r>
            <a:r>
              <a:rPr lang="en-US" altLang="en-US" sz="2400"/>
              <a:t> 	Chloric acid 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HBrO</a:t>
            </a:r>
            <a:r>
              <a:rPr lang="en-US" altLang="en-US" sz="2400" baseline="-25000"/>
              <a:t>3</a:t>
            </a:r>
            <a:r>
              <a:rPr lang="en-US" altLang="en-US" sz="2400"/>
              <a:t> 	Bromic acid 		HIO</a:t>
            </a:r>
            <a:r>
              <a:rPr lang="en-US" altLang="en-US" sz="2400" baseline="-25000"/>
              <a:t>3</a:t>
            </a:r>
            <a:r>
              <a:rPr lang="en-US" altLang="en-US" sz="2400"/>
              <a:t> 	Iodic acid 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HClO</a:t>
            </a:r>
            <a:r>
              <a:rPr lang="en-US" altLang="en-US" sz="2400" baseline="-25000"/>
              <a:t>2</a:t>
            </a:r>
            <a:r>
              <a:rPr lang="en-US" altLang="en-US" sz="2400"/>
              <a:t> 	Chlorous acid 		HBrO</a:t>
            </a:r>
            <a:r>
              <a:rPr lang="en-US" altLang="en-US" sz="2400" baseline="-25000"/>
              <a:t>2</a:t>
            </a:r>
            <a:r>
              <a:rPr lang="en-US" altLang="en-US" sz="2400"/>
              <a:t> 	Bromous acid 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HIO</a:t>
            </a:r>
            <a:r>
              <a:rPr lang="en-US" altLang="en-US" sz="2400" baseline="-25000"/>
              <a:t>2</a:t>
            </a:r>
            <a:r>
              <a:rPr lang="en-US" altLang="en-US" sz="2400"/>
              <a:t> 	Iodous acid 		HClO 	Hypochlorous acid </a:t>
            </a:r>
          </a:p>
          <a:p>
            <a:pPr>
              <a:spcBef>
                <a:spcPts val="500"/>
              </a:spcBef>
            </a:pPr>
            <a:r>
              <a:rPr lang="en-US" altLang="en-US" sz="2400"/>
              <a:t>HBrO 	Hypobromous acid 	HIO 	Hypoiodous acid</a:t>
            </a:r>
            <a:endParaRPr lang="en-US" altLang="en-US" sz="2400" baseline="-25000"/>
          </a:p>
        </p:txBody>
      </p:sp>
      <p:sp>
        <p:nvSpPr>
          <p:cNvPr id="60419" name="TextBox 4"/>
          <p:cNvSpPr txBox="1">
            <a:spLocks noChangeArrowheads="1"/>
          </p:cNvSpPr>
          <p:nvPr/>
        </p:nvSpPr>
        <p:spPr bwMode="auto">
          <a:xfrm>
            <a:off x="152400" y="762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2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5"/>
          <p:cNvSpPr txBox="1">
            <a:spLocks noChangeArrowheads="1"/>
          </p:cNvSpPr>
          <p:nvPr/>
        </p:nvSpPr>
        <p:spPr bwMode="auto">
          <a:xfrm>
            <a:off x="111125" y="177800"/>
            <a:ext cx="8804275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/>
              <a:t>Table 2.3.6: Names and Formulas of Some Inorganic Acids </a:t>
            </a:r>
          </a:p>
          <a:p>
            <a:endParaRPr lang="en-US" altLang="en-US" sz="2400"/>
          </a:p>
          <a:p>
            <a:r>
              <a:rPr lang="en-US" altLang="en-US" sz="2400" u="sng"/>
              <a:t>Name 			Formula</a:t>
            </a:r>
          </a:p>
          <a:p>
            <a:r>
              <a:rPr lang="en-US" altLang="en-US" sz="2400"/>
              <a:t>Hydrogen chloride 	HCl 	(also hydrochloric acid)</a:t>
            </a:r>
          </a:p>
          <a:p>
            <a:r>
              <a:rPr lang="en-US" altLang="en-US" sz="2400"/>
              <a:t>Hydrogen bromide 	HBr 	(also hydrobromic acid)</a:t>
            </a:r>
          </a:p>
          <a:p>
            <a:r>
              <a:rPr lang="en-US" altLang="en-US" sz="2400"/>
              <a:t>Hydrogen iodide	HI	(also hydroiodic acid)</a:t>
            </a:r>
          </a:p>
          <a:p>
            <a:r>
              <a:rPr lang="en-US" altLang="en-US" sz="2400"/>
              <a:t>Nitric acid 		HNO</a:t>
            </a:r>
            <a:r>
              <a:rPr lang="en-US" altLang="en-US" sz="2400" baseline="-25000"/>
              <a:t>3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Nitrous acid 		HNO</a:t>
            </a:r>
            <a:r>
              <a:rPr lang="en-US" altLang="en-US" sz="2400" baseline="-25000"/>
              <a:t>2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Hydrogen sulfide 	H</a:t>
            </a:r>
            <a:r>
              <a:rPr lang="en-US" altLang="en-US" sz="2400" baseline="-25000"/>
              <a:t>2</a:t>
            </a:r>
            <a:r>
              <a:rPr lang="en-US" altLang="en-US" sz="2400"/>
              <a:t>S </a:t>
            </a:r>
          </a:p>
          <a:p>
            <a:r>
              <a:rPr lang="en-US" altLang="en-US" sz="2400"/>
              <a:t>Sulfuric acid 		H</a:t>
            </a:r>
            <a:r>
              <a:rPr lang="en-US" altLang="en-US" sz="2400" baseline="-25000"/>
              <a:t>2</a:t>
            </a:r>
            <a:r>
              <a:rPr lang="en-US" altLang="en-US" sz="2400"/>
              <a:t>SO</a:t>
            </a:r>
            <a:r>
              <a:rPr lang="en-US" altLang="en-US" sz="2400" baseline="-25000"/>
              <a:t>4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Sulfurous acid 		H</a:t>
            </a:r>
            <a:r>
              <a:rPr lang="en-US" altLang="en-US" sz="2400" baseline="-25000"/>
              <a:t>2</a:t>
            </a:r>
            <a:r>
              <a:rPr lang="en-US" altLang="en-US" sz="2400"/>
              <a:t>SO</a:t>
            </a:r>
            <a:r>
              <a:rPr lang="en-US" altLang="en-US" sz="2400" baseline="-25000"/>
              <a:t>3</a:t>
            </a:r>
          </a:p>
          <a:p>
            <a:r>
              <a:rPr lang="en-US" altLang="en-US" sz="2400"/>
              <a:t>Phosphoric acid 	H</a:t>
            </a:r>
            <a:r>
              <a:rPr lang="en-US" altLang="en-US" sz="2400" baseline="-25000"/>
              <a:t>3</a:t>
            </a:r>
            <a:r>
              <a:rPr lang="en-US" altLang="en-US" sz="2400"/>
              <a:t>PO</a:t>
            </a:r>
            <a:r>
              <a:rPr lang="en-US" altLang="en-US" sz="2400" baseline="-25000"/>
              <a:t>4</a:t>
            </a:r>
            <a:r>
              <a:rPr lang="en-US" altLang="en-US" sz="2400"/>
              <a:t> </a:t>
            </a:r>
          </a:p>
          <a:p>
            <a:endParaRPr lang="en-US" altLang="en-US" sz="2400" baseline="-25000"/>
          </a:p>
        </p:txBody>
      </p:sp>
      <p:sp>
        <p:nvSpPr>
          <p:cNvPr id="61443" name="TextBox 4"/>
          <p:cNvSpPr txBox="1">
            <a:spLocks noChangeArrowheads="1"/>
          </p:cNvSpPr>
          <p:nvPr/>
        </p:nvSpPr>
        <p:spPr bwMode="auto">
          <a:xfrm>
            <a:off x="3429000" y="22860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15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2343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Covalent compounds are composed of atoms of </a:t>
            </a:r>
          </a:p>
          <a:p>
            <a:r>
              <a:rPr lang="en-US" altLang="en-US" sz="3200"/>
              <a:t>different elements that are bonded together by</a:t>
            </a:r>
          </a:p>
          <a:p>
            <a:r>
              <a:rPr lang="en-US" altLang="en-US" sz="3200"/>
              <a:t>sharing electrons. </a:t>
            </a:r>
          </a:p>
          <a:p>
            <a:endParaRPr lang="en-US" altLang="en-US" sz="3200"/>
          </a:p>
          <a:p>
            <a:r>
              <a:rPr lang="en-US" altLang="en-US" sz="3200"/>
              <a:t>Two types: -- molecular compounds</a:t>
            </a:r>
          </a:p>
          <a:p>
            <a:r>
              <a:rPr lang="en-US" altLang="en-US" sz="3200"/>
              <a:t>                    -- network covalent compounds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7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3391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Molecular compounds: </a:t>
            </a:r>
          </a:p>
          <a:p>
            <a:r>
              <a:rPr lang="en-US" altLang="en-US" sz="3200"/>
              <a:t>      composed of individual molecules containing </a:t>
            </a:r>
          </a:p>
          <a:p>
            <a:r>
              <a:rPr lang="en-US" altLang="en-US" sz="3200"/>
              <a:t>      the same number of atoms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482441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5172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3391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Molecular compounds: </a:t>
            </a:r>
          </a:p>
          <a:p>
            <a:r>
              <a:rPr lang="en-US" altLang="en-US" sz="3200"/>
              <a:t>      composed of individual molecules containing </a:t>
            </a:r>
          </a:p>
          <a:p>
            <a:r>
              <a:rPr lang="en-US" altLang="en-US" sz="3200"/>
              <a:t>      the same number of atoms</a:t>
            </a:r>
          </a:p>
        </p:txBody>
      </p:sp>
      <p:pic>
        <p:nvPicPr>
          <p:cNvPr id="430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219700"/>
            <a:ext cx="4957763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81400"/>
            <a:ext cx="17668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38" y="3492500"/>
            <a:ext cx="1452562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07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Molecular Compounds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6642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Molecular compounds: carbondioxide</a:t>
            </a:r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3657600"/>
            <a:ext cx="5100637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193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37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7042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Network covalent compounds: </a:t>
            </a:r>
          </a:p>
          <a:p>
            <a:r>
              <a:rPr lang="en-US" altLang="en-US" sz="3200"/>
              <a:t>      A large number of atoms of different elements</a:t>
            </a:r>
          </a:p>
          <a:p>
            <a:r>
              <a:rPr lang="en-US" altLang="en-US" sz="3200"/>
              <a:t>      bonded by shared electrons. Each sample </a:t>
            </a:r>
          </a:p>
          <a:p>
            <a:r>
              <a:rPr lang="en-US" altLang="en-US" sz="3200"/>
              <a:t>      has molecules with different numbers of atoms.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80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7637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/>
              <a:t>Network covalent compounds: silicondioxide</a:t>
            </a:r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401002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4391025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519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altLang="en-US" sz="4000" smtClean="0"/>
              <a:t>Covalent Compounds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990600"/>
            <a:ext cx="812641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3200" u="sng"/>
              <a:t>Representing compounds</a:t>
            </a:r>
            <a:r>
              <a:rPr lang="en-US" altLang="en-US" sz="3200"/>
              <a:t>:</a:t>
            </a:r>
          </a:p>
          <a:p>
            <a:endParaRPr lang="en-US" altLang="en-US" sz="3200"/>
          </a:p>
          <a:p>
            <a:r>
              <a:rPr lang="en-US" altLang="en-US" sz="3200"/>
              <a:t>Molecular formula: depicts number of atoms</a:t>
            </a:r>
          </a:p>
          <a:p>
            <a:r>
              <a:rPr lang="en-US" altLang="en-US" sz="3200"/>
              <a:t>                                    of each element</a:t>
            </a:r>
          </a:p>
          <a:p>
            <a:endParaRPr lang="en-US" altLang="en-US" sz="3200"/>
          </a:p>
          <a:p>
            <a:r>
              <a:rPr lang="en-US" altLang="en-US" sz="3200"/>
              <a:t>Empirical formula: shows simplest integer ratio </a:t>
            </a:r>
          </a:p>
          <a:p>
            <a:r>
              <a:rPr lang="en-US" altLang="en-US" sz="3200"/>
              <a:t>                                   of atoms of each element</a:t>
            </a:r>
          </a:p>
          <a:p>
            <a:endParaRPr lang="en-US" altLang="en-US" sz="3200"/>
          </a:p>
          <a:p>
            <a:r>
              <a:rPr lang="en-US" altLang="en-US" sz="3200"/>
              <a:t>Structural formula: shows atomic linkages</a:t>
            </a:r>
          </a:p>
          <a:p>
            <a:endParaRPr lang="en-US" altLang="en-US" sz="3200"/>
          </a:p>
          <a:p>
            <a:r>
              <a:rPr lang="en-US" altLang="en-US" sz="3200"/>
              <a:t>Models: show 3-dimensional shape of molecule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04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478</Words>
  <Application>Microsoft Office PowerPoint</Application>
  <PresentationFormat>On-screen Show (4:3)</PresentationFormat>
  <Paragraphs>150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Section 2.3  Covalent Compounds</vt:lpstr>
      <vt:lpstr>Covalent Compounds</vt:lpstr>
      <vt:lpstr>Covalent Compounds</vt:lpstr>
      <vt:lpstr>Covalent Compounds</vt:lpstr>
      <vt:lpstr>Covalent Compounds</vt:lpstr>
      <vt:lpstr>Molecular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Covalent Compounds</vt:lpstr>
      <vt:lpstr>Nomenclature: Naming Binary Nonmetal Compounds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SUNY College at Oneonta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2.3  Covalent Compounds</dc:title>
  <dc:creator>Vining, William</dc:creator>
  <cp:lastModifiedBy>Vining, William</cp:lastModifiedBy>
  <cp:revision>1</cp:revision>
  <dcterms:created xsi:type="dcterms:W3CDTF">2015-09-08T16:03:20Z</dcterms:created>
  <dcterms:modified xsi:type="dcterms:W3CDTF">2015-09-08T16:05:50Z</dcterms:modified>
</cp:coreProperties>
</file>