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7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70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2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8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6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5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8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5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8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4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50A87-0789-4087-BB23-6F723C12AC0C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3E12F-15E3-4702-9192-BEBC4D164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9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altLang="en-US" sz="4000" smtClean="0"/>
              <a:t>Section 2.4 </a:t>
            </a:r>
            <a:br>
              <a:rPr lang="en-US" altLang="en-US" sz="4000" smtClean="0"/>
            </a:br>
            <a:r>
              <a:rPr lang="en-US" altLang="en-US" sz="4000" smtClean="0"/>
              <a:t>Ionic Compounds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05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sz="4000" smtClean="0"/>
              <a:t>Formulas of Ionic Compounds</a:t>
            </a:r>
          </a:p>
        </p:txBody>
      </p:sp>
      <p:sp>
        <p:nvSpPr>
          <p:cNvPr id="71683" name="TextBox 2"/>
          <p:cNvSpPr txBox="1">
            <a:spLocks noChangeArrowheads="1"/>
          </p:cNvSpPr>
          <p:nvPr/>
        </p:nvSpPr>
        <p:spPr bwMode="auto">
          <a:xfrm>
            <a:off x="504825" y="1219200"/>
            <a:ext cx="79533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Rule: Total charge on cations = Total charge on anions</a:t>
            </a:r>
          </a:p>
          <a:p>
            <a:endParaRPr lang="en-US" altLang="en-US" sz="2800"/>
          </a:p>
          <a:p>
            <a:r>
              <a:rPr lang="en-US" altLang="en-US" sz="2800"/>
              <a:t>So, ions combine in numbers so charges cancel.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9600" y="3048000"/>
            <a:ext cx="1943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Mg</a:t>
            </a:r>
            <a:r>
              <a:rPr lang="en-US" altLang="en-US" sz="2400" baseline="30000"/>
              <a:t>2+</a:t>
            </a:r>
            <a:r>
              <a:rPr lang="en-US" altLang="en-US" sz="2400"/>
              <a:t>  and   Cl</a:t>
            </a:r>
            <a:r>
              <a:rPr lang="en-US" altLang="en-US" sz="2400" baseline="30000"/>
              <a:t>-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" y="4114800"/>
            <a:ext cx="1979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Mg</a:t>
            </a:r>
            <a:r>
              <a:rPr lang="en-US" altLang="en-US" sz="2400" baseline="30000"/>
              <a:t>2+</a:t>
            </a:r>
            <a:r>
              <a:rPr lang="en-US" altLang="en-US" sz="2400"/>
              <a:t>  and   N</a:t>
            </a:r>
            <a:r>
              <a:rPr lang="en-US" altLang="en-US" sz="2400" baseline="30000"/>
              <a:t>3-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7700" y="6243638"/>
            <a:ext cx="2047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Mg</a:t>
            </a:r>
            <a:r>
              <a:rPr lang="en-US" altLang="en-US" sz="2400" baseline="30000"/>
              <a:t>2+</a:t>
            </a:r>
            <a:r>
              <a:rPr lang="en-US" altLang="en-US" sz="2400"/>
              <a:t>  and   O</a:t>
            </a:r>
            <a:r>
              <a:rPr lang="en-US" altLang="en-US" sz="2400" baseline="30000"/>
              <a:t>2-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09600" y="5181600"/>
            <a:ext cx="1882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Na</a:t>
            </a:r>
            <a:r>
              <a:rPr lang="en-US" altLang="en-US" sz="2400" baseline="30000"/>
              <a:t>+</a:t>
            </a:r>
            <a:r>
              <a:rPr lang="en-US" altLang="en-US" sz="2400"/>
              <a:t>  and   O</a:t>
            </a:r>
            <a:r>
              <a:rPr lang="en-US" altLang="en-US" sz="2400" baseline="30000"/>
              <a:t>2-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789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sz="4000" smtClean="0"/>
              <a:t>Formulas of Ionic Compounds</a:t>
            </a:r>
          </a:p>
        </p:txBody>
      </p:sp>
      <p:sp>
        <p:nvSpPr>
          <p:cNvPr id="72707" name="TextBox 2"/>
          <p:cNvSpPr txBox="1">
            <a:spLocks noChangeArrowheads="1"/>
          </p:cNvSpPr>
          <p:nvPr/>
        </p:nvSpPr>
        <p:spPr bwMode="auto">
          <a:xfrm>
            <a:off x="504825" y="1219200"/>
            <a:ext cx="819467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Rule: Total charge on cations = Total charge on anions</a:t>
            </a:r>
          </a:p>
          <a:p>
            <a:endParaRPr lang="en-US" altLang="en-US" sz="2800"/>
          </a:p>
          <a:p>
            <a:r>
              <a:rPr lang="en-US" altLang="en-US" sz="2800"/>
              <a:t>When multiple polyatomic ions are present, they are in</a:t>
            </a:r>
          </a:p>
          <a:p>
            <a:r>
              <a:rPr lang="en-US" altLang="en-US" sz="2800"/>
              <a:t>parentheses.</a:t>
            </a:r>
          </a:p>
          <a:p>
            <a:endParaRPr lang="en-US" altLang="en-US" sz="28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9600" y="3652838"/>
            <a:ext cx="2247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Mg</a:t>
            </a:r>
            <a:r>
              <a:rPr lang="en-US" altLang="en-US" sz="2400" baseline="30000"/>
              <a:t>2+</a:t>
            </a:r>
            <a:r>
              <a:rPr lang="en-US" altLang="en-US" sz="2400"/>
              <a:t>  and   PO</a:t>
            </a:r>
            <a:r>
              <a:rPr lang="en-US" altLang="en-US" sz="2400" baseline="-25000"/>
              <a:t>4</a:t>
            </a:r>
            <a:r>
              <a:rPr lang="en-US" altLang="en-US" sz="2400" baseline="30000"/>
              <a:t>3-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" y="5253038"/>
            <a:ext cx="69738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Parentheses are not used with a single polyatomic ion:</a:t>
            </a:r>
          </a:p>
          <a:p>
            <a:endParaRPr lang="en-US" altLang="en-US" sz="2400"/>
          </a:p>
          <a:p>
            <a:r>
              <a:rPr lang="en-US" altLang="en-US" sz="2400"/>
              <a:t> Mg</a:t>
            </a:r>
            <a:r>
              <a:rPr lang="en-US" altLang="en-US" sz="2400" baseline="30000"/>
              <a:t>2+</a:t>
            </a:r>
            <a:r>
              <a:rPr lang="en-US" altLang="en-US" sz="2400"/>
              <a:t>  and   SO</a:t>
            </a:r>
            <a:r>
              <a:rPr lang="en-US" altLang="en-US" sz="2400" baseline="-25000"/>
              <a:t>4</a:t>
            </a:r>
            <a:r>
              <a:rPr lang="en-US" altLang="en-US" sz="2400" baseline="30000"/>
              <a:t>2-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220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sz="4000" smtClean="0"/>
              <a:t>Formulas of Ionic Compounds</a:t>
            </a:r>
          </a:p>
        </p:txBody>
      </p:sp>
      <p:sp>
        <p:nvSpPr>
          <p:cNvPr id="73731" name="TextBox 2"/>
          <p:cNvSpPr txBox="1">
            <a:spLocks noChangeArrowheads="1"/>
          </p:cNvSpPr>
          <p:nvPr/>
        </p:nvSpPr>
        <p:spPr bwMode="auto">
          <a:xfrm>
            <a:off x="504825" y="1219200"/>
            <a:ext cx="64150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Ionic compounds are extended structures: </a:t>
            </a:r>
          </a:p>
          <a:p>
            <a:endParaRPr lang="en-US" altLang="en-US" sz="2800"/>
          </a:p>
          <a:p>
            <a:r>
              <a:rPr lang="en-US" altLang="en-US" sz="2800"/>
              <a:t>No molecules, so no “molecular formula.”</a:t>
            </a:r>
          </a:p>
        </p:txBody>
      </p:sp>
      <p:pic>
        <p:nvPicPr>
          <p:cNvPr id="7373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346450"/>
            <a:ext cx="275272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40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Naming Ionic Compounds</a:t>
            </a:r>
          </a:p>
        </p:txBody>
      </p:sp>
      <p:sp>
        <p:nvSpPr>
          <p:cNvPr id="74755" name="TextBox 2"/>
          <p:cNvSpPr txBox="1">
            <a:spLocks noChangeArrowheads="1"/>
          </p:cNvSpPr>
          <p:nvPr/>
        </p:nvSpPr>
        <p:spPr bwMode="auto">
          <a:xfrm>
            <a:off x="228600" y="1447800"/>
            <a:ext cx="87471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3200"/>
              <a:t>Ionic compound name = cation name + anion name</a:t>
            </a:r>
          </a:p>
          <a:p>
            <a:pPr algn="ctr"/>
            <a:r>
              <a:rPr lang="en-US" altLang="en-US" sz="2400" i="1"/>
              <a:t>The word “ion” is dropped from the ion names.</a:t>
            </a:r>
          </a:p>
          <a:p>
            <a:pPr algn="ctr"/>
            <a:r>
              <a:rPr lang="en-US" altLang="en-US" sz="2400" i="1"/>
              <a:t>The name does NOT reflect the number of ions.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1625" y="3276600"/>
            <a:ext cx="765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NaCl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5253038"/>
            <a:ext cx="930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MgCl</a:t>
            </a:r>
            <a:r>
              <a:rPr lang="en-US" altLang="en-US" sz="2400" baseline="-25000"/>
              <a:t>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49738" y="3276600"/>
            <a:ext cx="1084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Na</a:t>
            </a:r>
            <a:r>
              <a:rPr lang="en-US" altLang="en-US" sz="2400" baseline="-25000"/>
              <a:t>2</a:t>
            </a:r>
            <a:r>
              <a:rPr lang="en-US" altLang="en-US" sz="2400"/>
              <a:t>SO</a:t>
            </a:r>
            <a:r>
              <a:rPr lang="en-US" altLang="en-US" sz="2400" baseline="-25000"/>
              <a:t>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62400" y="5257800"/>
            <a:ext cx="1487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(NH</a:t>
            </a:r>
            <a:r>
              <a:rPr lang="en-US" altLang="en-US" sz="2400" baseline="-25000"/>
              <a:t>4</a:t>
            </a:r>
            <a:r>
              <a:rPr lang="en-US" altLang="en-US" sz="2400"/>
              <a:t>)</a:t>
            </a:r>
            <a:r>
              <a:rPr lang="en-US" altLang="en-US" sz="2400" baseline="-25000"/>
              <a:t>3</a:t>
            </a:r>
            <a:r>
              <a:rPr lang="en-US" altLang="en-US" sz="2400"/>
              <a:t>PO</a:t>
            </a:r>
            <a:r>
              <a:rPr lang="en-US" altLang="en-US" sz="2400" baseline="-25000"/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901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Naming Ionic Compounds</a:t>
            </a:r>
          </a:p>
        </p:txBody>
      </p:sp>
      <p:sp>
        <p:nvSpPr>
          <p:cNvPr id="75779" name="TextBox 2"/>
          <p:cNvSpPr txBox="1">
            <a:spLocks noChangeArrowheads="1"/>
          </p:cNvSpPr>
          <p:nvPr/>
        </p:nvSpPr>
        <p:spPr bwMode="auto">
          <a:xfrm>
            <a:off x="228600" y="1447800"/>
            <a:ext cx="808037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3200"/>
              <a:t>Transition metals with variable charges?</a:t>
            </a:r>
          </a:p>
          <a:p>
            <a:pPr algn="ctr"/>
            <a:r>
              <a:rPr lang="en-US" altLang="en-US" sz="2400"/>
              <a:t>The name of a transition metal cation is the element name </a:t>
            </a:r>
          </a:p>
          <a:p>
            <a:pPr algn="ctr"/>
            <a:r>
              <a:rPr lang="en-US" altLang="en-US" sz="2400"/>
              <a:t>followed by the cation charge in Roman numerals </a:t>
            </a:r>
          </a:p>
          <a:p>
            <a:pPr algn="ctr"/>
            <a:r>
              <a:rPr lang="en-US" altLang="en-US" sz="2400"/>
              <a:t>within parentheses and the word </a:t>
            </a:r>
            <a:r>
              <a:rPr lang="en-US" altLang="en-US" sz="2400" i="1"/>
              <a:t>ion</a:t>
            </a:r>
            <a:r>
              <a:rPr lang="en-US" altLang="en-US" sz="2400"/>
              <a:t>.</a:t>
            </a:r>
            <a:endParaRPr lang="en-US" altLang="en-US" sz="2400" i="1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311650" y="3505200"/>
            <a:ext cx="793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CrCl</a:t>
            </a:r>
            <a:r>
              <a:rPr lang="en-US" altLang="en-US" sz="2400" baseline="-25000"/>
              <a:t>2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81488" y="5181600"/>
            <a:ext cx="976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CoPO</a:t>
            </a:r>
            <a:r>
              <a:rPr lang="en-US" altLang="en-US" sz="2400" baseline="-25000"/>
              <a:t>4</a:t>
            </a:r>
          </a:p>
        </p:txBody>
      </p:sp>
      <p:pic>
        <p:nvPicPr>
          <p:cNvPr id="757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3419475"/>
            <a:ext cx="3652837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059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altLang="en-US" sz="3600" smtClean="0"/>
              <a:t>Identifying Covalent vs. Ionic Compounds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1828800"/>
            <a:ext cx="4495800" cy="228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6804" name="TextBox 2"/>
          <p:cNvSpPr txBox="1">
            <a:spLocks noChangeArrowheads="1"/>
          </p:cNvSpPr>
          <p:nvPr/>
        </p:nvSpPr>
        <p:spPr bwMode="auto">
          <a:xfrm>
            <a:off x="762000" y="2133600"/>
            <a:ext cx="318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Metals + nonmetals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5105400"/>
            <a:ext cx="4495800" cy="114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6806" name="TextBox 6"/>
          <p:cNvSpPr txBox="1">
            <a:spLocks noChangeArrowheads="1"/>
          </p:cNvSpPr>
          <p:nvPr/>
        </p:nvSpPr>
        <p:spPr bwMode="auto">
          <a:xfrm>
            <a:off x="762000" y="2743200"/>
            <a:ext cx="4167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Metals + polyatomic anions</a:t>
            </a:r>
          </a:p>
        </p:txBody>
      </p:sp>
      <p:sp>
        <p:nvSpPr>
          <p:cNvPr id="76807" name="TextBox 7"/>
          <p:cNvSpPr txBox="1">
            <a:spLocks noChangeArrowheads="1"/>
          </p:cNvSpPr>
          <p:nvPr/>
        </p:nvSpPr>
        <p:spPr bwMode="auto">
          <a:xfrm>
            <a:off x="762000" y="3362325"/>
            <a:ext cx="3162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Two polyatomic ions</a:t>
            </a:r>
          </a:p>
        </p:txBody>
      </p:sp>
      <p:sp>
        <p:nvSpPr>
          <p:cNvPr id="76808" name="TextBox 8"/>
          <p:cNvSpPr txBox="1">
            <a:spLocks noChangeArrowheads="1"/>
          </p:cNvSpPr>
          <p:nvPr/>
        </p:nvSpPr>
        <p:spPr bwMode="auto">
          <a:xfrm>
            <a:off x="762000" y="5257800"/>
            <a:ext cx="37211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Two nonmetals,</a:t>
            </a:r>
          </a:p>
          <a:p>
            <a:r>
              <a:rPr lang="en-US" altLang="en-US" sz="2800"/>
              <a:t> but no polyatomic ions</a:t>
            </a: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762000" y="1295400"/>
            <a:ext cx="2817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Ionic Compounds:</a:t>
            </a:r>
          </a:p>
        </p:txBody>
      </p:sp>
      <p:sp>
        <p:nvSpPr>
          <p:cNvPr id="76810" name="TextBox 10"/>
          <p:cNvSpPr txBox="1">
            <a:spLocks noChangeArrowheads="1"/>
          </p:cNvSpPr>
          <p:nvPr/>
        </p:nvSpPr>
        <p:spPr bwMode="auto">
          <a:xfrm>
            <a:off x="762000" y="4581525"/>
            <a:ext cx="3387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Covalent Compounds: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103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Ionic Compounds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9600" y="1828800"/>
            <a:ext cx="63468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In this section…</a:t>
            </a:r>
          </a:p>
          <a:p>
            <a:endParaRPr lang="en-US" altLang="en-US" sz="3200"/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altLang="en-US" sz="3200"/>
              <a:t>Monatomic and Polyatomic ions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altLang="en-US" sz="3200"/>
              <a:t>Ionic compound formulas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altLang="en-US" sz="3200"/>
              <a:t>Naming ionic compounds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altLang="en-US" sz="3200"/>
              <a:t>Covalent vs. Ionic compounds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335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Formation of Ions</a:t>
            </a:r>
          </a:p>
        </p:txBody>
      </p:sp>
      <p:sp>
        <p:nvSpPr>
          <p:cNvPr id="64515" name="TextBox 2"/>
          <p:cNvSpPr txBox="1">
            <a:spLocks noChangeArrowheads="1"/>
          </p:cNvSpPr>
          <p:nvPr/>
        </p:nvSpPr>
        <p:spPr bwMode="auto">
          <a:xfrm>
            <a:off x="457200" y="1600200"/>
            <a:ext cx="7988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Cations: Positive ions form by loss of electrons.</a:t>
            </a:r>
          </a:p>
        </p:txBody>
      </p:sp>
      <p:pic>
        <p:nvPicPr>
          <p:cNvPr id="645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743200"/>
            <a:ext cx="1981200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3352800" y="3276600"/>
            <a:ext cx="990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45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14600"/>
            <a:ext cx="2133600" cy="190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913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Formation of Ions</a:t>
            </a:r>
          </a:p>
        </p:txBody>
      </p:sp>
      <p:sp>
        <p:nvSpPr>
          <p:cNvPr id="65539" name="TextBox 2"/>
          <p:cNvSpPr txBox="1">
            <a:spLocks noChangeArrowheads="1"/>
          </p:cNvSpPr>
          <p:nvPr/>
        </p:nvSpPr>
        <p:spPr bwMode="auto">
          <a:xfrm>
            <a:off x="457200" y="1600200"/>
            <a:ext cx="8128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Anions: Negative ions form by gain of electrons.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352800" y="3276600"/>
            <a:ext cx="990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55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667000"/>
            <a:ext cx="1752600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14600"/>
            <a:ext cx="1752600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892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Names of Monatomic Ions</a:t>
            </a:r>
          </a:p>
        </p:txBody>
      </p:sp>
      <p:sp>
        <p:nvSpPr>
          <p:cNvPr id="66563" name="TextBox 2"/>
          <p:cNvSpPr txBox="1">
            <a:spLocks noChangeArrowheads="1"/>
          </p:cNvSpPr>
          <p:nvPr/>
        </p:nvSpPr>
        <p:spPr bwMode="auto">
          <a:xfrm>
            <a:off x="393700" y="1609725"/>
            <a:ext cx="6364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monatomic cations: element name + “ion”</a:t>
            </a: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381000" y="3819525"/>
            <a:ext cx="871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monatomic anions: element name with “ide” suffix + “ion”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495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Common Monatomic Ions</a:t>
            </a:r>
          </a:p>
        </p:txBody>
      </p:sp>
      <p:pic>
        <p:nvPicPr>
          <p:cNvPr id="675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770938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923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Naming Transition Metal Cations</a:t>
            </a:r>
          </a:p>
        </p:txBody>
      </p:sp>
      <p:sp>
        <p:nvSpPr>
          <p:cNvPr id="68611" name="TextBox 2"/>
          <p:cNvSpPr txBox="1">
            <a:spLocks noChangeArrowheads="1"/>
          </p:cNvSpPr>
          <p:nvPr/>
        </p:nvSpPr>
        <p:spPr bwMode="auto">
          <a:xfrm>
            <a:off x="487363" y="1447800"/>
            <a:ext cx="75628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2400"/>
              <a:t>The name of a transition metal cation is the element name </a:t>
            </a:r>
          </a:p>
          <a:p>
            <a:pPr algn="ctr"/>
            <a:r>
              <a:rPr lang="en-US" altLang="en-US" sz="2400"/>
              <a:t>followed by the cation charge in Roman numerals </a:t>
            </a:r>
          </a:p>
          <a:p>
            <a:pPr algn="ctr"/>
            <a:r>
              <a:rPr lang="en-US" altLang="en-US" sz="2400"/>
              <a:t>within parentheses and the word </a:t>
            </a:r>
            <a:r>
              <a:rPr lang="en-US" altLang="en-US" sz="2400" i="1"/>
              <a:t>ion</a:t>
            </a:r>
            <a:r>
              <a:rPr lang="en-US" altLang="en-US" sz="2400"/>
              <a:t>.</a:t>
            </a:r>
            <a:endParaRPr lang="en-US" altLang="en-US" sz="2400" i="1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19613" y="3505200"/>
            <a:ext cx="661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Cr</a:t>
            </a:r>
            <a:r>
              <a:rPr lang="en-US" altLang="en-US" sz="2400" baseline="30000"/>
              <a:t>2+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40250" y="5181600"/>
            <a:ext cx="717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Co</a:t>
            </a:r>
            <a:r>
              <a:rPr lang="en-US" altLang="en-US" sz="2400" baseline="30000"/>
              <a:t>3+</a:t>
            </a:r>
          </a:p>
        </p:txBody>
      </p:sp>
      <p:pic>
        <p:nvPicPr>
          <p:cNvPr id="686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3419475"/>
            <a:ext cx="3652837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6938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altLang="en-US" sz="4000" smtClean="0"/>
              <a:t>Polyatomic Ions</a:t>
            </a:r>
            <a:br>
              <a:rPr lang="en-US" altLang="en-US" sz="4000" smtClean="0"/>
            </a:br>
            <a:r>
              <a:rPr lang="en-US" altLang="en-US" sz="3600" smtClean="0"/>
              <a:t>Groups of bonded atoms with a  charge</a:t>
            </a:r>
            <a:endParaRPr lang="en-US" altLang="en-US" sz="4000" smtClean="0"/>
          </a:p>
        </p:txBody>
      </p:sp>
      <p:sp>
        <p:nvSpPr>
          <p:cNvPr id="69635" name="TextBox 3"/>
          <p:cNvSpPr txBox="1">
            <a:spLocks noChangeArrowheads="1"/>
          </p:cNvSpPr>
          <p:nvPr/>
        </p:nvSpPr>
        <p:spPr bwMode="auto">
          <a:xfrm>
            <a:off x="228600" y="2209800"/>
            <a:ext cx="3402013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Ammonium ion:  NH</a:t>
            </a:r>
            <a:r>
              <a:rPr lang="en-US" altLang="en-US" sz="2800" baseline="-25000"/>
              <a:t>4</a:t>
            </a:r>
            <a:r>
              <a:rPr lang="en-US" altLang="en-US" sz="2800" baseline="30000"/>
              <a:t>+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Carbonate ion: CO</a:t>
            </a:r>
            <a:r>
              <a:rPr lang="en-US" altLang="en-US" sz="2800" baseline="-25000"/>
              <a:t>3</a:t>
            </a:r>
            <a:r>
              <a:rPr lang="en-US" altLang="en-US" sz="2800" baseline="30000"/>
              <a:t>2-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3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u="sng" smtClean="0"/>
              <a:t>Table 2.4.1: Polyatomic Ions</a:t>
            </a:r>
          </a:p>
        </p:txBody>
      </p:sp>
      <p:pic>
        <p:nvPicPr>
          <p:cNvPr id="706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762000"/>
            <a:ext cx="80264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028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Section 2.4  Ionic Compounds</vt:lpstr>
      <vt:lpstr>Ionic Compounds</vt:lpstr>
      <vt:lpstr>Formation of Ions</vt:lpstr>
      <vt:lpstr>Formation of Ions</vt:lpstr>
      <vt:lpstr>Names of Monatomic Ions</vt:lpstr>
      <vt:lpstr>Common Monatomic Ions</vt:lpstr>
      <vt:lpstr>Naming Transition Metal Cations</vt:lpstr>
      <vt:lpstr>Polyatomic Ions Groups of bonded atoms with a  charge</vt:lpstr>
      <vt:lpstr>Table 2.4.1: Polyatomic Ions</vt:lpstr>
      <vt:lpstr>Formulas of Ionic Compounds</vt:lpstr>
      <vt:lpstr>Formulas of Ionic Compounds</vt:lpstr>
      <vt:lpstr>Formulas of Ionic Compounds</vt:lpstr>
      <vt:lpstr>Naming Ionic Compounds</vt:lpstr>
      <vt:lpstr>Naming Ionic Compounds</vt:lpstr>
      <vt:lpstr>Identifying Covalent vs. Ionic Compounds</vt:lpstr>
    </vt:vector>
  </TitlesOfParts>
  <Company>SUNY College at Oneonta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2.4  Ionic Compounds</dc:title>
  <dc:creator>Vining, William</dc:creator>
  <cp:lastModifiedBy>Vining, William</cp:lastModifiedBy>
  <cp:revision>1</cp:revision>
  <dcterms:created xsi:type="dcterms:W3CDTF">2015-09-08T16:05:55Z</dcterms:created>
  <dcterms:modified xsi:type="dcterms:W3CDTF">2015-09-08T16:06:37Z</dcterms:modified>
</cp:coreProperties>
</file>