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91" r:id="rId5"/>
    <p:sldId id="285" r:id="rId6"/>
    <p:sldId id="290" r:id="rId7"/>
    <p:sldId id="284" r:id="rId8"/>
    <p:sldId id="276" r:id="rId9"/>
    <p:sldId id="296" r:id="rId10"/>
    <p:sldId id="294" r:id="rId11"/>
    <p:sldId id="286" r:id="rId12"/>
    <p:sldId id="287" r:id="rId13"/>
    <p:sldId id="288" r:id="rId14"/>
    <p:sldId id="289" r:id="rId15"/>
    <p:sldId id="292" r:id="rId16"/>
    <p:sldId id="293" r:id="rId17"/>
    <p:sldId id="310" r:id="rId18"/>
    <p:sldId id="299" r:id="rId19"/>
    <p:sldId id="297" r:id="rId20"/>
    <p:sldId id="298" r:id="rId21"/>
    <p:sldId id="295" r:id="rId22"/>
    <p:sldId id="300" r:id="rId23"/>
    <p:sldId id="301" r:id="rId24"/>
    <p:sldId id="303" r:id="rId25"/>
    <p:sldId id="304" r:id="rId26"/>
    <p:sldId id="309" r:id="rId27"/>
    <p:sldId id="305" r:id="rId28"/>
    <p:sldId id="308" r:id="rId29"/>
    <p:sldId id="302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78" y="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0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8F9EA5-592F-4B35-9D28-2DCC69603677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F128D1-2F61-4D64-AB22-97B6E9F03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511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F128D1-2F61-4D64-AB22-97B6E9F0380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07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F128D1-2F61-4D64-AB22-97B6E9F0380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90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F128D1-2F61-4D64-AB22-97B6E9F0380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523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C0E0-847B-47E3-8CD8-22638D9E2B0B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4164-F211-44AE-92BF-A8B859C2C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C0E0-847B-47E3-8CD8-22638D9E2B0B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4164-F211-44AE-92BF-A8B859C2C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C0E0-847B-47E3-8CD8-22638D9E2B0B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4164-F211-44AE-92BF-A8B859C2C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C0E0-847B-47E3-8CD8-22638D9E2B0B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4164-F211-44AE-92BF-A8B859C2C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C0E0-847B-47E3-8CD8-22638D9E2B0B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4164-F211-44AE-92BF-A8B859C2C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C0E0-847B-47E3-8CD8-22638D9E2B0B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4164-F211-44AE-92BF-A8B859C2C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C0E0-847B-47E3-8CD8-22638D9E2B0B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4164-F211-44AE-92BF-A8B859C2C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C0E0-847B-47E3-8CD8-22638D9E2B0B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4164-F211-44AE-92BF-A8B859C2C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C0E0-847B-47E3-8CD8-22638D9E2B0B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4164-F211-44AE-92BF-A8B859C2C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C0E0-847B-47E3-8CD8-22638D9E2B0B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4164-F211-44AE-92BF-A8B859C2C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C0E0-847B-47E3-8CD8-22638D9E2B0B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4164-F211-44AE-92BF-A8B859C2C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8C0E0-847B-47E3-8CD8-22638D9E2B0B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04164-F211-44AE-92BF-A8B859C2C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752599"/>
          </a:xfrm>
        </p:spPr>
        <p:txBody>
          <a:bodyPr anchor="t">
            <a:normAutofit/>
          </a:bodyPr>
          <a:lstStyle/>
          <a:p>
            <a:r>
              <a:rPr lang="en-US" dirty="0"/>
              <a:t>Section 4.3</a:t>
            </a:r>
            <a:br>
              <a:rPr lang="en-US" dirty="0"/>
            </a:br>
            <a:r>
              <a:rPr lang="en-US" dirty="0"/>
              <a:t>Net Ionic Equations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5791201"/>
            <a:ext cx="1567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Bill Vining</a:t>
            </a:r>
          </a:p>
          <a:p>
            <a:r>
              <a:rPr lang="en-US" dirty="0"/>
              <a:t>SUNY Oneonta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Write full ionic equation and cancel spectator ions.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Fe(NO</a:t>
            </a:r>
            <a:r>
              <a:rPr lang="en-US" sz="2800" baseline="-25000" dirty="0"/>
              <a:t>3</a:t>
            </a:r>
            <a:r>
              <a:rPr lang="en-US" sz="2800" dirty="0"/>
              <a:t>)</a:t>
            </a:r>
            <a:r>
              <a:rPr lang="en-US" sz="2800" baseline="-25000" dirty="0"/>
              <a:t>2</a:t>
            </a:r>
            <a:r>
              <a:rPr lang="en-US" sz="2800" dirty="0"/>
              <a:t>(</a:t>
            </a:r>
            <a:r>
              <a:rPr lang="en-US" sz="2800" dirty="0" err="1"/>
              <a:t>aq</a:t>
            </a:r>
            <a:r>
              <a:rPr lang="en-US" sz="2800" dirty="0"/>
              <a:t>) </a:t>
            </a:r>
            <a:r>
              <a:rPr lang="en-US" sz="2800" dirty="0" smtClean="0"/>
              <a:t> + 2 </a:t>
            </a:r>
            <a:r>
              <a:rPr lang="en-US" sz="2800" dirty="0" err="1" smtClean="0"/>
              <a:t>NaOH</a:t>
            </a:r>
            <a:r>
              <a:rPr lang="en-US" sz="2800" dirty="0" smtClean="0"/>
              <a:t>(</a:t>
            </a:r>
            <a:r>
              <a:rPr lang="en-US" sz="2800" dirty="0" err="1" smtClean="0"/>
              <a:t>aq</a:t>
            </a:r>
            <a:r>
              <a:rPr lang="en-US" sz="2800" dirty="0"/>
              <a:t>) </a:t>
            </a:r>
            <a:r>
              <a:rPr lang="en-US" sz="2800" dirty="0">
                <a:sym typeface="Wingdings" panose="05000000000000000000" pitchFamily="2" charset="2"/>
              </a:rPr>
              <a:t></a:t>
            </a:r>
            <a:r>
              <a:rPr lang="en-US" sz="2800" dirty="0"/>
              <a:t> Fe(OH)</a:t>
            </a:r>
            <a:r>
              <a:rPr lang="en-US" sz="2800" baseline="-25000" dirty="0"/>
              <a:t>2</a:t>
            </a:r>
            <a:r>
              <a:rPr lang="en-US" sz="2800" dirty="0"/>
              <a:t>(s) + 2 NaNO</a:t>
            </a:r>
            <a:r>
              <a:rPr lang="en-US" sz="2800" baseline="-25000" dirty="0"/>
              <a:t>3</a:t>
            </a:r>
            <a:r>
              <a:rPr lang="en-US" sz="2800" dirty="0"/>
              <a:t>(</a:t>
            </a:r>
            <a:r>
              <a:rPr lang="en-US" sz="2800" dirty="0" err="1"/>
              <a:t>aq</a:t>
            </a:r>
            <a:r>
              <a:rPr lang="en-US" sz="2800" dirty="0"/>
              <a:t>)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dirty="0"/>
              <a:t>Precipitation Reactions: Net Ionic Equations</a:t>
            </a:r>
          </a:p>
        </p:txBody>
      </p:sp>
    </p:spTree>
    <p:extLst>
      <p:ext uri="{BB962C8B-B14F-4D97-AF65-F5344CB8AC3E}">
        <p14:creationId xmlns:p14="http://schemas.microsoft.com/office/powerpoint/2010/main" val="368989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Acids and Bases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752600"/>
            <a:ext cx="3886200" cy="288643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0159" y="1828800"/>
            <a:ext cx="4507641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65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 Acid-Base Conjugate Pairs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238" y="1828800"/>
            <a:ext cx="4790562" cy="4468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2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Salts that Contain Basic Anions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783" y="1676400"/>
            <a:ext cx="1780952" cy="39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56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Salts that Contain Acidic Cations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905000"/>
            <a:ext cx="15263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NH</a:t>
            </a:r>
            <a:r>
              <a:rPr lang="en-US" sz="5400" baseline="-25000" dirty="0"/>
              <a:t>4</a:t>
            </a:r>
            <a:r>
              <a:rPr lang="en-US" sz="5400" baseline="30000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63287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Acid-Base Reactions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The acid transfers an H</a:t>
            </a:r>
            <a:r>
              <a:rPr lang="en-US" sz="2800" baseline="30000" dirty="0"/>
              <a:t>+</a:t>
            </a:r>
            <a:r>
              <a:rPr lang="en-US" sz="2800" dirty="0"/>
              <a:t> ion to the base.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dirty="0"/>
              <a:t>HF(</a:t>
            </a:r>
            <a:r>
              <a:rPr lang="en-US" dirty="0" err="1"/>
              <a:t>aq</a:t>
            </a:r>
            <a:r>
              <a:rPr lang="en-US" dirty="0"/>
              <a:t>) + NH</a:t>
            </a:r>
            <a:r>
              <a:rPr lang="en-US" baseline="-25000" dirty="0"/>
              <a:t>3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HCN(</a:t>
            </a:r>
            <a:r>
              <a:rPr lang="en-US" dirty="0" err="1" smtClean="0">
                <a:sym typeface="Wingdings" panose="05000000000000000000" pitchFamily="2" charset="2"/>
              </a:rPr>
              <a:t>aq</a:t>
            </a:r>
            <a:r>
              <a:rPr lang="en-US" dirty="0" smtClean="0">
                <a:sym typeface="Wingdings" panose="05000000000000000000" pitchFamily="2" charset="2"/>
              </a:rPr>
              <a:t>)  +  NaCH</a:t>
            </a:r>
            <a:r>
              <a:rPr lang="en-US" baseline="-25000" dirty="0" smtClean="0">
                <a:sym typeface="Wingdings" panose="05000000000000000000" pitchFamily="2" charset="2"/>
              </a:rPr>
              <a:t>3</a:t>
            </a:r>
            <a:r>
              <a:rPr lang="en-US" dirty="0" smtClean="0">
                <a:sym typeface="Wingdings" panose="05000000000000000000" pitchFamily="2" charset="2"/>
              </a:rPr>
              <a:t>CO</a:t>
            </a:r>
            <a:r>
              <a:rPr lang="en-US" baseline="-25000" dirty="0" smtClean="0">
                <a:sym typeface="Wingdings" panose="05000000000000000000" pitchFamily="2" charset="2"/>
              </a:rPr>
              <a:t>2</a:t>
            </a:r>
            <a:r>
              <a:rPr lang="en-US" dirty="0" smtClean="0">
                <a:sym typeface="Wingdings" panose="05000000000000000000" pitchFamily="2" charset="2"/>
              </a:rPr>
              <a:t>(</a:t>
            </a:r>
            <a:r>
              <a:rPr lang="en-US" dirty="0" err="1" smtClean="0">
                <a:sym typeface="Wingdings" panose="05000000000000000000" pitchFamily="2" charset="2"/>
              </a:rPr>
              <a:t>aq</a:t>
            </a:r>
            <a:r>
              <a:rPr lang="en-US" dirty="0" smtClean="0">
                <a:sym typeface="Wingdings" panose="05000000000000000000" pitchFamily="2" charset="2"/>
              </a:rPr>
              <a:t>)   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93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Acid-Base </a:t>
            </a:r>
            <a:r>
              <a:rPr lang="en-US" dirty="0" err="1" smtClean="0"/>
              <a:t>Rxns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Strong </a:t>
            </a:r>
            <a:r>
              <a:rPr lang="en-US" dirty="0"/>
              <a:t>Base </a:t>
            </a:r>
            <a:r>
              <a:rPr lang="en-US" dirty="0" smtClean="0"/>
              <a:t>Produces Water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Products are a salt and H</a:t>
            </a:r>
            <a:r>
              <a:rPr lang="en-US" sz="2800" baseline="-25000" dirty="0"/>
              <a:t>2</a:t>
            </a:r>
            <a:r>
              <a:rPr lang="en-US" sz="2800" dirty="0"/>
              <a:t>O.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dirty="0" err="1"/>
              <a:t>HCl</a:t>
            </a:r>
            <a:r>
              <a:rPr lang="en-US" dirty="0"/>
              <a:t>(aq) + KOH (aq) </a:t>
            </a:r>
            <a:r>
              <a:rPr lang="en-US" dirty="0" smtClean="0"/>
              <a:t> 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H</a:t>
            </a:r>
            <a:r>
              <a:rPr lang="en-US" baseline="-25000" dirty="0" smtClean="0">
                <a:sym typeface="Wingdings" panose="05000000000000000000" pitchFamily="2" charset="2"/>
              </a:rPr>
              <a:t>3</a:t>
            </a:r>
            <a:r>
              <a:rPr lang="en-US" dirty="0" smtClean="0">
                <a:sym typeface="Wingdings" panose="05000000000000000000" pitchFamily="2" charset="2"/>
              </a:rPr>
              <a:t>PO</a:t>
            </a:r>
            <a:r>
              <a:rPr lang="en-US" baseline="-25000" dirty="0">
                <a:sym typeface="Wingdings" panose="05000000000000000000" pitchFamily="2" charset="2"/>
              </a:rPr>
              <a:t>4</a:t>
            </a:r>
            <a:r>
              <a:rPr lang="en-US" dirty="0" smtClean="0">
                <a:sym typeface="Wingdings" panose="05000000000000000000" pitchFamily="2" charset="2"/>
              </a:rPr>
              <a:t>    +   </a:t>
            </a:r>
            <a:r>
              <a:rPr lang="en-US" dirty="0" err="1" smtClean="0">
                <a:sym typeface="Wingdings" panose="05000000000000000000" pitchFamily="2" charset="2"/>
              </a:rPr>
              <a:t>NaOH</a:t>
            </a:r>
            <a:r>
              <a:rPr lang="en-US" dirty="0" smtClean="0">
                <a:sym typeface="Wingdings" panose="05000000000000000000" pitchFamily="2" charset="2"/>
              </a:rPr>
              <a:t>     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7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Strong Acid- Strong Base Reactions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Products are a salt and H</a:t>
            </a:r>
            <a:r>
              <a:rPr lang="en-US" sz="2800" baseline="-25000" dirty="0"/>
              <a:t>2</a:t>
            </a:r>
            <a:r>
              <a:rPr lang="en-US" sz="2800" dirty="0"/>
              <a:t>O.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dirty="0" err="1"/>
              <a:t>HCl</a:t>
            </a:r>
            <a:r>
              <a:rPr lang="en-US" dirty="0"/>
              <a:t>(aq) + KOH (aq)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71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Gas-Forming Reactions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Special cases of acid-base reactions that produce gases.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Carbonates react with acid to form carbon dioxide gas.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dirty="0"/>
              <a:t>Step 1:  2 H</a:t>
            </a:r>
            <a:r>
              <a:rPr lang="en-US" baseline="30000" dirty="0"/>
              <a:t>+</a:t>
            </a:r>
            <a:r>
              <a:rPr lang="en-US" dirty="0"/>
              <a:t>(aq) + CO</a:t>
            </a:r>
            <a:r>
              <a:rPr lang="en-US" baseline="-25000" dirty="0"/>
              <a:t>3</a:t>
            </a:r>
            <a:r>
              <a:rPr lang="en-US" baseline="30000" dirty="0"/>
              <a:t>2-</a:t>
            </a:r>
            <a:r>
              <a:rPr lang="en-US" dirty="0"/>
              <a:t>(aq) 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 H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</a:t>
            </a:r>
            <a:r>
              <a:rPr lang="en-US" dirty="0"/>
              <a:t>(aq)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Step 2:  H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O(l) + CO</a:t>
            </a:r>
            <a:r>
              <a:rPr lang="en-US" baseline="-25000" dirty="0"/>
              <a:t>2</a:t>
            </a:r>
            <a:r>
              <a:rPr lang="en-US" dirty="0"/>
              <a:t>(g)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41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Three Gas-Forming Reactions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Special cases of acid-base reactions that produce gases.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dirty="0"/>
              <a:t>Carbonates:</a:t>
            </a:r>
          </a:p>
          <a:p>
            <a:pPr marL="0" indent="0">
              <a:buNone/>
            </a:pPr>
            <a:r>
              <a:rPr lang="en-US" dirty="0"/>
              <a:t>2 H</a:t>
            </a:r>
            <a:r>
              <a:rPr lang="en-US" baseline="30000" dirty="0"/>
              <a:t>+</a:t>
            </a:r>
            <a:r>
              <a:rPr lang="en-US" dirty="0"/>
              <a:t>(aq) + CO</a:t>
            </a:r>
            <a:r>
              <a:rPr lang="en-US" baseline="-25000" dirty="0"/>
              <a:t>3</a:t>
            </a:r>
            <a:r>
              <a:rPr lang="en-US" baseline="30000" dirty="0"/>
              <a:t>2-</a:t>
            </a:r>
            <a:r>
              <a:rPr lang="en-US" dirty="0"/>
              <a:t>(aq) 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 H</a:t>
            </a:r>
            <a:r>
              <a:rPr lang="en-US" baseline="-25000" dirty="0"/>
              <a:t>2</a:t>
            </a:r>
            <a:r>
              <a:rPr lang="en-US" dirty="0"/>
              <a:t>O(l) + CO</a:t>
            </a:r>
            <a:r>
              <a:rPr lang="en-US" baseline="-25000" dirty="0"/>
              <a:t>2</a:t>
            </a:r>
            <a:r>
              <a:rPr lang="en-US" dirty="0"/>
              <a:t>(g)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Sulfites:</a:t>
            </a:r>
          </a:p>
          <a:p>
            <a:pPr marL="0" indent="0">
              <a:buNone/>
            </a:pPr>
            <a:r>
              <a:rPr lang="en-US" dirty="0"/>
              <a:t>2 H</a:t>
            </a:r>
            <a:r>
              <a:rPr lang="en-US" baseline="30000" dirty="0"/>
              <a:t>+</a:t>
            </a:r>
            <a:r>
              <a:rPr lang="en-US" dirty="0"/>
              <a:t>(aq) + SO</a:t>
            </a:r>
            <a:r>
              <a:rPr lang="en-US" baseline="-25000" dirty="0"/>
              <a:t>3</a:t>
            </a:r>
            <a:r>
              <a:rPr lang="en-US" baseline="30000" dirty="0"/>
              <a:t>2-</a:t>
            </a:r>
            <a:r>
              <a:rPr lang="en-US" dirty="0"/>
              <a:t>(aq) 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 H</a:t>
            </a:r>
            <a:r>
              <a:rPr lang="en-US" baseline="-25000" dirty="0"/>
              <a:t>2</a:t>
            </a:r>
            <a:r>
              <a:rPr lang="en-US" dirty="0"/>
              <a:t>O(l) + SO</a:t>
            </a:r>
            <a:r>
              <a:rPr lang="en-US" baseline="-25000" dirty="0"/>
              <a:t>2</a:t>
            </a:r>
            <a:r>
              <a:rPr lang="en-US" dirty="0"/>
              <a:t>(g)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Sulfides:</a:t>
            </a:r>
          </a:p>
          <a:p>
            <a:pPr marL="0" indent="0">
              <a:buNone/>
            </a:pPr>
            <a:r>
              <a:rPr lang="en-US" dirty="0"/>
              <a:t>2 H</a:t>
            </a:r>
            <a:r>
              <a:rPr lang="en-US" baseline="30000" dirty="0"/>
              <a:t>+</a:t>
            </a:r>
            <a:r>
              <a:rPr lang="en-US" dirty="0"/>
              <a:t>(aq) + S</a:t>
            </a:r>
            <a:r>
              <a:rPr lang="en-US" baseline="30000" dirty="0"/>
              <a:t>2-</a:t>
            </a:r>
            <a:r>
              <a:rPr lang="en-US" dirty="0"/>
              <a:t>(aq) 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 H</a:t>
            </a:r>
            <a:r>
              <a:rPr lang="en-US" baseline="-25000" dirty="0"/>
              <a:t>2</a:t>
            </a:r>
            <a:r>
              <a:rPr lang="en-US" dirty="0"/>
              <a:t>S(g)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5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915400" cy="5867400"/>
          </a:xfrm>
        </p:spPr>
        <p:txBody>
          <a:bodyPr anchor="t">
            <a:normAutofit/>
          </a:bodyPr>
          <a:lstStyle/>
          <a:p>
            <a:pPr algn="l"/>
            <a:r>
              <a:rPr lang="en-US" dirty="0"/>
              <a:t>In this section: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a. Precipitation Reactions</a:t>
            </a:r>
            <a:br>
              <a:rPr lang="en-US" dirty="0"/>
            </a:br>
            <a:r>
              <a:rPr lang="en-US" dirty="0"/>
              <a:t>b. Acid-Base Reactions</a:t>
            </a:r>
            <a:br>
              <a:rPr lang="en-US" dirty="0"/>
            </a:br>
            <a:r>
              <a:rPr lang="en-US" dirty="0"/>
              <a:t>c. Gas-Forming Reactions</a:t>
            </a:r>
            <a:r>
              <a:rPr lang="en-US" sz="4000" dirty="0"/>
              <a:t/>
            </a:r>
            <a:br>
              <a:rPr lang="en-US" sz="4000" dirty="0"/>
            </a:b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Gas-Forming Reactions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Special cases of acid-base reactions that produce gases.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dirty="0" err="1"/>
              <a:t>HCl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+ Na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HNO</a:t>
            </a:r>
            <a:r>
              <a:rPr lang="en-US" baseline="-25000" dirty="0"/>
              <a:t>3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+ K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3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HCl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+ </a:t>
            </a:r>
            <a:r>
              <a:rPr lang="en-US" dirty="0" err="1"/>
              <a:t>CaS</a:t>
            </a:r>
            <a:r>
              <a:rPr lang="en-US" dirty="0"/>
              <a:t>(s) 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70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1. Strong electrolytes are written as separate ions.</a:t>
            </a:r>
          </a:p>
          <a:p>
            <a:pPr marL="0" indent="0">
              <a:buNone/>
            </a:pPr>
            <a:r>
              <a:rPr lang="en-US" sz="2800" dirty="0"/>
              <a:t>     This means soluble salts and strong acids and bases.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                         Ca(NO</a:t>
            </a:r>
            <a:r>
              <a:rPr lang="en-US" sz="2800" baseline="-25000" dirty="0"/>
              <a:t>3</a:t>
            </a:r>
            <a:r>
              <a:rPr lang="en-US" sz="2800" dirty="0"/>
              <a:t>)</a:t>
            </a:r>
            <a:r>
              <a:rPr lang="en-US" sz="2800" baseline="-25000" dirty="0"/>
              <a:t>2</a:t>
            </a:r>
            <a:r>
              <a:rPr lang="en-US" sz="2800" dirty="0"/>
              <a:t>(aq) is written as Ca</a:t>
            </a:r>
            <a:r>
              <a:rPr lang="en-US" sz="2800" baseline="30000" dirty="0"/>
              <a:t>2+</a:t>
            </a:r>
            <a:r>
              <a:rPr lang="en-US" sz="2800" dirty="0"/>
              <a:t>(aq) + 2 NO</a:t>
            </a:r>
            <a:r>
              <a:rPr lang="en-US" sz="2800" baseline="-25000" dirty="0"/>
              <a:t>3</a:t>
            </a:r>
            <a:r>
              <a:rPr lang="en-US" sz="2800" baseline="30000" dirty="0"/>
              <a:t>-</a:t>
            </a:r>
            <a:r>
              <a:rPr lang="en-US" sz="2800" dirty="0"/>
              <a:t>(aq)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                         </a:t>
            </a:r>
            <a:r>
              <a:rPr lang="en-US" sz="2800" dirty="0" err="1"/>
              <a:t>HCl</a:t>
            </a:r>
            <a:r>
              <a:rPr lang="en-US" sz="2800" dirty="0"/>
              <a:t> is written as H</a:t>
            </a:r>
            <a:r>
              <a:rPr lang="en-US" sz="2800" baseline="30000" dirty="0"/>
              <a:t>+</a:t>
            </a:r>
            <a:r>
              <a:rPr lang="en-US" sz="2800" dirty="0"/>
              <a:t>(aq) + Cl</a:t>
            </a:r>
            <a:r>
              <a:rPr lang="en-US" sz="2800" baseline="30000" dirty="0"/>
              <a:t>-</a:t>
            </a:r>
            <a:r>
              <a:rPr lang="en-US" sz="2800" dirty="0"/>
              <a:t>(aq)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2. All acids are soluble. Weak acids are written in their non-ionized form: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                                           CH</a:t>
            </a:r>
            <a:r>
              <a:rPr lang="en-US" sz="2800" baseline="-25000" dirty="0"/>
              <a:t>3</a:t>
            </a:r>
            <a:r>
              <a:rPr lang="en-US" sz="2800" dirty="0"/>
              <a:t>CO</a:t>
            </a:r>
            <a:r>
              <a:rPr lang="en-US" sz="2800" baseline="-25000" dirty="0"/>
              <a:t>2</a:t>
            </a:r>
            <a:r>
              <a:rPr lang="en-US" sz="2800" dirty="0"/>
              <a:t>H(</a:t>
            </a:r>
            <a:r>
              <a:rPr lang="en-US" sz="2800" dirty="0" err="1"/>
              <a:t>aq</a:t>
            </a:r>
            <a:r>
              <a:rPr lang="en-US" sz="2800" dirty="0"/>
              <a:t>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3. Insoluble salts and molecular compounds are written as the full compound: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                                           CaCO</a:t>
            </a:r>
            <a:r>
              <a:rPr lang="en-US" sz="2800" baseline="-25000" dirty="0"/>
              <a:t>3</a:t>
            </a:r>
            <a:r>
              <a:rPr lang="en-US" sz="2800" dirty="0"/>
              <a:t>(s)           </a:t>
            </a:r>
            <a:r>
              <a:rPr lang="en-US" sz="2800" dirty="0" smtClean="0"/>
              <a:t>NO</a:t>
            </a:r>
            <a:r>
              <a:rPr lang="en-US" sz="2800" baseline="-25000" dirty="0"/>
              <a:t>2</a:t>
            </a:r>
            <a:r>
              <a:rPr lang="en-US" sz="2800" dirty="0" smtClean="0"/>
              <a:t>(</a:t>
            </a:r>
            <a:r>
              <a:rPr lang="en-US" sz="2800" dirty="0" err="1" smtClean="0"/>
              <a:t>aq</a:t>
            </a:r>
            <a:r>
              <a:rPr lang="en-US" sz="2800" dirty="0"/>
              <a:t>)</a:t>
            </a:r>
            <a:endParaRPr lang="en-US" sz="2800" baseline="-25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dirty="0"/>
              <a:t>Net Ionic Equations: </a:t>
            </a:r>
            <a:br>
              <a:rPr lang="en-US" sz="3200" dirty="0"/>
            </a:br>
            <a:r>
              <a:rPr lang="en-US" sz="3200" dirty="0"/>
              <a:t>How to write compounds in solution. </a:t>
            </a:r>
          </a:p>
        </p:txBody>
      </p:sp>
    </p:spTree>
    <p:extLst>
      <p:ext uri="{BB962C8B-B14F-4D97-AF65-F5344CB8AC3E}">
        <p14:creationId xmlns:p14="http://schemas.microsoft.com/office/powerpoint/2010/main" val="387155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US" sz="2800" dirty="0"/>
              <a:t>Identify reaction and write balanced equation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sz="2400" dirty="0"/>
              <a:t>Do double displacement reaction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sz="2400" dirty="0"/>
              <a:t>Identify any precipitates (if so, precipitation </a:t>
            </a:r>
            <a:r>
              <a:rPr lang="en-US" sz="2400" dirty="0" err="1"/>
              <a:t>rxn</a:t>
            </a:r>
            <a:r>
              <a:rPr lang="en-US" sz="2400" dirty="0"/>
              <a:t> occurs)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sz="2400" dirty="0"/>
              <a:t>Identify acid and base (must be both to have acid-base reaction)</a:t>
            </a:r>
          </a:p>
          <a:p>
            <a:pPr marL="1314450" lvl="2" indent="-514350">
              <a:buAutoNum type="romanLcPeriod"/>
            </a:pPr>
            <a:r>
              <a:rPr lang="en-US" sz="2000" dirty="0"/>
              <a:t>Look for basic anions</a:t>
            </a:r>
          </a:p>
          <a:p>
            <a:pPr marL="1314450" lvl="2" indent="-514350">
              <a:buAutoNum type="romanLcPeriod"/>
            </a:pPr>
            <a:r>
              <a:rPr lang="en-US" sz="2000" dirty="0"/>
              <a:t>Look for gas forming reaction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Write full ionic equation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Cancel spectator ions to give net ionic equation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dirty="0"/>
              <a:t>Net Ionic Equations: </a:t>
            </a:r>
            <a:br>
              <a:rPr lang="en-US" sz="3200" dirty="0"/>
            </a:br>
            <a:r>
              <a:rPr lang="en-US" sz="3200" dirty="0"/>
              <a:t>General Procedure </a:t>
            </a:r>
          </a:p>
        </p:txBody>
      </p:sp>
    </p:spTree>
    <p:extLst>
      <p:ext uri="{BB962C8B-B14F-4D97-AF65-F5344CB8AC3E}">
        <p14:creationId xmlns:p14="http://schemas.microsoft.com/office/powerpoint/2010/main" val="380650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4800"/>
            <a:ext cx="77724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K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</a:t>
            </a:r>
            <a:r>
              <a:rPr lang="en-US" dirty="0"/>
              <a:t>   +   SrCl</a:t>
            </a:r>
            <a:r>
              <a:rPr lang="en-US" baseline="-25000" dirty="0"/>
              <a:t>2</a:t>
            </a:r>
            <a:r>
              <a:rPr lang="en-US" dirty="0"/>
              <a:t>   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07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4800"/>
            <a:ext cx="77724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NaCH</a:t>
            </a:r>
            <a:r>
              <a:rPr lang="en-US" baseline="-25000" dirty="0"/>
              <a:t>3</a:t>
            </a:r>
            <a:r>
              <a:rPr lang="en-US" dirty="0"/>
              <a:t>CO</a:t>
            </a:r>
            <a:r>
              <a:rPr lang="en-US" baseline="-25000" dirty="0"/>
              <a:t>2</a:t>
            </a:r>
            <a:r>
              <a:rPr lang="en-US" dirty="0"/>
              <a:t>   +    </a:t>
            </a:r>
            <a:r>
              <a:rPr lang="en-US" dirty="0" err="1"/>
              <a:t>HCl</a:t>
            </a:r>
            <a:r>
              <a:rPr lang="en-US" dirty="0"/>
              <a:t>   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25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4800"/>
            <a:ext cx="77724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CrCl</a:t>
            </a:r>
            <a:r>
              <a:rPr lang="en-US" baseline="-25000" dirty="0"/>
              <a:t>3</a:t>
            </a:r>
            <a:r>
              <a:rPr lang="en-US" dirty="0"/>
              <a:t>   +    Na</a:t>
            </a:r>
            <a:r>
              <a:rPr lang="en-US" baseline="-25000" dirty="0"/>
              <a:t>2</a:t>
            </a:r>
            <a:r>
              <a:rPr lang="en-US" dirty="0"/>
              <a:t>S   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05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4800"/>
            <a:ext cx="77724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HCl</a:t>
            </a:r>
            <a:r>
              <a:rPr lang="en-US" dirty="0"/>
              <a:t>   +    CaCO</a:t>
            </a:r>
            <a:r>
              <a:rPr lang="en-US" baseline="-25000" dirty="0"/>
              <a:t>3</a:t>
            </a:r>
            <a:r>
              <a:rPr lang="en-US" dirty="0"/>
              <a:t>   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58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4800"/>
            <a:ext cx="77724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Ba(OH)</a:t>
            </a:r>
            <a:r>
              <a:rPr lang="en-US" baseline="-25000" dirty="0"/>
              <a:t>2</a:t>
            </a:r>
            <a:r>
              <a:rPr lang="en-US" dirty="0"/>
              <a:t>   +    HClO</a:t>
            </a:r>
            <a:r>
              <a:rPr lang="en-US" baseline="-25000" dirty="0"/>
              <a:t>4</a:t>
            </a:r>
            <a:r>
              <a:rPr lang="en-US" dirty="0"/>
              <a:t>   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16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4800"/>
            <a:ext cx="77724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KOH   +    H</a:t>
            </a:r>
            <a:r>
              <a:rPr lang="en-US" baseline="-25000" dirty="0"/>
              <a:t>3</a:t>
            </a:r>
            <a:r>
              <a:rPr lang="en-US" dirty="0"/>
              <a:t>PO</a:t>
            </a:r>
            <a:r>
              <a:rPr lang="en-US" baseline="-25000" dirty="0"/>
              <a:t>4</a:t>
            </a:r>
            <a:r>
              <a:rPr lang="en-US" dirty="0"/>
              <a:t>   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50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4800"/>
            <a:ext cx="77724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</a:t>
            </a:r>
            <a:r>
              <a:rPr lang="en-US" baseline="-25000" dirty="0"/>
              <a:t>3</a:t>
            </a:r>
            <a:r>
              <a:rPr lang="en-US" dirty="0"/>
              <a:t>(PO</a:t>
            </a:r>
            <a:r>
              <a:rPr lang="en-US" baseline="-25000" dirty="0"/>
              <a:t>4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   +    </a:t>
            </a:r>
            <a:r>
              <a:rPr lang="en-US" dirty="0" err="1"/>
              <a:t>HCl</a:t>
            </a:r>
            <a:r>
              <a:rPr lang="en-US" dirty="0"/>
              <a:t>   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30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Precipitation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Two soluble reactants produce an insoluble product.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Swap cations and anions and see if either product is insoluble.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AgNO</a:t>
            </a:r>
            <a:r>
              <a:rPr lang="en-US" baseline="-25000" dirty="0"/>
              <a:t>3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</a:t>
            </a:r>
            <a:r>
              <a:rPr lang="en-US" dirty="0" smtClean="0"/>
              <a:t> +   </a:t>
            </a:r>
            <a:r>
              <a:rPr lang="en-US" dirty="0" err="1" smtClean="0"/>
              <a:t>NaCl</a:t>
            </a:r>
            <a:r>
              <a:rPr lang="en-US" dirty="0" smtClean="0"/>
              <a:t>(</a:t>
            </a:r>
            <a:r>
              <a:rPr lang="en-US" dirty="0" err="1" smtClean="0"/>
              <a:t>aq</a:t>
            </a:r>
            <a:r>
              <a:rPr lang="en-US" dirty="0"/>
              <a:t>)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028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2" y="76200"/>
            <a:ext cx="7265988" cy="6678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1066800" y="4114800"/>
            <a:ext cx="72659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343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Two soluble reactants produce an insoluble product.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Swap cations and anions and see if either product is insoluble.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dirty="0"/>
              <a:t>Fe(NO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</a:t>
            </a:r>
            <a:r>
              <a:rPr lang="en-US" dirty="0" smtClean="0"/>
              <a:t> +  </a:t>
            </a:r>
            <a:r>
              <a:rPr lang="en-US" dirty="0" err="1" smtClean="0"/>
              <a:t>NaOH</a:t>
            </a:r>
            <a:r>
              <a:rPr lang="en-US" dirty="0" smtClean="0"/>
              <a:t>(</a:t>
            </a:r>
            <a:r>
              <a:rPr lang="en-US" dirty="0" err="1" smtClean="0"/>
              <a:t>aq</a:t>
            </a:r>
            <a:r>
              <a:rPr lang="en-US" dirty="0"/>
              <a:t>)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Precipitation Reactions</a:t>
            </a:r>
          </a:p>
        </p:txBody>
      </p:sp>
    </p:spTree>
    <p:extLst>
      <p:ext uri="{BB962C8B-B14F-4D97-AF65-F5344CB8AC3E}">
        <p14:creationId xmlns:p14="http://schemas.microsoft.com/office/powerpoint/2010/main" val="348882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2" y="76200"/>
            <a:ext cx="7265988" cy="6678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1066800" y="4114800"/>
            <a:ext cx="72659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069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Two soluble reactants produce an insoluble product.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Swap cations and anions and see if either product is insoluble.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Fe(NO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</a:t>
            </a:r>
            <a:r>
              <a:rPr lang="en-US" dirty="0" smtClean="0"/>
              <a:t> +   </a:t>
            </a:r>
            <a:r>
              <a:rPr lang="en-US" dirty="0" err="1" smtClean="0"/>
              <a:t>NaCl</a:t>
            </a:r>
            <a:r>
              <a:rPr lang="en-US" dirty="0" smtClean="0"/>
              <a:t>(</a:t>
            </a:r>
            <a:r>
              <a:rPr lang="en-US" dirty="0" err="1" smtClean="0"/>
              <a:t>aq</a:t>
            </a:r>
            <a:r>
              <a:rPr lang="en-US" dirty="0"/>
              <a:t>)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Precipitation Reactions</a:t>
            </a:r>
          </a:p>
        </p:txBody>
      </p:sp>
    </p:spTree>
    <p:extLst>
      <p:ext uri="{BB962C8B-B14F-4D97-AF65-F5344CB8AC3E}">
        <p14:creationId xmlns:p14="http://schemas.microsoft.com/office/powerpoint/2010/main" val="56957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2" y="76200"/>
            <a:ext cx="7265988" cy="6678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1066800" y="4114800"/>
            <a:ext cx="72659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024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Write full ionic equation and cancel spectator ions.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Rules: strong electrolytes are written as separate ions.</a:t>
            </a:r>
          </a:p>
          <a:p>
            <a:pPr marL="0" indent="0">
              <a:buNone/>
            </a:pPr>
            <a:r>
              <a:rPr lang="en-US" sz="2800" dirty="0"/>
              <a:t>This means soluble salts and strong acids and bases.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All acids are soluble. Weak acids are written in their non-ionized form.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dirty="0"/>
              <a:t>Net Ionic Equations: How to write </a:t>
            </a:r>
          </a:p>
        </p:txBody>
      </p:sp>
    </p:spTree>
    <p:extLst>
      <p:ext uri="{BB962C8B-B14F-4D97-AF65-F5344CB8AC3E}">
        <p14:creationId xmlns:p14="http://schemas.microsoft.com/office/powerpoint/2010/main" val="223106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1455</TotalTime>
  <Words>586</Words>
  <Application>Microsoft Office PowerPoint</Application>
  <PresentationFormat>On-screen Show (4:3)</PresentationFormat>
  <Paragraphs>127</Paragraphs>
  <Slides>29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Wingdings</vt:lpstr>
      <vt:lpstr>Office Theme</vt:lpstr>
      <vt:lpstr>Section 4.3 Net Ionic Equations</vt:lpstr>
      <vt:lpstr>In this section:  a. Precipitation Reactions b. Acid-Base Reactions c. Gas-Forming Reactions </vt:lpstr>
      <vt:lpstr>Precipitation Reactions</vt:lpstr>
      <vt:lpstr>PowerPoint Presentation</vt:lpstr>
      <vt:lpstr>Precipitation Reactions</vt:lpstr>
      <vt:lpstr>PowerPoint Presentation</vt:lpstr>
      <vt:lpstr>Precipitation Reactions</vt:lpstr>
      <vt:lpstr>PowerPoint Presentation</vt:lpstr>
      <vt:lpstr>Net Ionic Equations: How to write </vt:lpstr>
      <vt:lpstr>Precipitation Reactions: Net Ionic Equations</vt:lpstr>
      <vt:lpstr>Common Acids and Bases</vt:lpstr>
      <vt:lpstr>Weak Acid-Base Conjugate Pairs</vt:lpstr>
      <vt:lpstr>Salts that Contain Basic Anions</vt:lpstr>
      <vt:lpstr>Salts that Contain Acidic Cations</vt:lpstr>
      <vt:lpstr>Acid-Base Reactions</vt:lpstr>
      <vt:lpstr>Acid-Base Rxns:  Strong Base Produces Water</vt:lpstr>
      <vt:lpstr>Strong Acid- Strong Base Reactions</vt:lpstr>
      <vt:lpstr>Gas-Forming Reactions</vt:lpstr>
      <vt:lpstr>Three Gas-Forming Reactions</vt:lpstr>
      <vt:lpstr>Gas-Forming Reactions</vt:lpstr>
      <vt:lpstr>Net Ionic Equations:  How to write compounds in solution. </vt:lpstr>
      <vt:lpstr>Net Ionic Equations:  General Procedure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3.3 Stoichiometry and Chemical Reactions</dc:title>
  <dc:creator>Bill2</dc:creator>
  <cp:lastModifiedBy>Vining, William</cp:lastModifiedBy>
  <cp:revision>30</cp:revision>
  <dcterms:created xsi:type="dcterms:W3CDTF">2012-09-06T14:19:34Z</dcterms:created>
  <dcterms:modified xsi:type="dcterms:W3CDTF">2017-03-02T14:58:21Z</dcterms:modified>
</cp:coreProperties>
</file>