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1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102" d="100"/>
          <a:sy n="102" d="100"/>
        </p:scale>
        <p:origin x="12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DCD36-6196-4302-A043-33D0C8AB205B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B187C-E783-4045-8DA4-DC49CDD08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32AB0-2E12-47A7-848D-D533325A428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7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5B2CD-5792-41E3-AC18-152D9A8B5CEF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917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10D32-5FB5-426C-B91D-0F315317FD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589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22E01-A898-4B91-9598-B80C806170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358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0CD20-4495-4033-8D6A-98DA689538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417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F897-DBBF-4DC1-9E74-5A7B855B22D8}" type="datetimeFigureOut">
              <a:rPr lang="en-US" smtClean="0"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429C-1492-4FCA-9561-DC918C19D1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Sections 6.1 – 6.3 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Electromagnetic Radiation and its Interaction with Atoms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195958"/>
            <a:ext cx="254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Bill Vining</a:t>
            </a:r>
          </a:p>
          <a:p>
            <a:r>
              <a:rPr lang="en-US" dirty="0" smtClean="0"/>
              <a:t>SUNY College at Oneonta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Photons and Photon Energy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4712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/>
              <a:t>E</a:t>
            </a:r>
            <a:r>
              <a:rPr lang="en-US" sz="4000" baseline="-25000" dirty="0" err="1" smtClean="0"/>
              <a:t>photon</a:t>
            </a:r>
            <a:r>
              <a:rPr lang="en-US" sz="4000" dirty="0" smtClean="0"/>
              <a:t> = </a:t>
            </a:r>
            <a:r>
              <a:rPr lang="en-US" sz="4000" i="1" dirty="0" smtClean="0"/>
              <a:t>h</a:t>
            </a:r>
            <a:r>
              <a:rPr lang="el-GR" sz="4000" i="1" dirty="0" smtClean="0"/>
              <a:t>ν</a:t>
            </a:r>
            <a:endParaRPr lang="en-US" sz="4000" i="1" dirty="0" smtClean="0"/>
          </a:p>
          <a:p>
            <a:r>
              <a:rPr lang="en-US" sz="4000" i="1" dirty="0" smtClean="0"/>
              <a:t>h = </a:t>
            </a:r>
            <a:r>
              <a:rPr lang="en-US" sz="4000" dirty="0" smtClean="0"/>
              <a:t>6.626 × 10</a:t>
            </a:r>
            <a:r>
              <a:rPr lang="en-US" sz="4000" baseline="30000" dirty="0" smtClean="0"/>
              <a:t>–34</a:t>
            </a:r>
            <a:r>
              <a:rPr lang="en-US" sz="4000" dirty="0" smtClean="0"/>
              <a:t> J•s</a:t>
            </a:r>
            <a:endParaRPr lang="el-G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3537" y="2590800"/>
            <a:ext cx="701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energy of a photon of 455 nm visible light?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Where does light come from?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Excited solids emit a continuous spectrum of light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Excited gas-phase atoms emit only specific wavelengths of light (“lines”)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39900"/>
            <a:ext cx="8839200" cy="3419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45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Light emitted by solids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8674100" cy="32893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0659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alibri" pitchFamily="34" charset="0"/>
              </a:rPr>
              <a:t>Light emitted by hydrogen gas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Spectra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4724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line spectra tell us?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855895" cy="135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Electronic Transitions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3733800"/>
            <a:ext cx="8477250" cy="26670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80139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Hydrogen Energy Levels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73250" y="1524000"/>
          <a:ext cx="4370246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612800" imgH="431640" progId="Equation.DSMT4">
                  <p:embed/>
                </p:oleObj>
              </mc:Choice>
              <mc:Fallback>
                <p:oleObj name="Equation" r:id="rId3" imgW="1612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524000"/>
                        <a:ext cx="4370246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276600"/>
            <a:ext cx="1865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negative?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What is “zero”? 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321"/>
            <a:ext cx="7010400" cy="64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2714" y="381000"/>
            <a:ext cx="1894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Hydrogen </a:t>
            </a:r>
          </a:p>
          <a:p>
            <a:r>
              <a:rPr lang="en-US" sz="3200" dirty="0" smtClean="0"/>
              <a:t>Energy </a:t>
            </a:r>
          </a:p>
          <a:p>
            <a:r>
              <a:rPr lang="en-US" sz="3200" dirty="0" smtClean="0"/>
              <a:t>Levels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Hydrogen Transition Energies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50950" y="1066800"/>
          <a:ext cx="59880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2209680" imgH="507960" progId="Equation.DSMT4">
                  <p:embed/>
                </p:oleObj>
              </mc:Choice>
              <mc:Fallback>
                <p:oleObj name="Equation" r:id="rId3" imgW="22096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1066800"/>
                        <a:ext cx="59880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04800" y="598488"/>
            <a:ext cx="5705601" cy="37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u="sng" dirty="0">
                <a:latin typeface="Calibri" pitchFamily="34" charset="0"/>
              </a:rPr>
              <a:t>In this section:</a:t>
            </a: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  <a:p>
            <a:pPr marL="514350" indent="-514350">
              <a:buFontTx/>
              <a:buAutoNum type="alphaLcPeriod"/>
              <a:defRPr/>
            </a:pPr>
            <a:r>
              <a:rPr lang="en-US" sz="3200" dirty="0" smtClean="0">
                <a:latin typeface="Calibri" pitchFamily="34" charset="0"/>
                <a:sym typeface="Wingdings" pitchFamily="2" charset="2"/>
              </a:rPr>
              <a:t>electromagnetic radiation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dirty="0" smtClean="0">
                <a:latin typeface="Calibri" pitchFamily="34" charset="0"/>
                <a:sym typeface="Wingdings" pitchFamily="2" charset="2"/>
              </a:rPr>
              <a:t>photons and photon energy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n-US" sz="3200" dirty="0" smtClean="0">
                <a:latin typeface="Calibri" pitchFamily="34" charset="0"/>
                <a:sym typeface="Wingdings" pitchFamily="2" charset="2"/>
              </a:rPr>
              <a:t>the Bohr model of the H atom</a:t>
            </a:r>
            <a:endParaRPr lang="en-US" sz="3200" dirty="0">
              <a:latin typeface="Calibri" pitchFamily="34" charset="0"/>
              <a:sym typeface="Wingdings" pitchFamily="2" charset="2"/>
            </a:endParaRPr>
          </a:p>
          <a:p>
            <a:pPr marL="514350" indent="-514350">
              <a:buFontTx/>
              <a:buAutoNum type="alphaLcPeriod"/>
              <a:defRPr/>
            </a:pPr>
            <a:endParaRPr lang="en-US" sz="3200" dirty="0">
              <a:latin typeface="Calibri" pitchFamily="34" charset="0"/>
              <a:sym typeface="Wingdings" pitchFamily="2" charset="2"/>
            </a:endParaRPr>
          </a:p>
          <a:p>
            <a:pPr>
              <a:defRPr/>
            </a:pPr>
            <a:endParaRPr lang="en-US" sz="3200" baseline="30000" dirty="0">
              <a:latin typeface="Calibri" pitchFamily="34" charset="0"/>
              <a:sym typeface="Wingdings" pitchFamily="2" charset="2"/>
            </a:endParaRPr>
          </a:p>
          <a:p>
            <a:pPr>
              <a:defRPr/>
            </a:pPr>
            <a:endParaRPr lang="en-US" sz="3200" baseline="-25000" dirty="0">
              <a:latin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50950" y="304800"/>
          <a:ext cx="598805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2209680" imgH="507960" progId="Equation.DSMT4">
                  <p:embed/>
                </p:oleObj>
              </mc:Choice>
              <mc:Fallback>
                <p:oleObj name="Equation" r:id="rId3" imgW="220968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04800"/>
                        <a:ext cx="5988050" cy="137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905000"/>
            <a:ext cx="6664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wavelength of light used to promote an </a:t>
            </a:r>
          </a:p>
          <a:p>
            <a:r>
              <a:rPr lang="en-US" sz="2400" dirty="0" smtClean="0"/>
              <a:t>electron from the n = 3 level to the n = 4 level?</a:t>
            </a: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8890" y="3942973"/>
            <a:ext cx="6592510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a) The emission line with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longest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wavelength.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b) The absorption line with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shortest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wavelength.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c) The emission line with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lowest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energy.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d) The absorption line with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lowest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energy.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e) The emission line with the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lowest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frequency.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f) The line corresponding to the ionization energy of hydrogen. </a:t>
            </a:r>
          </a:p>
        </p:txBody>
      </p:sp>
      <p:pic>
        <p:nvPicPr>
          <p:cNvPr id="3" name="Picture 2" descr="http://c-owl.umass.edu/mediaarchives/GenChemDec2011/Image/8-1fix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381000"/>
            <a:ext cx="8299739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3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74767" cy="543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1" y="354075"/>
            <a:ext cx="4571999" cy="61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and Frequency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5200" y="1828800"/>
            <a:ext cx="243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i="1" dirty="0" smtClean="0"/>
              <a:t>c</a:t>
            </a:r>
            <a:r>
              <a:rPr lang="en-US" sz="6600" dirty="0" smtClean="0"/>
              <a:t> = </a:t>
            </a:r>
            <a:r>
              <a:rPr lang="el-GR" sz="6600" i="1" dirty="0" smtClean="0"/>
              <a:t>λν</a:t>
            </a:r>
            <a:endParaRPr lang="el-GR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508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 = speed of light = 3.00 x 10</a:t>
            </a:r>
            <a:r>
              <a:rPr lang="en-US" sz="2800" baseline="30000" dirty="0" smtClean="0"/>
              <a:t>8</a:t>
            </a:r>
            <a:r>
              <a:rPr lang="en-US" sz="2800" dirty="0" smtClean="0"/>
              <a:t> m/s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sz="3200" dirty="0" smtClean="0"/>
              <a:t>A radio station has a frequency of 103.5 </a:t>
            </a:r>
            <a:r>
              <a:rPr lang="en-US" sz="3200" dirty="0" err="1" smtClean="0"/>
              <a:t>MHz.</a:t>
            </a:r>
            <a:r>
              <a:rPr lang="en-US" sz="3200" dirty="0" smtClean="0"/>
              <a:t> What is the wavelength of this radiation?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97250" y="1752600"/>
          <a:ext cx="163195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1752600"/>
                        <a:ext cx="163195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55857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radiation interacts with atoms and molecules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49482"/>
            <a:ext cx="32984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visible and ultraviolet</a:t>
            </a:r>
          </a:p>
          <a:p>
            <a:endParaRPr lang="en-US" sz="2800" dirty="0"/>
          </a:p>
          <a:p>
            <a:r>
              <a:rPr lang="en-US" sz="2800" dirty="0" smtClean="0"/>
              <a:t>infrared</a:t>
            </a:r>
          </a:p>
          <a:p>
            <a:endParaRPr lang="en-US" sz="2800" dirty="0"/>
          </a:p>
          <a:p>
            <a:r>
              <a:rPr lang="en-US" sz="2800" dirty="0" smtClean="0"/>
              <a:t>microwave</a:t>
            </a:r>
          </a:p>
          <a:p>
            <a:endParaRPr lang="en-US" sz="2800" dirty="0"/>
          </a:p>
          <a:p>
            <a:r>
              <a:rPr lang="en-US" sz="2800" dirty="0" smtClean="0"/>
              <a:t>radio waves</a:t>
            </a:r>
          </a:p>
          <a:p>
            <a:endParaRPr lang="en-US" sz="2800" dirty="0"/>
          </a:p>
          <a:p>
            <a:r>
              <a:rPr lang="en-US" sz="2800" dirty="0" smtClean="0"/>
              <a:t>x-rays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The Photoelectric Effect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988546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328176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211</Words>
  <Application>Microsoft Office PowerPoint</Application>
  <PresentationFormat>On-screen Show (4:3)</PresentationFormat>
  <Paragraphs>53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Equation</vt:lpstr>
      <vt:lpstr>Sections 6.1 – 6.3  Electromagnetic Radiation and its Interaction with Atoms</vt:lpstr>
      <vt:lpstr>PowerPoint Presentation</vt:lpstr>
      <vt:lpstr>PowerPoint Presentation</vt:lpstr>
      <vt:lpstr>PowerPoint Presentation</vt:lpstr>
      <vt:lpstr>Wavelength and Frequency</vt:lpstr>
      <vt:lpstr>A radio station has a frequency of 103.5 MHz. What is the wavelength of this radiation?</vt:lpstr>
      <vt:lpstr>The Electromagnetic Spectrum</vt:lpstr>
      <vt:lpstr>How radiation interacts with atoms and molecules</vt:lpstr>
      <vt:lpstr>The Photoelectric Effect</vt:lpstr>
      <vt:lpstr>Photons and Photon Energy</vt:lpstr>
      <vt:lpstr>Where does light come from?</vt:lpstr>
      <vt:lpstr>Light emitted by solids</vt:lpstr>
      <vt:lpstr>PowerPoint Presentation</vt:lpstr>
      <vt:lpstr>Spectra</vt:lpstr>
      <vt:lpstr>What do line spectra tell us?</vt:lpstr>
      <vt:lpstr>Hydrogen Electronic Transitions</vt:lpstr>
      <vt:lpstr>Hydrogen Energy Levels</vt:lpstr>
      <vt:lpstr>PowerPoint Presentation</vt:lpstr>
      <vt:lpstr>Hydrogen Transition Energies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Sections 6.1 – 6.3  Electromagnetic Radiation and its Interaction with Atoms</dc:title>
  <dc:creator>Bill2</dc:creator>
  <cp:lastModifiedBy>Bill</cp:lastModifiedBy>
  <cp:revision>11</cp:revision>
  <dcterms:created xsi:type="dcterms:W3CDTF">2012-10-18T10:40:03Z</dcterms:created>
  <dcterms:modified xsi:type="dcterms:W3CDTF">2013-07-16T15:31:47Z</dcterms:modified>
</cp:coreProperties>
</file>