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3" r:id="rId3"/>
    <p:sldId id="259" r:id="rId4"/>
    <p:sldId id="265" r:id="rId5"/>
    <p:sldId id="258" r:id="rId6"/>
    <p:sldId id="266" r:id="rId7"/>
    <p:sldId id="264" r:id="rId8"/>
    <p:sldId id="267" r:id="rId9"/>
    <p:sldId id="269" r:id="rId10"/>
    <p:sldId id="268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540.05981" units="1/in"/>
          <inkml:channelProperty channel="Y" name="resolution" value="2540.04126" units="1/in"/>
          <inkml:channelProperty channel="F" name="resolution" value="0" units="1/dev"/>
        </inkml:channelProperties>
      </inkml:inkSource>
      <inkml:timestamp xml:id="ts0" timeString="2015-04-22T17:56:30.7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3335 37 12,'0'0'22,"47"-2"2,-47 2 1,0 0-12,0 0-4,-34 6-2,-9-7 0,-25 1 1,-10 0-1,-29 3-3,-7 0 0,-23 4-1,-2 0 1,-4 2 0,2-2-2,0 4 1,4-4 0,1 1 1,4-3-1,6 2 1,4-5-2,2 2-1,-1-2 1,2 0 0,6-1-1,5 0 0,6-2-1,7-1 1,7 0-1,11-3 0,12-1 0,13-2 0,13 1 0,12 1 0,10 1 1,17 5-1,0 0 1,23-3 0,9 8 0,10 2-1,11 1 1,16 3 0,14-1-1,12 0 0,13 0 1,12-1-1,13-1 0,8 2 0,9-1 0,2 1 0,1 0 0,2 0 0,-9 0-1,-6 1 1,-16-2 1,-7 1 0,-19-3-1,-11 0 1,-21-1-1,-15-2 1,-15-1-1,-18-2 1,-18-1-1,-23-3-2,-21 0 1,-23-3 0,-17 2 1,-22 0 0,-16 1-1,-12 2 0,-8 1 0,-6 3 2,-1 2-1,3 4 0,0 0 0,4 1 0,2 0 2,2 0-1,7 0 0,2-2 0,1-3-1,6-1 2,6-3-1,7 1-1,10-1 0,10-2 0,14 1-1,13-1-1,20 1 0,17 0 1,25 0-1,12-1 1,23 1 0,15-1 0,15-1 0,11-1 1,14-2 1,7-5-2,12 0 1,9-3 0,9-2 0,10-2 0,11-1 0,7 0 0,9 3 0,1 3 0,6 1 0,-6 3-1,-7 4 1,-12 0-1,-18 5 2,-17-3-2,-21 2 2,-17-1-1,-24 0 0,-21-2-1,-28 3 0,-8-11 0,-29 5-1,-24-2 2,-18-2-1,-23 1-1,-18 0 1,-13 2 1,-10 2 1,-3 1-1,3 0 0,10 2 0,7-2 0,9-1 1,11-1-1,15-1 0,13-2-5,11-4-14,9-4-13,18 7 0,3-5-1,16 11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6EBA-301C-4EB7-9ADB-D9028FCCD1B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77EA-6E51-4E93-8735-B0F693B6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7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3D5F3-1D58-4FD7-AE86-9EA6729231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258EB0-D2D6-4CA9-81DE-ABA9C33B16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BC50-8B1F-41D1-8D9D-ADD352EC87C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AA01F-2090-4930-B50E-A778C5269E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Sections 9.1 – 9.3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Valence Bond Theory and Hybrid Orbitals</a:t>
            </a: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5791200"/>
            <a:ext cx="1567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Vining</a:t>
            </a:r>
          </a:p>
          <a:p>
            <a:r>
              <a:rPr lang="en-US" dirty="0" smtClean="0"/>
              <a:t>SUNY Oneonta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en-US" sz="3600" dirty="0" smtClean="0"/>
              <a:t>Bonding in Methanol: CH</a:t>
            </a:r>
            <a:r>
              <a:rPr lang="en-US" sz="3600" baseline="-25000" dirty="0" smtClean="0"/>
              <a:t>3</a:t>
            </a:r>
            <a:r>
              <a:rPr lang="en-US" sz="3600" dirty="0"/>
              <a:t>OH</a:t>
            </a:r>
            <a:endParaRPr lang="en-US" sz="3600" baseline="-25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857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en-US" sz="3600" dirty="0" smtClean="0"/>
              <a:t>Bonding in BF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06" y="4038600"/>
            <a:ext cx="5419725" cy="24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en-US" sz="3600" dirty="0" smtClean="0"/>
              <a:t>Bonding in SF</a:t>
            </a:r>
            <a:r>
              <a:rPr lang="en-US" sz="3600" baseline="-25000" dirty="0"/>
              <a:t>4</a:t>
            </a:r>
            <a:endParaRPr lang="en-US" sz="3600" baseline="-25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39886"/>
            <a:ext cx="36957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819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en-US" sz="3600" dirty="0" smtClean="0"/>
              <a:t>Formation of pi Bonds</a:t>
            </a:r>
            <a:endParaRPr lang="en-US" sz="3600" baseline="-250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2667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25146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53000"/>
            <a:ext cx="21240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143000" y="3276600"/>
            <a:ext cx="4038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6975" y="5768975"/>
              <a:ext cx="1196975" cy="122238"/>
            </p14:xfrm>
          </p:contentPart>
        </mc:Choice>
        <mc:Fallback>
          <p:pic>
            <p:nvPicPr>
              <p:cNvPr id="1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34015" y="5765009"/>
                <a:ext cx="1218215" cy="139546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itle 1"/>
          <p:cNvSpPr txBox="1">
            <a:spLocks/>
          </p:cNvSpPr>
          <p:nvPr/>
        </p:nvSpPr>
        <p:spPr>
          <a:xfrm>
            <a:off x="4267200" y="914400"/>
            <a:ext cx="4648200" cy="1096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2800" dirty="0" smtClean="0"/>
              <a:t>Pi bonds form by overlap of parallel p orbitals (overlapping side-to-side)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6501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 algn="l">
              <a:defRPr/>
            </a:pPr>
            <a:r>
              <a:rPr lang="en-US" sz="3600" dirty="0" smtClean="0"/>
              <a:t>Bonding in ethene: C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4</a:t>
            </a:r>
            <a:endParaRPr lang="en-US" sz="3600" baseline="-25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265237"/>
            <a:ext cx="34290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2800" dirty="0" smtClean="0"/>
              <a:t>sigma bonding:</a:t>
            </a:r>
            <a:endParaRPr lang="en-US" sz="2800" baseline="-25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676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652962" y="1265237"/>
            <a:ext cx="34290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2800" dirty="0" smtClean="0"/>
              <a:t>pi bonding:</a:t>
            </a:r>
            <a:endParaRPr lang="en-US" sz="2800" baseline="-25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1854646"/>
            <a:ext cx="2633662" cy="170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667000" y="4191000"/>
            <a:ext cx="34290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2800" dirty="0" smtClean="0"/>
              <a:t>combined bonding:</a:t>
            </a:r>
            <a:endParaRPr lang="en-US" sz="2800" baseline="-250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3457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029200" y="11430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 algn="l">
              <a:defRPr/>
            </a:pPr>
            <a:r>
              <a:rPr lang="en-US" sz="3600" dirty="0" smtClean="0"/>
              <a:t>Bonding in benzene: 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/>
              <a:t>6</a:t>
            </a:r>
            <a:endParaRPr lang="en-US" sz="3600" baseline="-25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265237"/>
            <a:ext cx="34290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2800" dirty="0" smtClean="0"/>
              <a:t>sigma bonding:</a:t>
            </a:r>
            <a:endParaRPr lang="en-US" sz="2800" baseline="-25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52962" y="1265237"/>
            <a:ext cx="34290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2800" dirty="0" smtClean="0"/>
              <a:t>pi bonding:</a:t>
            </a:r>
            <a:endParaRPr lang="en-US" sz="2800" baseline="-250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36155" y="5314155"/>
            <a:ext cx="18288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2800" dirty="0" smtClean="0"/>
              <a:t>combined </a:t>
            </a:r>
          </a:p>
          <a:p>
            <a:pPr marL="342900" indent="-342900" algn="l">
              <a:defRPr/>
            </a:pPr>
            <a:r>
              <a:rPr lang="en-US" sz="2800" dirty="0" smtClean="0"/>
              <a:t>bonding:</a:t>
            </a:r>
            <a:endParaRPr lang="en-US" sz="2800" baseline="-25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043"/>
            <a:ext cx="1685925" cy="188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5" y="1905000"/>
            <a:ext cx="20853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1905000"/>
            <a:ext cx="1828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01" y="4267198"/>
            <a:ext cx="2286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10167"/>
            <a:ext cx="275418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18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 algn="l">
              <a:defRPr/>
            </a:pPr>
            <a:r>
              <a:rPr lang="en-US" sz="3600" dirty="0" smtClean="0"/>
              <a:t>Isomers vs. Conformations</a:t>
            </a:r>
            <a:endParaRPr lang="en-US" sz="3600" baseline="-25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265237"/>
            <a:ext cx="38100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2800" dirty="0" smtClean="0"/>
              <a:t>Bond Rotations: rotations about single bonds are easy</a:t>
            </a:r>
            <a:endParaRPr lang="en-US" sz="2800" baseline="-25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14575"/>
            <a:ext cx="20764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76800" y="1265237"/>
            <a:ext cx="38100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2800" dirty="0" smtClean="0"/>
              <a:t>Bond Rotations about single bonds result in </a:t>
            </a:r>
            <a:r>
              <a:rPr lang="en-US" sz="2800" b="1" dirty="0" smtClean="0"/>
              <a:t>conformations</a:t>
            </a:r>
            <a:endParaRPr lang="en-US" sz="2800" b="1" baseline="-25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599"/>
            <a:ext cx="396321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1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 algn="l">
              <a:defRPr/>
            </a:pPr>
            <a:r>
              <a:rPr lang="en-US" sz="3600" dirty="0" smtClean="0"/>
              <a:t>Isomers vs. Conformations</a:t>
            </a:r>
            <a:endParaRPr lang="en-US" sz="3600" baseline="-25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265237"/>
            <a:ext cx="38100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2800" dirty="0" smtClean="0"/>
              <a:t>Bond Rotations: rotations about pi bonds are difficult</a:t>
            </a:r>
            <a:endParaRPr lang="en-US" sz="2800" baseline="-25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24400" y="1265237"/>
            <a:ext cx="39624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2800" dirty="0" smtClean="0"/>
              <a:t>Bond Rotations about pi bonds result in </a:t>
            </a:r>
            <a:r>
              <a:rPr lang="en-US" sz="2800" b="1" dirty="0" smtClean="0"/>
              <a:t>isomers</a:t>
            </a:r>
            <a:endParaRPr lang="en-US" sz="2800" b="1" baseline="-25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2819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514600"/>
            <a:ext cx="2146300" cy="2185987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577874"/>
            <a:ext cx="2524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2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 algn="l">
              <a:defRPr/>
            </a:pPr>
            <a:r>
              <a:rPr lang="en-US" sz="3600" i="1" dirty="0" smtClean="0"/>
              <a:t>cis-trans</a:t>
            </a:r>
            <a:r>
              <a:rPr lang="en-US" sz="3600" dirty="0" smtClean="0"/>
              <a:t> isomerization in alkenes</a:t>
            </a:r>
            <a:endParaRPr lang="en-US" sz="3600" baseline="-25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2700" y="3330092"/>
            <a:ext cx="2146300" cy="2185987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81225" y="53482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cis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00142" y="53260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trans</a:t>
            </a:r>
          </a:p>
        </p:txBody>
      </p:sp>
      <p:pic>
        <p:nvPicPr>
          <p:cNvPr id="8" name="Picture 9" descr="https://c-owl.umass.edu/ebook/genChem-beta2/images/book_content/09-50-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08" y="1447800"/>
            <a:ext cx="5375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502025"/>
            <a:ext cx="2524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9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 algn="l">
              <a:defRPr/>
            </a:pPr>
            <a:r>
              <a:rPr lang="en-US" sz="3600" dirty="0" smtClean="0"/>
              <a:t>Isomers vs. Conformations</a:t>
            </a:r>
            <a:endParaRPr lang="en-US" sz="3600" baseline="-250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71800" y="1676400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v</a:t>
            </a:r>
            <a:r>
              <a:rPr lang="en-US" altLang="en-US" sz="1800" dirty="0" smtClean="0"/>
              <a:t>s.</a:t>
            </a:r>
            <a:endParaRPr lang="en-US" altLang="en-US" sz="18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971800" y="4572000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vs.</a:t>
            </a:r>
            <a:endParaRPr lang="en-US" altLang="en-US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66800"/>
            <a:ext cx="18383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814762"/>
            <a:ext cx="18383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87016"/>
            <a:ext cx="18954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17394"/>
            <a:ext cx="1847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81000" y="3505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772400" cy="1066800"/>
          </a:xfrm>
        </p:spPr>
        <p:txBody>
          <a:bodyPr/>
          <a:lstStyle/>
          <a:p>
            <a:pPr algn="l"/>
            <a:r>
              <a:rPr lang="en-US" sz="4000" dirty="0" smtClean="0"/>
              <a:t>Valence Bond Theory</a:t>
            </a:r>
            <a:endParaRPr lang="en-US" sz="4000" dirty="0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8300" y="1600200"/>
            <a:ext cx="454810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Calibri" pitchFamily="34" charset="0"/>
              </a:rPr>
              <a:t>In </a:t>
            </a:r>
            <a:r>
              <a:rPr lang="en-US" sz="3200" dirty="0" smtClean="0">
                <a:latin typeface="Calibri" pitchFamily="34" charset="0"/>
              </a:rPr>
              <a:t>this section…</a:t>
            </a:r>
            <a:endParaRPr lang="en-US" sz="3200" dirty="0">
              <a:latin typeface="Calibri" pitchFamily="34" charset="0"/>
            </a:endParaRPr>
          </a:p>
          <a:p>
            <a:pPr>
              <a:defRPr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/>
              <a:t>Bond formation</a:t>
            </a:r>
            <a:endParaRPr lang="en-US" sz="2800" dirty="0" smtClean="0"/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/>
              <a:t>Hybrid orbitals</a:t>
            </a:r>
            <a:endParaRPr lang="en-US" sz="2800" dirty="0" smtClean="0"/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/>
              <a:t>Pi bonding</a:t>
            </a:r>
            <a:endParaRPr lang="en-US" sz="2800" dirty="0" smtClean="0"/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/>
              <a:t>Isomers and Conformations</a:t>
            </a:r>
            <a:endParaRPr lang="en-US" sz="2800" dirty="0" smtClean="0"/>
          </a:p>
          <a:p>
            <a:pPr marL="342900" indent="-342900">
              <a:defRPr/>
            </a:pPr>
            <a:endParaRPr lang="en-US" sz="2800" dirty="0" smtClean="0"/>
          </a:p>
          <a:p>
            <a:pPr marL="342900" indent="-342900">
              <a:buFont typeface="+mj-lt"/>
              <a:buAutoNum type="alphaLcPeriod"/>
              <a:defRPr/>
            </a:pP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r>
              <a:rPr lang="en-US" sz="3600" dirty="0" smtClean="0"/>
              <a:t>Why do bonds form?</a:t>
            </a:r>
            <a:endParaRPr 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137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0525"/>
            <a:ext cx="81899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551237"/>
            <a:ext cx="82296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Valence bond theory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Sigma Bonding: Overlap region lies directly </a:t>
            </a:r>
            <a:br>
              <a:rPr lang="en-US" sz="3600" dirty="0" smtClean="0"/>
            </a:br>
            <a:r>
              <a:rPr lang="en-US" sz="3600" dirty="0" smtClean="0"/>
              <a:t>between the nuclei of bonding atoms</a:t>
            </a:r>
            <a:endParaRPr lang="en-US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1688"/>
            <a:ext cx="3938380" cy="187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4572000" cy="179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7" y="5257800"/>
            <a:ext cx="4835013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7200" y="32004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51816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r>
              <a:rPr lang="en-US" sz="3600" dirty="0" smtClean="0"/>
              <a:t>Hybrid Orbitals</a:t>
            </a:r>
            <a:endParaRPr lang="en-US" sz="3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838450"/>
            <a:ext cx="70659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960437"/>
            <a:ext cx="8534400" cy="2773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3200" dirty="0" smtClean="0"/>
              <a:t>Consider methane, which has tetrahedral geometry</a:t>
            </a:r>
          </a:p>
          <a:p>
            <a:pPr marL="342900" indent="-342900" algn="l">
              <a:defRPr/>
            </a:pPr>
            <a:endParaRPr lang="en-US" sz="3200" dirty="0"/>
          </a:p>
          <a:p>
            <a:pPr marL="342900" indent="-342900" algn="l">
              <a:defRPr/>
            </a:pPr>
            <a:r>
              <a:rPr lang="en-US" sz="3200" dirty="0" smtClean="0"/>
              <a:t>Valence orbitals for central C atom:</a:t>
            </a:r>
          </a:p>
          <a:p>
            <a:pPr marL="342900" indent="-342900" algn="l">
              <a:defRPr/>
            </a:pPr>
            <a:endParaRPr lang="en-US" sz="3200" dirty="0"/>
          </a:p>
          <a:p>
            <a:pPr marL="342900" indent="-342900" algn="l"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r>
              <a:rPr lang="en-US" sz="3600" dirty="0" smtClean="0"/>
              <a:t>Hybrid Orbitals</a:t>
            </a:r>
            <a:endParaRPr lang="en-US" sz="3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685800"/>
            <a:ext cx="8534400" cy="2773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defRPr/>
            </a:pPr>
            <a:r>
              <a:rPr lang="en-US" sz="3200" dirty="0" smtClean="0"/>
              <a:t>2s, 2p</a:t>
            </a:r>
            <a:r>
              <a:rPr lang="en-US" sz="3200" baseline="-25000" dirty="0" smtClean="0"/>
              <a:t>x</a:t>
            </a:r>
            <a:r>
              <a:rPr lang="en-US" sz="3200" dirty="0" smtClean="0"/>
              <a:t>, 2p</a:t>
            </a:r>
            <a:r>
              <a:rPr lang="en-US" sz="3200" baseline="-25000" dirty="0" smtClean="0"/>
              <a:t>y</a:t>
            </a:r>
            <a:r>
              <a:rPr lang="en-US" sz="3200" dirty="0" smtClean="0"/>
              <a:t>, 2p</a:t>
            </a:r>
            <a:r>
              <a:rPr lang="en-US" sz="3200" baseline="-25000" dirty="0" smtClean="0"/>
              <a:t>z</a:t>
            </a:r>
            <a:r>
              <a:rPr lang="en-US" sz="3200" dirty="0" smtClean="0"/>
              <a:t> orbitals </a:t>
            </a:r>
          </a:p>
          <a:p>
            <a:pPr marL="342900" indent="-342900">
              <a:defRPr/>
            </a:pPr>
            <a:r>
              <a:rPr lang="en-US" sz="3200" dirty="0" smtClean="0"/>
              <a:t>combine to form four sp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hybrid orbitals</a:t>
            </a:r>
          </a:p>
          <a:p>
            <a:pPr marL="342900" indent="-342900" algn="l">
              <a:defRPr/>
            </a:pPr>
            <a:endParaRPr lang="en-US" sz="3200" dirty="0"/>
          </a:p>
          <a:p>
            <a:pPr marL="342900" indent="-342900" algn="l">
              <a:defRPr/>
            </a:pPr>
            <a:endParaRPr lang="en-US" sz="32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362200"/>
            <a:ext cx="5078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410200" y="32766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667000"/>
            <a:ext cx="1924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76725"/>
            <a:ext cx="3962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1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en-US" sz="3600" dirty="0" smtClean="0"/>
              <a:t>Bonding in Methane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8544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en-US" sz="3600" dirty="0" smtClean="0"/>
              <a:t>Types of Hybrid Orbitals</a:t>
            </a:r>
            <a:endParaRPr lang="en-US" sz="3600" baseline="-25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299561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84" y="4572000"/>
            <a:ext cx="1691316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61" y="4562476"/>
            <a:ext cx="1717039" cy="160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9853"/>
            <a:ext cx="1450507" cy="89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33435"/>
            <a:ext cx="1636766" cy="141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71" y="4572000"/>
            <a:ext cx="1794729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6218237"/>
            <a:ext cx="85344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defRPr/>
            </a:pPr>
            <a:r>
              <a:rPr lang="en-US" sz="3600" dirty="0" err="1"/>
              <a:t>s</a:t>
            </a:r>
            <a:r>
              <a:rPr lang="en-US" sz="3600" dirty="0" err="1" smtClean="0"/>
              <a:t>p</a:t>
            </a:r>
            <a:r>
              <a:rPr lang="en-US" sz="3600" dirty="0" smtClean="0"/>
              <a:t>            sp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           sp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            sp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d         sp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d</a:t>
            </a:r>
            <a:r>
              <a:rPr lang="en-US" sz="3600" baseline="30000" dirty="0" smtClean="0"/>
              <a:t>2</a:t>
            </a:r>
            <a:endParaRPr lang="en-US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16921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en-US" sz="3600" dirty="0" smtClean="0"/>
              <a:t>Bonding in Ammonia: NH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00758"/>
            <a:ext cx="2272878" cy="208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5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203</Words>
  <Application>Microsoft Office PowerPoint</Application>
  <PresentationFormat>On-screen Show (4:3)</PresentationFormat>
  <Paragraphs>52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Sections 9.1 – 9.3  Valence Bond Theory and Hybrid Orbitals</vt:lpstr>
      <vt:lpstr>Valence Bond Theory</vt:lpstr>
      <vt:lpstr>Why do bonds form?</vt:lpstr>
      <vt:lpstr>Sigma Bonding: Overlap region lies directly  between the nuclei of bonding atoms</vt:lpstr>
      <vt:lpstr>Hybrid Orbitals</vt:lpstr>
      <vt:lpstr>Hybrid Orbitals</vt:lpstr>
      <vt:lpstr>Bonding in Methane</vt:lpstr>
      <vt:lpstr>Types of Hybrid Orbitals</vt:lpstr>
      <vt:lpstr>Bonding in Ammonia: NH3</vt:lpstr>
      <vt:lpstr>Bonding in Methanol: CH3OH</vt:lpstr>
      <vt:lpstr>Bonding in BF3</vt:lpstr>
      <vt:lpstr>Bonding in SF4</vt:lpstr>
      <vt:lpstr>Formation of pi Bonds</vt:lpstr>
      <vt:lpstr>Bonding in ethene: C2H4</vt:lpstr>
      <vt:lpstr>Bonding in benzene: C6H6</vt:lpstr>
      <vt:lpstr>Isomers vs. Conformations</vt:lpstr>
      <vt:lpstr>Isomers vs. Conformations</vt:lpstr>
      <vt:lpstr>cis-trans isomerization in alkenes</vt:lpstr>
      <vt:lpstr>Isomers vs. Conformations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12.4  Bonding in Solids</dc:title>
  <dc:creator>Bill2</dc:creator>
  <cp:lastModifiedBy>Vining, William</cp:lastModifiedBy>
  <cp:revision>20</cp:revision>
  <dcterms:created xsi:type="dcterms:W3CDTF">2013-02-09T16:45:42Z</dcterms:created>
  <dcterms:modified xsi:type="dcterms:W3CDTF">2015-04-23T16:46:07Z</dcterms:modified>
</cp:coreProperties>
</file>