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7" r:id="rId11"/>
    <p:sldId id="270" r:id="rId12"/>
    <p:sldId id="269" r:id="rId13"/>
    <p:sldId id="268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96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358F02-CB86-46C3-8AE2-70BDD89FBE64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23D4CE-99E3-44A4-B846-9062B2425B6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23BD3-D505-4EDF-978D-81FE12ABE41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075020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23BD3-D505-4EDF-978D-81FE12ABE41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96143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BEE7D-7A26-4738-8F69-268F6401762D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5A55-2271-49B6-B16E-F2577D33AE14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E4A90-807E-4807-B503-3BE6F37D4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5A55-2271-49B6-B16E-F2577D33AE14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E4A90-807E-4807-B503-3BE6F37D4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5A55-2271-49B6-B16E-F2577D33AE14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E4A90-807E-4807-B503-3BE6F37D4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5A55-2271-49B6-B16E-F2577D33AE14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E4A90-807E-4807-B503-3BE6F37D4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5A55-2271-49B6-B16E-F2577D33AE14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E4A90-807E-4807-B503-3BE6F37D4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5A55-2271-49B6-B16E-F2577D33AE14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E4A90-807E-4807-B503-3BE6F37D4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5A55-2271-49B6-B16E-F2577D33AE14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E4A90-807E-4807-B503-3BE6F37D4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5A55-2271-49B6-B16E-F2577D33AE14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E4A90-807E-4807-B503-3BE6F37D4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5A55-2271-49B6-B16E-F2577D33AE14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E4A90-807E-4807-B503-3BE6F37D4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5A55-2271-49B6-B16E-F2577D33AE14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E4A90-807E-4807-B503-3BE6F37D4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5A55-2271-49B6-B16E-F2577D33AE14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E4A90-807E-4807-B503-3BE6F37D4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F5A55-2271-49B6-B16E-F2577D33AE14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E4A90-807E-4807-B503-3BE6F37D427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7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oleObject" Target="../embeddings/oleObject8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9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Sections 10.1 </a:t>
            </a:r>
            <a:r>
              <a:rPr lang="en-US" sz="4000" dirty="0" smtClean="0"/>
              <a:t>and </a:t>
            </a:r>
            <a:r>
              <a:rPr lang="en-US" sz="4000" dirty="0" smtClean="0"/>
              <a:t>10.2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Properties of Gases</a:t>
            </a:r>
            <a:br>
              <a:rPr lang="en-US" sz="4000" dirty="0" smtClean="0"/>
            </a:br>
            <a:r>
              <a:rPr lang="en-US" sz="4000" dirty="0" smtClean="0"/>
              <a:t>Historical Gas Laws</a:t>
            </a:r>
            <a:endParaRPr lang="en-US" sz="40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 txBox="1">
            <a:spLocks/>
          </p:cNvSpPr>
          <p:nvPr/>
        </p:nvSpPr>
        <p:spPr>
          <a:xfrm>
            <a:off x="381000" y="228600"/>
            <a:ext cx="83820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Historical Gas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Laws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>
              <a:latin typeface="+mj-lt"/>
              <a:ea typeface="+mj-ea"/>
              <a:cs typeface="+mj-cs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612" y="1828800"/>
            <a:ext cx="8772788" cy="204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 txBox="1">
            <a:spLocks/>
          </p:cNvSpPr>
          <p:nvPr/>
        </p:nvSpPr>
        <p:spPr>
          <a:xfrm>
            <a:off x="381000" y="228600"/>
            <a:ext cx="83820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Historical Gas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Laws: Boyle’s Law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457200" y="1524000"/>
          <a:ext cx="4533900" cy="2222500"/>
        </p:xfrm>
        <a:graphic>
          <a:graphicData uri="http://schemas.openxmlformats.org/presentationml/2006/ole">
            <p:oleObj spid="_x0000_s10242" name="Equation" r:id="rId4" imgW="1295280" imgH="634680" progId="Equation.DSMT4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09404" y="3741003"/>
            <a:ext cx="31961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When temperature and </a:t>
            </a:r>
          </a:p>
          <a:p>
            <a:r>
              <a:rPr lang="en-US" sz="2400" dirty="0" smtClean="0"/>
              <a:t>amount are constant.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352800" y="5420380"/>
            <a:ext cx="17875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Simulation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 txBox="1">
            <a:spLocks/>
          </p:cNvSpPr>
          <p:nvPr/>
        </p:nvSpPr>
        <p:spPr>
          <a:xfrm>
            <a:off x="381000" y="228600"/>
            <a:ext cx="83820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Historical Gas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Laws: Boyle’s Law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381000" y="2743200"/>
          <a:ext cx="1752600" cy="595223"/>
        </p:xfrm>
        <a:graphic>
          <a:graphicData uri="http://schemas.openxmlformats.org/presentationml/2006/ole">
            <p:oleObj spid="_x0000_s9218" name="Equation" r:id="rId4" imgW="672840" imgH="228600" progId="Equation.DSMT4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1066800"/>
            <a:ext cx="832696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 sample of gas has a volume of 458 mL at a pressure of 0.970 atm. The gas is </a:t>
            </a:r>
          </a:p>
          <a:p>
            <a:r>
              <a:rPr lang="en-US" sz="2000" dirty="0" smtClean="0"/>
              <a:t>compressed and now has a pressure of 3.20 atm. Predict if the new volume is </a:t>
            </a:r>
          </a:p>
          <a:p>
            <a:r>
              <a:rPr lang="en-US" sz="2000" dirty="0" smtClean="0"/>
              <a:t>greater or less than the initial volume, and calculate the new volume. Assume </a:t>
            </a:r>
          </a:p>
          <a:p>
            <a:r>
              <a:rPr lang="en-US" sz="2000" dirty="0" smtClean="0"/>
              <a:t>temperature is constant and no gas escaped from the container.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 txBox="1">
            <a:spLocks/>
          </p:cNvSpPr>
          <p:nvPr/>
        </p:nvSpPr>
        <p:spPr>
          <a:xfrm>
            <a:off x="381000" y="228600"/>
            <a:ext cx="83820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Historical Gas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Laws: Charles’s Law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101600" y="1479550"/>
          <a:ext cx="5245100" cy="2311400"/>
        </p:xfrm>
        <a:graphic>
          <a:graphicData uri="http://schemas.openxmlformats.org/presentationml/2006/ole">
            <p:oleObj spid="_x0000_s8194" name="Equation" r:id="rId4" imgW="1498320" imgH="660240" progId="Equation.DSMT4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09404" y="3741003"/>
            <a:ext cx="28580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When pressure and </a:t>
            </a:r>
          </a:p>
          <a:p>
            <a:r>
              <a:rPr lang="en-US" sz="2400" dirty="0" smtClean="0"/>
              <a:t>amount are constant.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352800" y="5420380"/>
            <a:ext cx="17875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Simulation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 txBox="1">
            <a:spLocks/>
          </p:cNvSpPr>
          <p:nvPr/>
        </p:nvSpPr>
        <p:spPr>
          <a:xfrm>
            <a:off x="381000" y="228600"/>
            <a:ext cx="83820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Historical Gas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Laws: Charles’s Law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228600" y="1219200"/>
          <a:ext cx="5245100" cy="711200"/>
        </p:xfrm>
        <a:graphic>
          <a:graphicData uri="http://schemas.openxmlformats.org/presentationml/2006/ole">
            <p:oleObj spid="_x0000_s11266" name="Equation" r:id="rId4" imgW="1498320" imgH="203040" progId="Equation.DSMT4">
              <p:embed/>
            </p:oleObj>
          </a:graphicData>
        </a:graphic>
      </p:graphicFrame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42932" y="1905000"/>
            <a:ext cx="4148668" cy="337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33400" y="2133600"/>
            <a:ext cx="342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Why isn’t V = 0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  when T = 0 </a:t>
            </a:r>
            <a:r>
              <a:rPr lang="en-US" sz="2800" baseline="30000" dirty="0" err="1" smtClean="0"/>
              <a:t>o</a:t>
            </a:r>
            <a:r>
              <a:rPr lang="en-US" sz="2800" dirty="0" err="1" smtClean="0"/>
              <a:t>C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" y="3200400"/>
            <a:ext cx="3971105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 txBox="1">
            <a:spLocks/>
          </p:cNvSpPr>
          <p:nvPr/>
        </p:nvSpPr>
        <p:spPr>
          <a:xfrm>
            <a:off x="381000" y="228600"/>
            <a:ext cx="83820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Historical Gas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Laws: Charles’s Law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914400"/>
            <a:ext cx="8534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 sample of gas has a volume of 2.48 L at a temperature of 58.0 °C. The gas sample is cooled to a temperature of –5.00 °C (assume pressure and amount of gas are held constant). Predict whether the new volume is greater or less than the original volume, and calculate the new volume.</a:t>
            </a:r>
            <a:endParaRPr lang="en-US" sz="2400" dirty="0"/>
          </a:p>
        </p:txBody>
      </p:sp>
      <p:graphicFrame>
        <p:nvGraphicFramePr>
          <p:cNvPr id="12291" name="Object 3"/>
          <p:cNvGraphicFramePr>
            <a:graphicFrameLocks noChangeAspect="1"/>
          </p:cNvGraphicFramePr>
          <p:nvPr/>
        </p:nvGraphicFramePr>
        <p:xfrm>
          <a:off x="228600" y="3048000"/>
          <a:ext cx="3429000" cy="1511085"/>
        </p:xfrm>
        <a:graphic>
          <a:graphicData uri="http://schemas.openxmlformats.org/presentationml/2006/ole">
            <p:oleObj spid="_x0000_s12291" name="Equation" r:id="rId4" imgW="1498320" imgH="6602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 txBox="1">
            <a:spLocks/>
          </p:cNvSpPr>
          <p:nvPr/>
        </p:nvSpPr>
        <p:spPr>
          <a:xfrm>
            <a:off x="381000" y="228600"/>
            <a:ext cx="83820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Historical Gas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Laws: Avogadro’s Law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568325" y="1479550"/>
          <a:ext cx="4311650" cy="2311400"/>
        </p:xfrm>
        <a:graphic>
          <a:graphicData uri="http://schemas.openxmlformats.org/presentationml/2006/ole">
            <p:oleObj spid="_x0000_s13314" name="Equation" r:id="rId4" imgW="1231560" imgH="660240" progId="Equation.DSMT4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09404" y="3741003"/>
            <a:ext cx="34615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When pressure and </a:t>
            </a:r>
          </a:p>
          <a:p>
            <a:r>
              <a:rPr lang="en-US" sz="2400" dirty="0" smtClean="0"/>
              <a:t>temperature are constant.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352800" y="5420380"/>
            <a:ext cx="17875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Simulation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 txBox="1">
            <a:spLocks/>
          </p:cNvSpPr>
          <p:nvPr/>
        </p:nvSpPr>
        <p:spPr>
          <a:xfrm>
            <a:off x="381000" y="228600"/>
            <a:ext cx="83820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Historical Gas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Laws: Avogadro’s Law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381000" y="914400"/>
          <a:ext cx="3269273" cy="1752600"/>
        </p:xfrm>
        <a:graphic>
          <a:graphicData uri="http://schemas.openxmlformats.org/presentationml/2006/ole">
            <p:oleObj spid="_x0000_s14338" name="Equation" r:id="rId4" imgW="1231560" imgH="660240" progId="Equation.DSMT4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6320135"/>
            <a:ext cx="853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KEY:</a:t>
            </a:r>
            <a:r>
              <a:rPr lang="en-US" sz="2000" dirty="0" smtClean="0"/>
              <a:t> Gas volume depends only on amount present, not </a:t>
            </a:r>
            <a:r>
              <a:rPr lang="en-US" sz="2000" i="1" dirty="0" smtClean="0"/>
              <a:t>what</a:t>
            </a:r>
            <a:r>
              <a:rPr lang="en-US" sz="2000" dirty="0" smtClean="0"/>
              <a:t> gas is present.</a:t>
            </a:r>
            <a:endParaRPr lang="en-US" sz="2000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50" y="2743200"/>
            <a:ext cx="3829050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57725" y="2800350"/>
            <a:ext cx="3876675" cy="337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 txBox="1">
            <a:spLocks/>
          </p:cNvSpPr>
          <p:nvPr/>
        </p:nvSpPr>
        <p:spPr>
          <a:xfrm>
            <a:off x="381000" y="228600"/>
            <a:ext cx="83820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Historical Gas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Laws: Avogadro’s Law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152400" y="3276600"/>
          <a:ext cx="2438400" cy="1307184"/>
        </p:xfrm>
        <a:graphic>
          <a:graphicData uri="http://schemas.openxmlformats.org/presentationml/2006/ole">
            <p:oleObj spid="_x0000_s15362" name="Equation" r:id="rId4" imgW="1231560" imgH="660240" progId="Equation.DSMT4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200" y="838200"/>
            <a:ext cx="7547707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 sample of gas contains 2.4 mol of SO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and 1.2 mol O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and occupies a </a:t>
            </a:r>
          </a:p>
          <a:p>
            <a:r>
              <a:rPr lang="en-US" sz="2000" dirty="0" smtClean="0"/>
              <a:t>volume of 17.9 L. The following reaction takes place: </a:t>
            </a:r>
          </a:p>
          <a:p>
            <a:endParaRPr lang="en-US" sz="2000" dirty="0"/>
          </a:p>
          <a:p>
            <a:r>
              <a:rPr lang="en-US" sz="2000" dirty="0" smtClean="0"/>
              <a:t>2 SO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(g) + O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(g) → 2 SO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(g) </a:t>
            </a:r>
          </a:p>
          <a:p>
            <a:endParaRPr lang="en-US" sz="2000" dirty="0" smtClean="0"/>
          </a:p>
          <a:p>
            <a:r>
              <a:rPr lang="en-US" sz="2000" dirty="0" smtClean="0"/>
              <a:t>Calculate the volume of the sample after the reaction takes place </a:t>
            </a:r>
          </a:p>
          <a:p>
            <a:r>
              <a:rPr lang="en-US" sz="2000" dirty="0" smtClean="0"/>
              <a:t>(assume temperature and pressure are constant).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716430" y="3124200"/>
            <a:ext cx="419897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 SO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(g) + O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(g) → 2 SO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(g)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66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/>
              <a:t>Properties of Gases and </a:t>
            </a:r>
            <a:br>
              <a:rPr lang="en-US" sz="4000" dirty="0" smtClean="0"/>
            </a:br>
            <a:r>
              <a:rPr lang="en-US" sz="4000" dirty="0" smtClean="0"/>
              <a:t>Historical Gas Laws</a:t>
            </a:r>
            <a:endParaRPr lang="en-US" sz="4000" dirty="0" smtClean="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68300" y="1600200"/>
            <a:ext cx="6991594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dirty="0">
                <a:latin typeface="Calibri" pitchFamily="34" charset="0"/>
              </a:rPr>
              <a:t>In </a:t>
            </a:r>
            <a:r>
              <a:rPr lang="en-US" sz="3200" dirty="0" smtClean="0">
                <a:latin typeface="Calibri" pitchFamily="34" charset="0"/>
              </a:rPr>
              <a:t>these sections…</a:t>
            </a:r>
            <a:endParaRPr lang="en-US" sz="3200" dirty="0">
              <a:latin typeface="Calibri" pitchFamily="34" charset="0"/>
            </a:endParaRPr>
          </a:p>
          <a:p>
            <a:pPr>
              <a:defRPr/>
            </a:pPr>
            <a:endParaRPr lang="en-US" sz="3200" dirty="0">
              <a:latin typeface="Calibri" pitchFamily="34" charset="0"/>
            </a:endParaRPr>
          </a:p>
          <a:p>
            <a:pPr marL="342900" indent="-342900">
              <a:buFont typeface="+mj-lt"/>
              <a:buAutoNum type="alphaLcPeriod"/>
              <a:defRPr/>
            </a:pPr>
            <a:r>
              <a:rPr lang="en-US" sz="2800" dirty="0" smtClean="0">
                <a:sym typeface="Symbol"/>
              </a:rPr>
              <a:t>Gas Properties and their Unites</a:t>
            </a:r>
          </a:p>
          <a:p>
            <a:pPr marL="342900" indent="-342900">
              <a:buFont typeface="+mj-lt"/>
              <a:buAutoNum type="alphaLcPeriod"/>
              <a:defRPr/>
            </a:pPr>
            <a:r>
              <a:rPr lang="en-US" sz="2800" dirty="0" smtClean="0">
                <a:sym typeface="Symbol"/>
              </a:rPr>
              <a:t>Pressure</a:t>
            </a:r>
            <a:endParaRPr lang="en-US" sz="2800" dirty="0" smtClean="0">
              <a:sym typeface="Symbol"/>
            </a:endParaRPr>
          </a:p>
          <a:p>
            <a:pPr marL="342900" indent="-342900">
              <a:buFont typeface="+mj-lt"/>
              <a:buAutoNum type="alphaLcPeriod"/>
              <a:defRPr/>
            </a:pPr>
            <a:r>
              <a:rPr lang="en-US" sz="2800" dirty="0" smtClean="0">
                <a:sym typeface="Symbol"/>
              </a:rPr>
              <a:t>Historical Gas Laws</a:t>
            </a:r>
            <a:endParaRPr lang="en-US" sz="2800" dirty="0" smtClean="0">
              <a:sym typeface="Symbol"/>
            </a:endParaRP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sz="2800" dirty="0" smtClean="0">
                <a:sym typeface="Symbol"/>
              </a:rPr>
              <a:t>Boyle’s Law (Pressure and Volume)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sz="2800" dirty="0" smtClean="0">
                <a:sym typeface="Symbol"/>
              </a:rPr>
              <a:t>Charles’s Las (Temperature and Volume)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sz="2800" dirty="0" smtClean="0">
                <a:sym typeface="Symbol"/>
              </a:rPr>
              <a:t>Avogadro’s Law (Amount and Volume)</a:t>
            </a:r>
            <a:endParaRPr lang="en-US" sz="2800" dirty="0" smtClean="0">
              <a:sym typeface="Symbol"/>
            </a:endParaRPr>
          </a:p>
          <a:p>
            <a:pPr marL="342900" indent="-342900">
              <a:buFont typeface="+mj-lt"/>
              <a:buAutoNum type="alphaLcPeriod"/>
              <a:defRPr/>
            </a:pPr>
            <a:endParaRPr lang="en-US" sz="28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 txBox="1">
            <a:spLocks/>
          </p:cNvSpPr>
          <p:nvPr/>
        </p:nvSpPr>
        <p:spPr>
          <a:xfrm>
            <a:off x="381000" y="228600"/>
            <a:ext cx="83820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Properties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of Gases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152400" y="1371600"/>
            <a:ext cx="7924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/>
              <a:t>What makes gases special?</a:t>
            </a:r>
          </a:p>
          <a:p>
            <a:endParaRPr lang="en-US" sz="2400" dirty="0" smtClean="0"/>
          </a:p>
          <a:p>
            <a:r>
              <a:rPr lang="en-US" sz="2400" dirty="0" smtClean="0"/>
              <a:t>Gases vs. Solids and Liquids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14550" y="3105150"/>
            <a:ext cx="481965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52800" y="5420380"/>
            <a:ext cx="17875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Simulation</a:t>
            </a:r>
            <a:endParaRPr lang="en-US" sz="2800" b="1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3668" y="1371600"/>
            <a:ext cx="7628332" cy="29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 txBox="1">
            <a:spLocks/>
          </p:cNvSpPr>
          <p:nvPr/>
        </p:nvSpPr>
        <p:spPr>
          <a:xfrm>
            <a:off x="381000" y="228600"/>
            <a:ext cx="83820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Properties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of Gases: Units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>
              <a:latin typeface="+mj-lt"/>
              <a:ea typeface="+mj-ea"/>
              <a:cs typeface="+mj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352" y="1524000"/>
            <a:ext cx="8416648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 txBox="1">
            <a:spLocks/>
          </p:cNvSpPr>
          <p:nvPr/>
        </p:nvSpPr>
        <p:spPr>
          <a:xfrm>
            <a:off x="381000" y="228600"/>
            <a:ext cx="83820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Properties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of Gases: Pressure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819400" y="1219200"/>
          <a:ext cx="3370826" cy="1187450"/>
        </p:xfrm>
        <a:graphic>
          <a:graphicData uri="http://schemas.openxmlformats.org/presentationml/2006/ole">
            <p:oleObj spid="_x0000_s4098" name="Equation" r:id="rId4" imgW="1117440" imgH="393480" progId="Equation.DSMT4">
              <p:embed/>
            </p:oleObj>
          </a:graphicData>
        </a:graphic>
      </p:graphicFrame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90800" y="2971800"/>
            <a:ext cx="3829050" cy="360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 txBox="1">
            <a:spLocks/>
          </p:cNvSpPr>
          <p:nvPr/>
        </p:nvSpPr>
        <p:spPr>
          <a:xfrm>
            <a:off x="381000" y="228600"/>
            <a:ext cx="83820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Properties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of Gases: Measuring Pressure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>
              <a:latin typeface="+mj-lt"/>
              <a:ea typeface="+mj-ea"/>
              <a:cs typeface="+mj-cs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3009" y="1600201"/>
            <a:ext cx="6372946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 txBox="1">
            <a:spLocks/>
          </p:cNvSpPr>
          <p:nvPr/>
        </p:nvSpPr>
        <p:spPr>
          <a:xfrm>
            <a:off x="381000" y="228600"/>
            <a:ext cx="83820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Properties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of Gases: Pressure Units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>
              <a:latin typeface="+mj-lt"/>
              <a:ea typeface="+mj-ea"/>
              <a:cs typeface="+mj-cs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7401" y="1552575"/>
            <a:ext cx="5860199" cy="286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 txBox="1">
            <a:spLocks/>
          </p:cNvSpPr>
          <p:nvPr/>
        </p:nvSpPr>
        <p:spPr>
          <a:xfrm>
            <a:off x="381000" y="228600"/>
            <a:ext cx="8382000" cy="6096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Properties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of Gases: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Converting </a:t>
            </a:r>
            <a:r>
              <a:rPr lang="en-US" sz="3200" dirty="0" smtClean="0">
                <a:latin typeface="+mj-lt"/>
                <a:ea typeface="+mj-ea"/>
                <a:cs typeface="+mj-cs"/>
              </a:rPr>
              <a:t>Between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Pressure Units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9974" y="1676400"/>
            <a:ext cx="89178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 gas sample has a pressure of </a:t>
            </a:r>
            <a:r>
              <a:rPr lang="en-US" sz="2400" b="1" dirty="0" smtClean="0"/>
              <a:t>50.4</a:t>
            </a:r>
            <a:r>
              <a:rPr lang="en-US" sz="2400" dirty="0" smtClean="0"/>
              <a:t> </a:t>
            </a:r>
            <a:r>
              <a:rPr lang="en-US" sz="2400" b="1" dirty="0" err="1" smtClean="0"/>
              <a:t>kPa</a:t>
            </a:r>
            <a:r>
              <a:rPr lang="en-US" sz="2400" dirty="0" smtClean="0"/>
              <a:t>. What is this pressure in </a:t>
            </a:r>
            <a:r>
              <a:rPr lang="en-US" sz="2400" b="1" dirty="0" err="1" smtClean="0"/>
              <a:t>atm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7601" y="3990975"/>
            <a:ext cx="5860199" cy="286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414</Words>
  <Application>Microsoft Office PowerPoint</Application>
  <PresentationFormat>On-screen Show (4:3)</PresentationFormat>
  <Paragraphs>73</Paragraphs>
  <Slides>18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MathType 6.0 Equation</vt:lpstr>
      <vt:lpstr>Sections 10.1 and 10.2 Properties of Gases Historical Gas Laws</vt:lpstr>
      <vt:lpstr>Properties of Gases and  Historical Gas Laws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Sections 10.1 and 10.2 Properties of Gases Historical Gas Laws</dc:title>
  <dc:creator>Bill2</dc:creator>
  <cp:lastModifiedBy>Bill2</cp:lastModifiedBy>
  <cp:revision>7</cp:revision>
  <dcterms:created xsi:type="dcterms:W3CDTF">2012-12-29T17:11:06Z</dcterms:created>
  <dcterms:modified xsi:type="dcterms:W3CDTF">2012-12-29T17:58:25Z</dcterms:modified>
</cp:coreProperties>
</file>