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76" r:id="rId5"/>
    <p:sldId id="277" r:id="rId6"/>
    <p:sldId id="278" r:id="rId7"/>
    <p:sldId id="279" r:id="rId8"/>
    <p:sldId id="281" r:id="rId9"/>
    <p:sldId id="280" r:id="rId10"/>
    <p:sldId id="282" r:id="rId11"/>
    <p:sldId id="283" r:id="rId12"/>
    <p:sldId id="284" r:id="rId13"/>
    <p:sldId id="285" r:id="rId14"/>
    <p:sldId id="286" r:id="rId15"/>
    <p:sldId id="289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58F02-CB86-46C3-8AE2-70BDD89FBE6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3D4CE-99E3-44A4-B846-9062B2425B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7502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14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png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Sections 10.3 and 10.4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Combined and Ideal Gas Laws</a:t>
            </a:r>
            <a:br>
              <a:rPr lang="en-US" sz="4000" dirty="0" smtClean="0"/>
            </a:br>
            <a:r>
              <a:rPr lang="en-US" sz="4000" dirty="0" smtClean="0"/>
              <a:t>Partial Pressures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Gas Laws and Stoichiometry</a:t>
            </a:r>
            <a:endParaRPr lang="en-US" sz="4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STP: Standard Temperature and Pressure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990600"/>
            <a:ext cx="614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Standard conditions</a:t>
            </a:r>
            <a:r>
              <a:rPr lang="en-US" sz="2000" dirty="0" smtClean="0"/>
              <a:t>: 	Temperature = 0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 = 273.15 K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Pressure = 1.00 </a:t>
            </a:r>
            <a:r>
              <a:rPr lang="en-US" sz="2000" dirty="0" err="1" smtClean="0"/>
              <a:t>atm</a:t>
            </a:r>
            <a:endParaRPr lang="en-US" sz="20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257550"/>
            <a:ext cx="764397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2170" y="2667000"/>
            <a:ext cx="2732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Standard Molar Volume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Gas Densities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" y="1066800"/>
            <a:ext cx="6577013" cy="4732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6981" y="6019800"/>
            <a:ext cx="5715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KEY:</a:t>
            </a:r>
            <a:r>
              <a:rPr lang="en-US" sz="2400" dirty="0" smtClean="0"/>
              <a:t> Gas density at STP </a:t>
            </a:r>
            <a:r>
              <a:rPr lang="en-US" sz="2400" dirty="0" smtClean="0">
                <a:sym typeface="Symbol"/>
              </a:rPr>
              <a:t> molar mass of gas.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Mixtures: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Partial Pressures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981" y="1295400"/>
            <a:ext cx="80685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KEY:</a:t>
            </a:r>
            <a:r>
              <a:rPr lang="en-US" sz="2400" dirty="0" smtClean="0"/>
              <a:t> In a mixture of different gases, the pressure of each can</a:t>
            </a:r>
          </a:p>
          <a:p>
            <a:r>
              <a:rPr lang="en-US" sz="2400" dirty="0" smtClean="0"/>
              <a:t>be considered independently. The total pressure of the mixture</a:t>
            </a:r>
          </a:p>
          <a:p>
            <a:r>
              <a:rPr lang="en-US" sz="2400" dirty="0" smtClean="0"/>
              <a:t>is the sum of the partial pressures.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Mixtures: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Partial Pressures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838200"/>
            <a:ext cx="899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gas mixture is made up of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(0.136 g),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(0.230 g), and </a:t>
            </a:r>
            <a:r>
              <a:rPr lang="en-US" sz="2400" dirty="0" err="1" smtClean="0"/>
              <a:t>Xe</a:t>
            </a:r>
            <a:r>
              <a:rPr lang="en-US" sz="2400" dirty="0" smtClean="0"/>
              <a:t> (1.35 g). </a:t>
            </a:r>
          </a:p>
          <a:p>
            <a:r>
              <a:rPr lang="en-US" sz="2400" dirty="0" smtClean="0"/>
              <a:t>The mixture has a volume of 1.82 L at 22.0 °C. Calculate the partial </a:t>
            </a:r>
          </a:p>
          <a:p>
            <a:r>
              <a:rPr lang="en-US" sz="2400" dirty="0" smtClean="0"/>
              <a:t>pressure of each gas in the mixture and the total pressure of the gas </a:t>
            </a:r>
          </a:p>
          <a:p>
            <a:r>
              <a:rPr lang="en-US" sz="2400" dirty="0" smtClean="0"/>
              <a:t>mixture.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30755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0.136 g O</a:t>
            </a:r>
            <a:r>
              <a:rPr lang="en-US" baseline="-25000" dirty="0" smtClean="0"/>
              <a:t>2</a:t>
            </a:r>
            <a:r>
              <a:rPr lang="en-US" dirty="0" smtClean="0"/>
              <a:t> = 0.00425 mol O</a:t>
            </a:r>
            <a:r>
              <a:rPr lang="en-US" baseline="-25000" dirty="0" smtClean="0"/>
              <a:t>2</a:t>
            </a:r>
          </a:p>
          <a:p>
            <a:endParaRPr lang="en-US" dirty="0" smtClean="0"/>
          </a:p>
          <a:p>
            <a:r>
              <a:rPr lang="en-US" dirty="0" smtClean="0"/>
              <a:t>0.230 g CO</a:t>
            </a:r>
            <a:r>
              <a:rPr lang="en-US" baseline="-25000" dirty="0" smtClean="0"/>
              <a:t>2</a:t>
            </a:r>
            <a:r>
              <a:rPr lang="en-US" dirty="0" smtClean="0"/>
              <a:t> = 0.00523 mol CO</a:t>
            </a:r>
            <a:r>
              <a:rPr lang="en-US" baseline="-25000" dirty="0" smtClean="0"/>
              <a:t>2</a:t>
            </a:r>
          </a:p>
          <a:p>
            <a:endParaRPr lang="en-US" dirty="0" smtClean="0"/>
          </a:p>
          <a:p>
            <a:r>
              <a:rPr lang="en-US" dirty="0" smtClean="0"/>
              <a:t>1.35 g </a:t>
            </a:r>
            <a:r>
              <a:rPr lang="en-US" dirty="0" err="1" smtClean="0"/>
              <a:t>Xe</a:t>
            </a:r>
            <a:r>
              <a:rPr lang="en-US" dirty="0" smtClean="0"/>
              <a:t> = 0.0103 mol </a:t>
            </a:r>
            <a:r>
              <a:rPr lang="en-US" dirty="0" err="1" smtClean="0"/>
              <a:t>Xe</a:t>
            </a:r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04799" y="4191000"/>
          <a:ext cx="6744929" cy="533400"/>
        </p:xfrm>
        <a:graphic>
          <a:graphicData uri="http://schemas.openxmlformats.org/presentationml/2006/ole">
            <p:oleObj spid="_x0000_s24578" name="Equation" r:id="rId4" imgW="4978080" imgH="393480" progId="Equation.DSMT4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87594" y="4953000"/>
          <a:ext cx="6951406" cy="533400"/>
        </p:xfrm>
        <a:graphic>
          <a:graphicData uri="http://schemas.openxmlformats.org/presentationml/2006/ole">
            <p:oleObj spid="_x0000_s24579" name="Equation" r:id="rId5" imgW="5130720" imgH="393480" progId="Equation.DSMT4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99884" y="5715001"/>
          <a:ext cx="7091516" cy="578518"/>
        </p:xfrm>
        <a:graphic>
          <a:graphicData uri="http://schemas.openxmlformats.org/presentationml/2006/ole">
            <p:oleObj spid="_x0000_s24580" name="Equation" r:id="rId6" imgW="4825800" imgH="3934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6381690"/>
            <a:ext cx="8024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/>
              <a:t>P</a:t>
            </a:r>
            <a:r>
              <a:rPr lang="en-US" sz="2000" b="1" i="1" baseline="-25000" dirty="0" err="1"/>
              <a:t>total</a:t>
            </a:r>
            <a:r>
              <a:rPr lang="en-US" sz="2000" i="1" dirty="0"/>
              <a:t> </a:t>
            </a:r>
            <a:r>
              <a:rPr lang="en-US" sz="2000" i="1" dirty="0" smtClean="0"/>
              <a:t>= </a:t>
            </a:r>
            <a:r>
              <a:rPr lang="en-US" sz="2000" i="1" dirty="0"/>
              <a:t>P</a:t>
            </a:r>
            <a:r>
              <a:rPr lang="en-US" sz="2000" i="1" baseline="-25000" dirty="0"/>
              <a:t>O2</a:t>
            </a:r>
            <a:r>
              <a:rPr lang="en-US" sz="2000" i="1" dirty="0"/>
              <a:t> </a:t>
            </a:r>
            <a:r>
              <a:rPr lang="en-US" sz="2000" i="1" dirty="0" smtClean="0"/>
              <a:t>+ </a:t>
            </a:r>
            <a:r>
              <a:rPr lang="en-US" sz="2000" i="1" dirty="0"/>
              <a:t>P</a:t>
            </a:r>
            <a:r>
              <a:rPr lang="en-US" sz="2000" i="1" baseline="-25000" dirty="0"/>
              <a:t>CO2</a:t>
            </a:r>
            <a:r>
              <a:rPr lang="en-US" sz="2000" i="1" dirty="0"/>
              <a:t> </a:t>
            </a:r>
            <a:r>
              <a:rPr lang="en-US" sz="2000" i="1" dirty="0" smtClean="0"/>
              <a:t>+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Xe</a:t>
            </a:r>
            <a:r>
              <a:rPr lang="en-US" sz="2000" i="1" dirty="0"/>
              <a:t> </a:t>
            </a:r>
            <a:r>
              <a:rPr lang="en-US" sz="2000" i="1" dirty="0" smtClean="0"/>
              <a:t>= </a:t>
            </a:r>
            <a:r>
              <a:rPr lang="en-US" sz="2000" i="1" dirty="0"/>
              <a:t>0.0566 </a:t>
            </a:r>
            <a:r>
              <a:rPr lang="en-US" sz="2000" i="1" dirty="0" err="1"/>
              <a:t>atm</a:t>
            </a:r>
            <a:r>
              <a:rPr lang="en-US" sz="2000" i="1" dirty="0"/>
              <a:t> </a:t>
            </a:r>
            <a:r>
              <a:rPr lang="en-US" sz="2000" i="1" dirty="0" smtClean="0"/>
              <a:t>+ </a:t>
            </a:r>
            <a:r>
              <a:rPr lang="en-US" sz="2000" i="1" dirty="0"/>
              <a:t>0.0695 </a:t>
            </a:r>
            <a:r>
              <a:rPr lang="en-US" sz="2000" i="1" dirty="0" err="1"/>
              <a:t>atm</a:t>
            </a:r>
            <a:r>
              <a:rPr lang="en-US" sz="2000" i="1" dirty="0"/>
              <a:t> </a:t>
            </a:r>
            <a:r>
              <a:rPr lang="en-US" sz="2000" i="1" dirty="0" smtClean="0"/>
              <a:t>+ </a:t>
            </a:r>
            <a:r>
              <a:rPr lang="en-US" sz="2000" i="1" dirty="0"/>
              <a:t>0.137 </a:t>
            </a:r>
            <a:r>
              <a:rPr lang="en-US" sz="2000" i="1" dirty="0" err="1"/>
              <a:t>atm</a:t>
            </a:r>
            <a:r>
              <a:rPr lang="en-US" sz="2000" i="1" dirty="0"/>
              <a:t>  </a:t>
            </a:r>
            <a:r>
              <a:rPr lang="en-US" sz="2000" i="1" dirty="0" smtClean="0"/>
              <a:t>=  0.263 </a:t>
            </a:r>
            <a:r>
              <a:rPr lang="en-US" sz="2000" i="1" dirty="0" err="1"/>
              <a:t>atm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152400" y="152400"/>
            <a:ext cx="8610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Partial Pressure: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Collecting Gases over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Water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838200"/>
            <a:ext cx="899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gas is produced in a reaction and collected by water displacement. The gas sample has a temperature of 22.0 °C, a volume of 27.58 mL, and a pressure of 738 mm Hg. Calculate the amount of hydrogen gas produced in the reaction. P</a:t>
            </a:r>
            <a:r>
              <a:rPr lang="en-US" sz="2400" baseline="-25000" dirty="0" smtClean="0"/>
              <a:t>H2O</a:t>
            </a:r>
            <a:r>
              <a:rPr lang="en-US" sz="2400" dirty="0" smtClean="0"/>
              <a:t>(22.0 </a:t>
            </a:r>
            <a:r>
              <a:rPr lang="en-US" sz="2400" baseline="30000" dirty="0" err="1" smtClean="0"/>
              <a:t>o</a:t>
            </a:r>
            <a:r>
              <a:rPr lang="en-US" sz="2400" dirty="0" err="1" smtClean="0"/>
              <a:t>C</a:t>
            </a:r>
            <a:r>
              <a:rPr lang="en-US" sz="2400" dirty="0" smtClean="0"/>
              <a:t> = 19.83 mm Hg)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27432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</a:t>
            </a:r>
            <a:r>
              <a:rPr lang="en-US" sz="2000" baseline="-25000" dirty="0" err="1" smtClean="0"/>
              <a:t>total</a:t>
            </a:r>
            <a:r>
              <a:rPr lang="en-US" sz="2000" dirty="0" smtClean="0"/>
              <a:t> = P</a:t>
            </a:r>
            <a:r>
              <a:rPr lang="en-US" sz="2000" baseline="-25000" dirty="0" smtClean="0"/>
              <a:t>H2</a:t>
            </a:r>
            <a:r>
              <a:rPr lang="en-US" sz="2000" dirty="0" smtClean="0"/>
              <a:t> + P</a:t>
            </a:r>
            <a:r>
              <a:rPr lang="en-US" sz="2000" baseline="-25000" dirty="0" smtClean="0"/>
              <a:t>H2O</a:t>
            </a:r>
          </a:p>
          <a:p>
            <a:endParaRPr lang="en-US" sz="2000" dirty="0"/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28599" y="4343399"/>
          <a:ext cx="1600201" cy="865683"/>
        </p:xfrm>
        <a:graphic>
          <a:graphicData uri="http://schemas.openxmlformats.org/presentationml/2006/ole">
            <p:oleObj spid="_x0000_s25606" name="Equation" r:id="rId4" imgW="774360" imgH="41904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28600" y="5486400"/>
          <a:ext cx="8559800" cy="838200"/>
        </p:xfrm>
        <a:graphic>
          <a:graphicData uri="http://schemas.openxmlformats.org/presentationml/2006/ole">
            <p:oleObj spid="_x0000_s25607" name="Equation" r:id="rId5" imgW="4279680" imgH="419040" progId="Equation.DSMT4">
              <p:embed/>
            </p:oleObj>
          </a:graphicData>
        </a:graphic>
      </p:graphicFrame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2362200"/>
            <a:ext cx="3505200" cy="422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52400" y="3124200"/>
            <a:ext cx="3252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H2</a:t>
            </a:r>
            <a:r>
              <a:rPr lang="en-US" dirty="0" smtClean="0"/>
              <a:t> 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total</a:t>
            </a:r>
            <a:r>
              <a:rPr lang="en-US" dirty="0" smtClean="0"/>
              <a:t> – 19.83 mm Hg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H2</a:t>
            </a:r>
            <a:r>
              <a:rPr lang="en-US" dirty="0" smtClean="0"/>
              <a:t> = 738 mm Hg – 19.83 mm Hg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H2</a:t>
            </a:r>
            <a:r>
              <a:rPr lang="en-US" dirty="0" smtClean="0"/>
              <a:t> = 718 mm Hg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95400"/>
            <a:ext cx="7696200" cy="487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152400" y="152400"/>
            <a:ext cx="8610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Laws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Stoichiometry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9717" y="6248400"/>
            <a:ext cx="5211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Now add gas properties for gas samples.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4534" y="6248400"/>
            <a:ext cx="820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 to this point: mass for pure substances; volume for solutions.</a:t>
            </a:r>
            <a:endParaRPr lang="en-US" sz="24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293246"/>
            <a:ext cx="7696198" cy="487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895600"/>
            <a:ext cx="6172200" cy="39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152400" y="152400"/>
            <a:ext cx="8610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Laws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Stoichiometry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838200"/>
            <a:ext cx="85440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Magnesium reacts with hydrochloric acid:</a:t>
            </a:r>
          </a:p>
          <a:p>
            <a:endParaRPr lang="en-US" sz="2000" dirty="0"/>
          </a:p>
          <a:p>
            <a:r>
              <a:rPr lang="en-US" sz="2000" dirty="0" smtClean="0"/>
              <a:t>Mg(s) + 2 HCl(aq) </a:t>
            </a:r>
            <a:r>
              <a:rPr lang="en-US" sz="2000" dirty="0" smtClean="0">
                <a:sym typeface="Wingdings" pitchFamily="2" charset="2"/>
              </a:rPr>
              <a:t> MgCl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(aq) + H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(g)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If a sample of Mg reacts and leads to generation of 244 mL H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 gas at 16 </a:t>
            </a:r>
            <a:r>
              <a:rPr lang="en-US" sz="2000" baseline="30000" dirty="0" err="1" smtClean="0">
                <a:sym typeface="Wingdings" pitchFamily="2" charset="2"/>
              </a:rPr>
              <a:t>o</a:t>
            </a:r>
            <a:r>
              <a:rPr lang="en-US" sz="2000" dirty="0" err="1" smtClean="0">
                <a:sym typeface="Wingdings" pitchFamily="2" charset="2"/>
              </a:rPr>
              <a:t>C</a:t>
            </a:r>
            <a:r>
              <a:rPr lang="en-US" sz="2000" dirty="0" smtClean="0">
                <a:sym typeface="Wingdings" pitchFamily="2" charset="2"/>
              </a:rPr>
              <a:t> and a </a:t>
            </a:r>
          </a:p>
          <a:p>
            <a:r>
              <a:rPr lang="en-US" sz="2000" dirty="0" smtClean="0">
                <a:sym typeface="Wingdings" pitchFamily="2" charset="2"/>
              </a:rPr>
              <a:t>pressure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of 0.955 </a:t>
            </a:r>
            <a:r>
              <a:rPr lang="en-US" sz="2000" dirty="0" err="1" smtClean="0">
                <a:sym typeface="Wingdings" pitchFamily="2" charset="2"/>
              </a:rPr>
              <a:t>atm</a:t>
            </a:r>
            <a:r>
              <a:rPr lang="en-US" sz="2000" dirty="0" smtClean="0">
                <a:sym typeface="Wingdings" pitchFamily="2" charset="2"/>
              </a:rPr>
              <a:t>, what mass of Mg was present?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Combined and Ideal Gas Laws</a:t>
            </a:r>
            <a:endParaRPr lang="en-US" sz="4000" dirty="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68300" y="1600200"/>
            <a:ext cx="830464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Calibri" pitchFamily="34" charset="0"/>
              </a:rPr>
              <a:t>In </a:t>
            </a:r>
            <a:r>
              <a:rPr lang="en-US" sz="3200" dirty="0" smtClean="0">
                <a:latin typeface="Calibri" pitchFamily="34" charset="0"/>
              </a:rPr>
              <a:t>these sections…</a:t>
            </a:r>
            <a:endParaRPr lang="en-US" sz="3200" dirty="0">
              <a:latin typeface="Calibri" pitchFamily="34" charset="0"/>
            </a:endParaRPr>
          </a:p>
          <a:p>
            <a:pPr marL="342900" indent="-342900">
              <a:defRPr/>
            </a:pPr>
            <a:endParaRPr lang="en-US" sz="2800" dirty="0" smtClean="0">
              <a:sym typeface="Symbol"/>
            </a:endParaRP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Combined Gas Law: Relating changes in P, V, n, or T</a:t>
            </a:r>
            <a:endParaRPr lang="en-US" sz="2800" dirty="0" smtClean="0">
              <a:sym typeface="Symbol"/>
            </a:endParaRP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>
                <a:sym typeface="Symbol"/>
              </a:rPr>
              <a:t>Ideal Gas Law: Relating P, V, n, and T for a gas </a:t>
            </a:r>
            <a:r>
              <a:rPr lang="en-US" sz="2800" dirty="0" smtClean="0">
                <a:sym typeface="Symbol"/>
              </a:rPr>
              <a:t>sample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Using the Ideal Gas Law: Gas Density and Molar Mass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Gas Mixtures: Partial Pressures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Gas Laws and Stoichiometry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 Laws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1066800"/>
          <a:ext cx="3319975" cy="1828800"/>
        </p:xfrm>
        <a:graphic>
          <a:graphicData uri="http://schemas.openxmlformats.org/presentationml/2006/ole">
            <p:oleObj spid="_x0000_s1027" name="Equation" r:id="rId4" imgW="1498320" imgH="82548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222809" y="4248089"/>
          <a:ext cx="2339791" cy="1371601"/>
        </p:xfrm>
        <a:graphic>
          <a:graphicData uri="http://schemas.openxmlformats.org/presentationml/2006/ole">
            <p:oleObj spid="_x0000_s1028" name="Equation" r:id="rId5" imgW="736560" imgH="43164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438400" y="5695890"/>
            <a:ext cx="3616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before change           after change</a:t>
            </a:r>
            <a:endParaRPr lang="en-US" sz="2000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81000" y="34290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Combined Gas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580062" y="1165225"/>
          <a:ext cx="2649538" cy="1730375"/>
        </p:xfrm>
        <a:graphic>
          <a:graphicData uri="http://schemas.openxmlformats.org/presentationml/2006/ole">
            <p:oleObj spid="_x0000_s1029" name="Equation" r:id="rId6" imgW="124452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222809" y="1828800"/>
          <a:ext cx="2339791" cy="1371601"/>
        </p:xfrm>
        <a:graphic>
          <a:graphicData uri="http://schemas.openxmlformats.org/presentationml/2006/ole">
            <p:oleObj spid="_x0000_s16387" name="Equation" r:id="rId4" imgW="736560" imgH="43164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438400" y="3352800"/>
            <a:ext cx="3616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before change           after change</a:t>
            </a:r>
            <a:endParaRPr lang="en-US" sz="2000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81000" y="3048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Combined Gas Law: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Predicting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Changes in Gas Properties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267200"/>
            <a:ext cx="8504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Key:</a:t>
            </a:r>
            <a:r>
              <a:rPr lang="en-US" sz="2000" dirty="0" smtClean="0"/>
              <a:t> Determine which properties are constant and cancel them from both sides.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12376" y="2514600"/>
          <a:ext cx="1949824" cy="1143000"/>
        </p:xfrm>
        <a:graphic>
          <a:graphicData uri="http://schemas.openxmlformats.org/presentationml/2006/ole">
            <p:oleObj spid="_x0000_s17410" name="Equation" r:id="rId4" imgW="736560" imgH="431640" progId="Equation.DSMT4">
              <p:embed/>
            </p:oleObj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381000" y="762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Combined Gas Law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1843" y="609600"/>
            <a:ext cx="88060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2.68-L sample of gas has a pressure of 1.22 </a:t>
            </a:r>
            <a:r>
              <a:rPr lang="en-US" sz="2400" dirty="0" err="1" smtClean="0"/>
              <a:t>atm</a:t>
            </a:r>
            <a:r>
              <a:rPr lang="en-US" sz="2400" dirty="0" smtClean="0"/>
              <a:t> and a temperature </a:t>
            </a:r>
          </a:p>
          <a:p>
            <a:r>
              <a:rPr lang="en-US" sz="2400" dirty="0" smtClean="0"/>
              <a:t>of 29 °C. The sample is compressed to a volume of 1.41 L and cooled </a:t>
            </a:r>
          </a:p>
          <a:p>
            <a:r>
              <a:rPr lang="en-US" sz="2400" dirty="0" smtClean="0"/>
              <a:t>to –17 °C. Calculate the new pressure of the gas, assuming that no </a:t>
            </a:r>
          </a:p>
          <a:p>
            <a:r>
              <a:rPr lang="en-US" sz="2400" dirty="0" smtClean="0"/>
              <a:t>gas escaped during the experiment.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Ideal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Law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87387" y="1027113"/>
          <a:ext cx="6704013" cy="1811337"/>
        </p:xfrm>
        <a:graphic>
          <a:graphicData uri="http://schemas.openxmlformats.org/presentationml/2006/ole">
            <p:oleObj spid="_x0000_s18435" name="Equation" r:id="rId4" imgW="3149280" imgH="85068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429000"/>
            <a:ext cx="7720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Key: </a:t>
            </a:r>
            <a:r>
              <a:rPr lang="en-US" sz="2400" dirty="0" smtClean="0"/>
              <a:t>There are four variable: P, V, T, and n. If you know three </a:t>
            </a:r>
          </a:p>
          <a:p>
            <a:r>
              <a:rPr lang="en-US" sz="2400" dirty="0" smtClean="0"/>
              <a:t>of them, you can calculate the last one.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Ideal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Law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52400" y="2362200"/>
          <a:ext cx="5638778" cy="773112"/>
        </p:xfrm>
        <a:graphic>
          <a:graphicData uri="http://schemas.openxmlformats.org/presentationml/2006/ole">
            <p:oleObj spid="_x0000_s19458" name="Equation" r:id="rId4" imgW="3149280" imgH="4316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990600"/>
            <a:ext cx="7863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sample of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gas has a volume of 255 mL, has a pressure of </a:t>
            </a:r>
          </a:p>
          <a:p>
            <a:r>
              <a:rPr lang="en-US" sz="2400" dirty="0" smtClean="0"/>
              <a:t>742 mm Hg, and is at a temperature of 19.6 °C. Calculate the </a:t>
            </a:r>
          </a:p>
          <a:p>
            <a:r>
              <a:rPr lang="en-US" sz="2400" dirty="0" smtClean="0"/>
              <a:t>amount of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000" dirty="0" smtClean="0"/>
              <a:t>in </a:t>
            </a:r>
            <a:r>
              <a:rPr lang="en-US" sz="2400" dirty="0" smtClean="0"/>
              <a:t>the gas sample.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352800"/>
            <a:ext cx="45960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Steps: </a:t>
            </a:r>
          </a:p>
          <a:p>
            <a:r>
              <a:rPr lang="en-US" dirty="0" smtClean="0"/>
              <a:t>1. Rearrange ideal gas law for desired property.</a:t>
            </a:r>
          </a:p>
          <a:p>
            <a:r>
              <a:rPr lang="en-US" dirty="0" smtClean="0"/>
              <a:t>2. Convert all properties to units matching R.</a:t>
            </a:r>
          </a:p>
          <a:p>
            <a:r>
              <a:rPr lang="en-US" dirty="0" smtClean="0"/>
              <a:t>3. Calculate.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the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Ideal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Law: Determining Molar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Mass of a Gas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03200" y="3101975"/>
          <a:ext cx="2616200" cy="1698625"/>
        </p:xfrm>
        <a:graphic>
          <a:graphicData uri="http://schemas.openxmlformats.org/presentationml/2006/ole">
            <p:oleObj spid="_x0000_s21506" name="Equation" r:id="rId4" imgW="1917360" imgH="1244520" progId="Equation.DSMT4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604" y="1371600"/>
            <a:ext cx="86415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KEY:</a:t>
            </a:r>
            <a:r>
              <a:rPr lang="en-US" dirty="0" smtClean="0"/>
              <a:t> If you know the V, T, P, and mass of a gas sample, you can determine molar mass by </a:t>
            </a:r>
          </a:p>
          <a:p>
            <a:r>
              <a:rPr lang="en-US" dirty="0" smtClean="0"/>
              <a:t>calculating amount present (moles, n).</a:t>
            </a:r>
          </a:p>
          <a:p>
            <a:endParaRPr lang="en-US" dirty="0"/>
          </a:p>
          <a:p>
            <a:r>
              <a:rPr lang="en-US" dirty="0" smtClean="0"/>
              <a:t>A 4.07-g sample of an unknown gas has a volume of 876 mL and a pressure of 737 mm Hg </a:t>
            </a:r>
          </a:p>
          <a:p>
            <a:r>
              <a:rPr lang="en-US" dirty="0" smtClean="0"/>
              <a:t>at 30.4 °C. Calculate the molar mass of this compound.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381000" y="1524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the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Ideal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Law: Gas Density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2400" y="1676400"/>
          <a:ext cx="2616200" cy="1698625"/>
        </p:xfrm>
        <a:graphic>
          <a:graphicData uri="http://schemas.openxmlformats.org/presentationml/2006/ole">
            <p:oleObj spid="_x0000_s20483" name="Equation" r:id="rId4" imgW="1917360" imgH="124452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990600"/>
            <a:ext cx="6707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density of oxygen gas at 788 mm Hg and 22.5 °C.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3505200"/>
            <a:ext cx="30075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Steps: </a:t>
            </a:r>
          </a:p>
          <a:p>
            <a:pPr marL="342900" indent="-342900">
              <a:buAutoNum type="arabicPeriod"/>
            </a:pPr>
            <a:r>
              <a:rPr lang="en-US" dirty="0" smtClean="0"/>
              <a:t>Assume 1 L volume.</a:t>
            </a:r>
          </a:p>
          <a:p>
            <a:pPr marL="342900" indent="-342900">
              <a:buAutoNum type="arabicPeriod"/>
            </a:pPr>
            <a:r>
              <a:rPr lang="en-US" dirty="0" smtClean="0"/>
              <a:t>Calculate moles present.</a:t>
            </a:r>
          </a:p>
          <a:p>
            <a:pPr marL="342900" indent="-342900">
              <a:buAutoNum type="arabicPeriod"/>
            </a:pPr>
            <a:r>
              <a:rPr lang="en-US" dirty="0" smtClean="0"/>
              <a:t>Convert moles to grams </a:t>
            </a:r>
            <a:br>
              <a:rPr lang="en-US" dirty="0" smtClean="0"/>
            </a:br>
            <a:r>
              <a:rPr lang="en-US" dirty="0" smtClean="0"/>
              <a:t>               using molar mass.</a:t>
            </a:r>
          </a:p>
          <a:p>
            <a:pPr marL="342900" indent="-342900">
              <a:buAutoNum type="arabicPeriod"/>
            </a:pPr>
            <a:r>
              <a:rPr lang="en-US" dirty="0" smtClean="0"/>
              <a:t>Calculate density in g/L.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731</Words>
  <Application>Microsoft Office PowerPoint</Application>
  <PresentationFormat>On-screen Show (4:3)</PresentationFormat>
  <Paragraphs>98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MathType 6.0 Equation</vt:lpstr>
      <vt:lpstr>Sections 10.3 and 10.4 The Combined and Ideal Gas Laws Partial Pressures Gas Laws and Stoichiometry</vt:lpstr>
      <vt:lpstr>The Combined and Ideal Gas Laws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Sections 10.1 and 10.2 Properties of Gases Historical Gas Laws</dc:title>
  <dc:creator>Bill2</dc:creator>
  <cp:lastModifiedBy>Bill2</cp:lastModifiedBy>
  <cp:revision>20</cp:revision>
  <dcterms:created xsi:type="dcterms:W3CDTF">2012-12-29T17:11:06Z</dcterms:created>
  <dcterms:modified xsi:type="dcterms:W3CDTF">2012-12-29T20:25:28Z</dcterms:modified>
</cp:coreProperties>
</file>