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78" r:id="rId4"/>
    <p:sldId id="256" r:id="rId5"/>
    <p:sldId id="260" r:id="rId6"/>
    <p:sldId id="261" r:id="rId7"/>
    <p:sldId id="262" r:id="rId8"/>
    <p:sldId id="259" r:id="rId9"/>
    <p:sldId id="263" r:id="rId10"/>
    <p:sldId id="264" r:id="rId11"/>
    <p:sldId id="265" r:id="rId12"/>
    <p:sldId id="266" r:id="rId13"/>
    <p:sldId id="270" r:id="rId14"/>
    <p:sldId id="267" r:id="rId15"/>
    <p:sldId id="269" r:id="rId16"/>
    <p:sldId id="275" r:id="rId17"/>
    <p:sldId id="273" r:id="rId18"/>
    <p:sldId id="274" r:id="rId19"/>
    <p:sldId id="276" r:id="rId20"/>
    <p:sldId id="277"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78"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115AF6-15FF-4BBD-B175-2A6F09DD5528}" type="datetimeFigureOut">
              <a:rPr lang="en-US" smtClean="0"/>
              <a:t>11/6/2012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623BD3-D505-4EDF-978D-81FE12ABE417}" type="slidenum">
              <a:rPr lang="en-US" smtClean="0"/>
              <a:t>‹#›</a:t>
            </a:fld>
            <a:endParaRPr lang="en-US"/>
          </a:p>
        </p:txBody>
      </p:sp>
    </p:spTree>
    <p:extLst>
      <p:ext uri="{BB962C8B-B14F-4D97-AF65-F5344CB8AC3E}">
        <p14:creationId xmlns:p14="http://schemas.microsoft.com/office/powerpoint/2010/main" val="2536330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a:t>
            </a:fld>
            <a:endParaRPr lang="en-US"/>
          </a:p>
        </p:txBody>
      </p:sp>
    </p:spTree>
    <p:extLst>
      <p:ext uri="{BB962C8B-B14F-4D97-AF65-F5344CB8AC3E}">
        <p14:creationId xmlns:p14="http://schemas.microsoft.com/office/powerpoint/2010/main" val="33075020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10</a:t>
            </a:fld>
            <a:endParaRPr lang="en-US"/>
          </a:p>
        </p:txBody>
      </p:sp>
    </p:spTree>
    <p:extLst>
      <p:ext uri="{BB962C8B-B14F-4D97-AF65-F5344CB8AC3E}">
        <p14:creationId xmlns:p14="http://schemas.microsoft.com/office/powerpoint/2010/main" val="3806569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11</a:t>
            </a:fld>
            <a:endParaRPr lang="en-US"/>
          </a:p>
        </p:txBody>
      </p:sp>
    </p:spTree>
    <p:extLst>
      <p:ext uri="{BB962C8B-B14F-4D97-AF65-F5344CB8AC3E}">
        <p14:creationId xmlns:p14="http://schemas.microsoft.com/office/powerpoint/2010/main" val="1885568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12</a:t>
            </a:fld>
            <a:endParaRPr lang="en-US"/>
          </a:p>
        </p:txBody>
      </p:sp>
    </p:spTree>
    <p:extLst>
      <p:ext uri="{BB962C8B-B14F-4D97-AF65-F5344CB8AC3E}">
        <p14:creationId xmlns:p14="http://schemas.microsoft.com/office/powerpoint/2010/main" val="463801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13</a:t>
            </a:fld>
            <a:endParaRPr lang="en-US"/>
          </a:p>
        </p:txBody>
      </p:sp>
    </p:spTree>
    <p:extLst>
      <p:ext uri="{BB962C8B-B14F-4D97-AF65-F5344CB8AC3E}">
        <p14:creationId xmlns:p14="http://schemas.microsoft.com/office/powerpoint/2010/main" val="2378699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14</a:t>
            </a:fld>
            <a:endParaRPr lang="en-US"/>
          </a:p>
        </p:txBody>
      </p:sp>
    </p:spTree>
    <p:extLst>
      <p:ext uri="{BB962C8B-B14F-4D97-AF65-F5344CB8AC3E}">
        <p14:creationId xmlns:p14="http://schemas.microsoft.com/office/powerpoint/2010/main" val="3649771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15</a:t>
            </a:fld>
            <a:endParaRPr lang="en-US"/>
          </a:p>
        </p:txBody>
      </p:sp>
    </p:spTree>
    <p:extLst>
      <p:ext uri="{BB962C8B-B14F-4D97-AF65-F5344CB8AC3E}">
        <p14:creationId xmlns:p14="http://schemas.microsoft.com/office/powerpoint/2010/main" val="514892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16</a:t>
            </a:fld>
            <a:endParaRPr lang="en-US"/>
          </a:p>
        </p:txBody>
      </p:sp>
    </p:spTree>
    <p:extLst>
      <p:ext uri="{BB962C8B-B14F-4D97-AF65-F5344CB8AC3E}">
        <p14:creationId xmlns:p14="http://schemas.microsoft.com/office/powerpoint/2010/main" val="8282674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17</a:t>
            </a:fld>
            <a:endParaRPr lang="en-US"/>
          </a:p>
        </p:txBody>
      </p:sp>
    </p:spTree>
    <p:extLst>
      <p:ext uri="{BB962C8B-B14F-4D97-AF65-F5344CB8AC3E}">
        <p14:creationId xmlns:p14="http://schemas.microsoft.com/office/powerpoint/2010/main" val="68641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18</a:t>
            </a:fld>
            <a:endParaRPr lang="en-US"/>
          </a:p>
        </p:txBody>
      </p:sp>
    </p:spTree>
    <p:extLst>
      <p:ext uri="{BB962C8B-B14F-4D97-AF65-F5344CB8AC3E}">
        <p14:creationId xmlns:p14="http://schemas.microsoft.com/office/powerpoint/2010/main" val="1589697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19</a:t>
            </a:fld>
            <a:endParaRPr lang="en-US"/>
          </a:p>
        </p:txBody>
      </p:sp>
    </p:spTree>
    <p:extLst>
      <p:ext uri="{BB962C8B-B14F-4D97-AF65-F5344CB8AC3E}">
        <p14:creationId xmlns:p14="http://schemas.microsoft.com/office/powerpoint/2010/main" val="385232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2</a:t>
            </a:fld>
            <a:endParaRPr lang="en-US"/>
          </a:p>
        </p:txBody>
      </p:sp>
    </p:spTree>
    <p:extLst>
      <p:ext uri="{BB962C8B-B14F-4D97-AF65-F5344CB8AC3E}">
        <p14:creationId xmlns:p14="http://schemas.microsoft.com/office/powerpoint/2010/main" val="1496143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20</a:t>
            </a:fld>
            <a:endParaRPr lang="en-US"/>
          </a:p>
        </p:txBody>
      </p:sp>
    </p:spTree>
    <p:extLst>
      <p:ext uri="{BB962C8B-B14F-4D97-AF65-F5344CB8AC3E}">
        <p14:creationId xmlns:p14="http://schemas.microsoft.com/office/powerpoint/2010/main" val="23270111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21</a:t>
            </a:fld>
            <a:endParaRPr lang="en-US"/>
          </a:p>
        </p:txBody>
      </p:sp>
    </p:spTree>
    <p:extLst>
      <p:ext uri="{BB962C8B-B14F-4D97-AF65-F5344CB8AC3E}">
        <p14:creationId xmlns:p14="http://schemas.microsoft.com/office/powerpoint/2010/main" val="87371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3</a:t>
            </a:fld>
            <a:endParaRPr lang="en-US"/>
          </a:p>
        </p:txBody>
      </p:sp>
    </p:spTree>
    <p:extLst>
      <p:ext uri="{BB962C8B-B14F-4D97-AF65-F5344CB8AC3E}">
        <p14:creationId xmlns:p14="http://schemas.microsoft.com/office/powerpoint/2010/main" val="3489062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4</a:t>
            </a:fld>
            <a:endParaRPr lang="en-US"/>
          </a:p>
        </p:txBody>
      </p:sp>
    </p:spTree>
    <p:extLst>
      <p:ext uri="{BB962C8B-B14F-4D97-AF65-F5344CB8AC3E}">
        <p14:creationId xmlns:p14="http://schemas.microsoft.com/office/powerpoint/2010/main" val="328188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5</a:t>
            </a:fld>
            <a:endParaRPr lang="en-US"/>
          </a:p>
        </p:txBody>
      </p:sp>
    </p:spTree>
    <p:extLst>
      <p:ext uri="{BB962C8B-B14F-4D97-AF65-F5344CB8AC3E}">
        <p14:creationId xmlns:p14="http://schemas.microsoft.com/office/powerpoint/2010/main" val="1298010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6</a:t>
            </a:fld>
            <a:endParaRPr lang="en-US"/>
          </a:p>
        </p:txBody>
      </p:sp>
    </p:spTree>
    <p:extLst>
      <p:ext uri="{BB962C8B-B14F-4D97-AF65-F5344CB8AC3E}">
        <p14:creationId xmlns:p14="http://schemas.microsoft.com/office/powerpoint/2010/main" val="876257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7</a:t>
            </a:fld>
            <a:endParaRPr lang="en-US"/>
          </a:p>
        </p:txBody>
      </p:sp>
    </p:spTree>
    <p:extLst>
      <p:ext uri="{BB962C8B-B14F-4D97-AF65-F5344CB8AC3E}">
        <p14:creationId xmlns:p14="http://schemas.microsoft.com/office/powerpoint/2010/main" val="1439519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8</a:t>
            </a:fld>
            <a:endParaRPr lang="en-US"/>
          </a:p>
        </p:txBody>
      </p:sp>
    </p:spTree>
    <p:extLst>
      <p:ext uri="{BB962C8B-B14F-4D97-AF65-F5344CB8AC3E}">
        <p14:creationId xmlns:p14="http://schemas.microsoft.com/office/powerpoint/2010/main" val="3756907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23BD3-D505-4EDF-978D-81FE12ABE417}" type="slidenum">
              <a:rPr lang="en-US" smtClean="0"/>
              <a:t>9</a:t>
            </a:fld>
            <a:endParaRPr lang="en-US"/>
          </a:p>
        </p:txBody>
      </p:sp>
    </p:spTree>
    <p:extLst>
      <p:ext uri="{BB962C8B-B14F-4D97-AF65-F5344CB8AC3E}">
        <p14:creationId xmlns:p14="http://schemas.microsoft.com/office/powerpoint/2010/main" val="3952267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4985D0-A7DC-4DBE-94D9-FF4423BB50E9}" type="datetimeFigureOut">
              <a:rPr lang="en-US" smtClean="0"/>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985D0-A7DC-4DBE-94D9-FF4423BB50E9}" type="datetimeFigureOut">
              <a:rPr lang="en-US" smtClean="0"/>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985D0-A7DC-4DBE-94D9-FF4423BB50E9}" type="datetimeFigureOut">
              <a:rPr lang="en-US" smtClean="0"/>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985D0-A7DC-4DBE-94D9-FF4423BB50E9}" type="datetimeFigureOut">
              <a:rPr lang="en-US" smtClean="0"/>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4985D0-A7DC-4DBE-94D9-FF4423BB50E9}" type="datetimeFigureOut">
              <a:rPr lang="en-US" smtClean="0"/>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4985D0-A7DC-4DBE-94D9-FF4423BB50E9}" type="datetimeFigureOut">
              <a:rPr lang="en-US" smtClean="0"/>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4985D0-A7DC-4DBE-94D9-FF4423BB50E9}" type="datetimeFigureOut">
              <a:rPr lang="en-US" smtClean="0"/>
              <a:t>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4985D0-A7DC-4DBE-94D9-FF4423BB50E9}" type="datetimeFigureOut">
              <a:rPr lang="en-US" smtClean="0"/>
              <a:t>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985D0-A7DC-4DBE-94D9-FF4423BB50E9}" type="datetimeFigureOut">
              <a:rPr lang="en-US" smtClean="0"/>
              <a:t>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4985D0-A7DC-4DBE-94D9-FF4423BB50E9}" type="datetimeFigureOut">
              <a:rPr lang="en-US" smtClean="0"/>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4985D0-A7DC-4DBE-94D9-FF4423BB50E9}" type="datetimeFigureOut">
              <a:rPr lang="en-US" smtClean="0"/>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BD748-D104-4EA0-9D9D-4897E9BB2E2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985D0-A7DC-4DBE-94D9-FF4423BB50E9}" type="datetimeFigureOut">
              <a:rPr lang="en-US" smtClean="0"/>
              <a:t>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BD748-D104-4EA0-9D9D-4897E9BB2E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685800"/>
            <a:ext cx="7772400" cy="1066800"/>
          </a:xfrm>
        </p:spPr>
        <p:txBody>
          <a:bodyPr>
            <a:normAutofit fontScale="90000"/>
          </a:bodyPr>
          <a:lstStyle/>
          <a:p>
            <a:r>
              <a:rPr lang="en-US" sz="4000" dirty="0" smtClean="0"/>
              <a:t>Sections 8.1 – 8.2 </a:t>
            </a:r>
            <a:br>
              <a:rPr lang="en-US" sz="4000" dirty="0" smtClean="0"/>
            </a:br>
            <a:r>
              <a:rPr lang="en-US" sz="4000" dirty="0" smtClean="0"/>
              <a:t>Bonding in Covalent Molecules</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68069"/>
            <a:ext cx="2635080" cy="646331"/>
          </a:xfrm>
          <a:prstGeom prst="rect">
            <a:avLst/>
          </a:prstGeom>
          <a:noFill/>
        </p:spPr>
        <p:txBody>
          <a:bodyPr wrap="none" rtlCol="0">
            <a:spAutoFit/>
          </a:bodyPr>
          <a:lstStyle/>
          <a:p>
            <a:r>
              <a:rPr lang="en-US" sz="3600" dirty="0" smtClean="0"/>
              <a:t>Why Bother?</a:t>
            </a:r>
            <a:endParaRPr lang="en-US" sz="3600" dirty="0"/>
          </a:p>
        </p:txBody>
      </p:sp>
      <p:pic>
        <p:nvPicPr>
          <p:cNvPr id="21506" name="Picture 2" descr="https://c-owl.umass.edu/ebook/genChem-beta2/images/book_content/08-11-t2.jpg"/>
          <p:cNvPicPr>
            <a:picLocks noChangeAspect="1" noChangeArrowheads="1"/>
          </p:cNvPicPr>
          <p:nvPr/>
        </p:nvPicPr>
        <p:blipFill>
          <a:blip r:embed="rId3" cstate="print"/>
          <a:srcRect/>
          <a:stretch>
            <a:fillRect/>
          </a:stretch>
        </p:blipFill>
        <p:spPr bwMode="auto">
          <a:xfrm>
            <a:off x="3657600" y="304800"/>
            <a:ext cx="4114800" cy="619385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6944530" cy="1200329"/>
          </a:xfrm>
          <a:prstGeom prst="rect">
            <a:avLst/>
          </a:prstGeom>
          <a:noFill/>
        </p:spPr>
        <p:txBody>
          <a:bodyPr wrap="none" rtlCol="0">
            <a:spAutoFit/>
          </a:bodyPr>
          <a:lstStyle/>
          <a:p>
            <a:r>
              <a:rPr lang="en-US" sz="3600" dirty="0" smtClean="0"/>
              <a:t>How to Draw Lewis Structures:    PF</a:t>
            </a:r>
            <a:r>
              <a:rPr lang="en-US" sz="3600" baseline="-25000" dirty="0" smtClean="0"/>
              <a:t>3</a:t>
            </a:r>
          </a:p>
          <a:p>
            <a:endParaRPr lang="en-US" sz="3600" dirty="0"/>
          </a:p>
        </p:txBody>
      </p:sp>
      <p:sp>
        <p:nvSpPr>
          <p:cNvPr id="5" name="TextBox 4"/>
          <p:cNvSpPr txBox="1"/>
          <p:nvPr/>
        </p:nvSpPr>
        <p:spPr>
          <a:xfrm>
            <a:off x="304800" y="914400"/>
            <a:ext cx="5029200" cy="4801314"/>
          </a:xfrm>
          <a:prstGeom prst="rect">
            <a:avLst/>
          </a:prstGeom>
          <a:noFill/>
        </p:spPr>
        <p:txBody>
          <a:bodyPr wrap="square" rtlCol="0">
            <a:spAutoFit/>
          </a:bodyPr>
          <a:lstStyle/>
          <a:p>
            <a:r>
              <a:rPr lang="en-US" b="1" dirty="0" smtClean="0"/>
              <a:t>Step 1: Count valence electrons.</a:t>
            </a:r>
            <a:r>
              <a:rPr lang="en-US" dirty="0" smtClean="0"/>
              <a:t/>
            </a:r>
            <a:br>
              <a:rPr lang="en-US" dirty="0" smtClean="0"/>
            </a:br>
            <a:r>
              <a:rPr lang="en-US" dirty="0" smtClean="0"/>
              <a:t>Count the total number of valence electrons in the molecule or ion. Anions have extra electrons, so add 1 electron for each negative charge. Cations have a deficiency of electrons, so subtract 1 electron for each positive charge.</a:t>
            </a:r>
          </a:p>
          <a:p>
            <a:endParaRPr lang="en-US" dirty="0"/>
          </a:p>
          <a:p>
            <a:r>
              <a:rPr lang="en-US" b="1" dirty="0" smtClean="0"/>
              <a:t>Step 2: Arrange atoms.</a:t>
            </a:r>
            <a:r>
              <a:rPr lang="en-US" dirty="0" smtClean="0"/>
              <a:t> </a:t>
            </a:r>
            <a:br>
              <a:rPr lang="en-US" dirty="0" smtClean="0"/>
            </a:br>
            <a:r>
              <a:rPr lang="en-US" dirty="0" smtClean="0"/>
              <a:t>The central atom is usually the one with the lowest affinity for electrons (the one farthest from fluorine on the periodic table). Exception: H is never a central atom. Certain elements are found more frequently as central atoms (C, N, S, P) or terminal atoms (halogens, O) but there are, of course, exceptions. Electronegativity (Section 8.4b) can also be used to choose the central atom in a Lewis structure.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6944530" cy="646331"/>
          </a:xfrm>
          <a:prstGeom prst="rect">
            <a:avLst/>
          </a:prstGeom>
          <a:noFill/>
        </p:spPr>
        <p:txBody>
          <a:bodyPr wrap="none" rtlCol="0">
            <a:spAutoFit/>
          </a:bodyPr>
          <a:lstStyle/>
          <a:p>
            <a:r>
              <a:rPr lang="en-US" sz="3600" dirty="0" smtClean="0"/>
              <a:t>How to Draw Lewis Structures:    PF</a:t>
            </a:r>
            <a:r>
              <a:rPr lang="en-US" sz="3600" baseline="-25000" dirty="0" smtClean="0"/>
              <a:t>3</a:t>
            </a:r>
            <a:endParaRPr lang="en-US" sz="3600" baseline="-25000" dirty="0"/>
          </a:p>
        </p:txBody>
      </p:sp>
      <p:sp>
        <p:nvSpPr>
          <p:cNvPr id="5" name="TextBox 4"/>
          <p:cNvSpPr txBox="1"/>
          <p:nvPr/>
        </p:nvSpPr>
        <p:spPr>
          <a:xfrm>
            <a:off x="304800" y="914400"/>
            <a:ext cx="5029200" cy="5909310"/>
          </a:xfrm>
          <a:prstGeom prst="rect">
            <a:avLst/>
          </a:prstGeom>
          <a:noFill/>
        </p:spPr>
        <p:txBody>
          <a:bodyPr wrap="square" rtlCol="0">
            <a:spAutoFit/>
          </a:bodyPr>
          <a:lstStyle/>
          <a:p>
            <a:r>
              <a:rPr lang="en-US" b="1" dirty="0" smtClean="0"/>
              <a:t>Step 3: Add single bonds.</a:t>
            </a:r>
            <a:r>
              <a:rPr lang="en-US" dirty="0" smtClean="0"/>
              <a:t> </a:t>
            </a:r>
            <a:br>
              <a:rPr lang="en-US" dirty="0" smtClean="0"/>
            </a:br>
            <a:r>
              <a:rPr lang="en-US" dirty="0" smtClean="0"/>
              <a:t>Add one bond (using a line) between each terminal atom and the central atom. Each bond represents 2 electrons.</a:t>
            </a:r>
          </a:p>
          <a:p>
            <a:endParaRPr lang="en-US" dirty="0" smtClean="0"/>
          </a:p>
          <a:p>
            <a:endParaRPr lang="en-US" dirty="0"/>
          </a:p>
          <a:p>
            <a:r>
              <a:rPr lang="en-US" b="1" dirty="0" smtClean="0"/>
              <a:t>Step 4: Add remaining electrons.</a:t>
            </a:r>
            <a:r>
              <a:rPr lang="en-US" dirty="0" smtClean="0"/>
              <a:t> </a:t>
            </a:r>
            <a:br>
              <a:rPr lang="en-US" dirty="0" smtClean="0"/>
            </a:br>
            <a:r>
              <a:rPr lang="en-US" dirty="0" smtClean="0"/>
              <a:t>Assign any remaining electrons to the terminal atoms, in pairs, until the octet rule is satisfied for each terminal atom (except hydrogen). If additional electrons remain, add them to the central atom.</a:t>
            </a:r>
          </a:p>
          <a:p>
            <a:endParaRPr lang="en-US" dirty="0"/>
          </a:p>
          <a:p>
            <a:r>
              <a:rPr lang="en-US" b="1" dirty="0" smtClean="0"/>
              <a:t>Step 5: Check octet rule.</a:t>
            </a:r>
            <a:r>
              <a:rPr lang="en-US" dirty="0" smtClean="0"/>
              <a:t> </a:t>
            </a:r>
            <a:br>
              <a:rPr lang="en-US" dirty="0" smtClean="0"/>
            </a:br>
            <a:r>
              <a:rPr lang="en-US" dirty="0" smtClean="0"/>
              <a:t>Use the octet rule to determine whether multiple bonds are necessary between atoms. If there is an electron deficiency for an element, change a nonbonding electron pair (lone pair) on an adjacent atom into a bonding pair. Continue only until the octet rule is satisfied for all elements (other than the known exceptions described in Section 8.2c).</a:t>
            </a:r>
          </a:p>
          <a:p>
            <a:r>
              <a:rPr lang="en-US" dirty="0" smtClean="0"/>
              <a:t>Only C, N, O , P, and S form multiple bonds.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7293150" cy="1200329"/>
          </a:xfrm>
          <a:prstGeom prst="rect">
            <a:avLst/>
          </a:prstGeom>
          <a:noFill/>
        </p:spPr>
        <p:txBody>
          <a:bodyPr wrap="none" rtlCol="0">
            <a:spAutoFit/>
          </a:bodyPr>
          <a:lstStyle/>
          <a:p>
            <a:r>
              <a:rPr lang="en-US" sz="3600" dirty="0"/>
              <a:t>How to Draw Lewis Structures:    CO</a:t>
            </a:r>
            <a:r>
              <a:rPr lang="en-US" sz="3600" baseline="-25000" dirty="0"/>
              <a:t>3</a:t>
            </a:r>
            <a:r>
              <a:rPr lang="en-US" sz="3600" baseline="30000" dirty="0"/>
              <a:t>2-</a:t>
            </a:r>
          </a:p>
          <a:p>
            <a:endParaRPr lang="en-US" sz="3600" dirty="0"/>
          </a:p>
        </p:txBody>
      </p:sp>
      <p:sp>
        <p:nvSpPr>
          <p:cNvPr id="5" name="TextBox 4"/>
          <p:cNvSpPr txBox="1"/>
          <p:nvPr/>
        </p:nvSpPr>
        <p:spPr>
          <a:xfrm>
            <a:off x="304800" y="914400"/>
            <a:ext cx="5029200" cy="4801314"/>
          </a:xfrm>
          <a:prstGeom prst="rect">
            <a:avLst/>
          </a:prstGeom>
          <a:noFill/>
        </p:spPr>
        <p:txBody>
          <a:bodyPr wrap="square" rtlCol="0">
            <a:spAutoFit/>
          </a:bodyPr>
          <a:lstStyle/>
          <a:p>
            <a:r>
              <a:rPr lang="en-US" b="1" dirty="0" smtClean="0"/>
              <a:t>Step 1: Count valence electrons.</a:t>
            </a:r>
            <a:r>
              <a:rPr lang="en-US" dirty="0" smtClean="0"/>
              <a:t/>
            </a:r>
            <a:br>
              <a:rPr lang="en-US" dirty="0" smtClean="0"/>
            </a:br>
            <a:r>
              <a:rPr lang="en-US" dirty="0" smtClean="0"/>
              <a:t>Count the total number of valence electrons in the molecule or ion. Anions have extra electrons, so add 1 electron for each negative charge. Cations have a deficiency of electrons, so subtract 1 electron for each positive charge.</a:t>
            </a:r>
          </a:p>
          <a:p>
            <a:endParaRPr lang="en-US" dirty="0"/>
          </a:p>
          <a:p>
            <a:r>
              <a:rPr lang="en-US" b="1" dirty="0" smtClean="0"/>
              <a:t>Step 2: Arrange atoms.</a:t>
            </a:r>
            <a:r>
              <a:rPr lang="en-US" dirty="0" smtClean="0"/>
              <a:t> </a:t>
            </a:r>
            <a:br>
              <a:rPr lang="en-US" dirty="0" smtClean="0"/>
            </a:br>
            <a:r>
              <a:rPr lang="en-US" dirty="0" smtClean="0"/>
              <a:t>The central atom is usually the one with the lowest affinity for electrons (the one farthest from fluorine on the periodic table). Exception: H is never a central atom. Certain elements are found more frequently as central atoms (C, N, S, P) or terminal atoms (halogens, O) but there are, of course, exceptions. Electronegativity (Section 8.4b) can also be used to choose the central atom in a Lewis structure.</a:t>
            </a:r>
            <a:endParaRPr lang="en-US" dirty="0"/>
          </a:p>
        </p:txBody>
      </p:sp>
    </p:spTree>
    <p:extLst>
      <p:ext uri="{BB962C8B-B14F-4D97-AF65-F5344CB8AC3E}">
        <p14:creationId xmlns:p14="http://schemas.microsoft.com/office/powerpoint/2010/main" val="702703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7496732" cy="1200329"/>
          </a:xfrm>
          <a:prstGeom prst="rect">
            <a:avLst/>
          </a:prstGeom>
          <a:noFill/>
        </p:spPr>
        <p:txBody>
          <a:bodyPr wrap="none" rtlCol="0">
            <a:spAutoFit/>
          </a:bodyPr>
          <a:lstStyle/>
          <a:p>
            <a:r>
              <a:rPr lang="en-US" sz="3600" dirty="0" smtClean="0"/>
              <a:t>How to Draw Lewis Structures:    CO</a:t>
            </a:r>
            <a:r>
              <a:rPr lang="en-US" sz="3600" baseline="-25000" dirty="0" smtClean="0"/>
              <a:t>3</a:t>
            </a:r>
            <a:r>
              <a:rPr lang="en-US" sz="3600" baseline="30000" dirty="0" smtClean="0"/>
              <a:t>2-</a:t>
            </a:r>
          </a:p>
          <a:p>
            <a:endParaRPr lang="en-US" sz="3600" dirty="0"/>
          </a:p>
        </p:txBody>
      </p:sp>
      <p:sp>
        <p:nvSpPr>
          <p:cNvPr id="6" name="TextBox 5"/>
          <p:cNvSpPr txBox="1"/>
          <p:nvPr/>
        </p:nvSpPr>
        <p:spPr>
          <a:xfrm>
            <a:off x="304800" y="914400"/>
            <a:ext cx="5029200" cy="5909310"/>
          </a:xfrm>
          <a:prstGeom prst="rect">
            <a:avLst/>
          </a:prstGeom>
          <a:noFill/>
        </p:spPr>
        <p:txBody>
          <a:bodyPr wrap="square" rtlCol="0">
            <a:spAutoFit/>
          </a:bodyPr>
          <a:lstStyle/>
          <a:p>
            <a:r>
              <a:rPr lang="en-US" b="1" dirty="0" smtClean="0"/>
              <a:t>Step 3: Add single bonds.</a:t>
            </a:r>
            <a:r>
              <a:rPr lang="en-US" dirty="0" smtClean="0"/>
              <a:t> </a:t>
            </a:r>
            <a:br>
              <a:rPr lang="en-US" dirty="0" smtClean="0"/>
            </a:br>
            <a:r>
              <a:rPr lang="en-US" dirty="0" smtClean="0"/>
              <a:t>Add one bond (using a line) between each terminal atom and the central atom. Each bond represents 2 electrons.</a:t>
            </a:r>
          </a:p>
          <a:p>
            <a:endParaRPr lang="en-US" dirty="0" smtClean="0"/>
          </a:p>
          <a:p>
            <a:endParaRPr lang="en-US" dirty="0"/>
          </a:p>
          <a:p>
            <a:r>
              <a:rPr lang="en-US" b="1" dirty="0" smtClean="0"/>
              <a:t>Step 4: Add remaining electrons.</a:t>
            </a:r>
            <a:r>
              <a:rPr lang="en-US" dirty="0" smtClean="0"/>
              <a:t> </a:t>
            </a:r>
            <a:br>
              <a:rPr lang="en-US" dirty="0" smtClean="0"/>
            </a:br>
            <a:r>
              <a:rPr lang="en-US" dirty="0" smtClean="0"/>
              <a:t>Assign any remaining electrons to the terminal atoms, in pairs, until the octet rule is satisfied for each terminal atom (except hydrogen). If additional electrons remain, add them to the central atom.</a:t>
            </a:r>
          </a:p>
          <a:p>
            <a:endParaRPr lang="en-US" dirty="0"/>
          </a:p>
          <a:p>
            <a:r>
              <a:rPr lang="en-US" b="1" dirty="0" smtClean="0"/>
              <a:t>Step 5: Check octet rule.</a:t>
            </a:r>
            <a:r>
              <a:rPr lang="en-US" dirty="0" smtClean="0"/>
              <a:t> </a:t>
            </a:r>
            <a:br>
              <a:rPr lang="en-US" dirty="0" smtClean="0"/>
            </a:br>
            <a:r>
              <a:rPr lang="en-US" dirty="0" smtClean="0"/>
              <a:t>Use the octet rule to determine whether multiple bonds are necessary between atoms. If there is an electron deficiency for an element, change a nonbonding electron pair (lone pair) on an adjacent atom into a bonding pair. Continue only until the octet rule is satisfied for all elements (other than the known exceptions described in Section 8.2c).</a:t>
            </a:r>
          </a:p>
          <a:p>
            <a:r>
              <a:rPr lang="en-US" dirty="0" smtClean="0"/>
              <a:t>Only C, N, O , P, and S form multiple bonds.</a:t>
            </a:r>
            <a:endParaRPr lang="en-US" dirty="0"/>
          </a:p>
        </p:txBody>
      </p:sp>
    </p:spTree>
    <p:extLst>
      <p:ext uri="{BB962C8B-B14F-4D97-AF65-F5344CB8AC3E}">
        <p14:creationId xmlns:p14="http://schemas.microsoft.com/office/powerpoint/2010/main" val="35402921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7846507" cy="1077218"/>
          </a:xfrm>
          <a:prstGeom prst="rect">
            <a:avLst/>
          </a:prstGeom>
          <a:noFill/>
        </p:spPr>
        <p:txBody>
          <a:bodyPr wrap="none" rtlCol="0">
            <a:spAutoFit/>
          </a:bodyPr>
          <a:lstStyle/>
          <a:p>
            <a:r>
              <a:rPr lang="en-US" sz="2800" dirty="0"/>
              <a:t>Exceptions to the Octet Rule</a:t>
            </a:r>
            <a:r>
              <a:rPr lang="en-US" sz="2800" dirty="0" smtClean="0"/>
              <a:t>: Expanded Valence    </a:t>
            </a:r>
            <a:r>
              <a:rPr lang="en-US" sz="2800" dirty="0"/>
              <a:t>IF</a:t>
            </a:r>
            <a:r>
              <a:rPr lang="en-US" sz="2800" baseline="-25000" dirty="0"/>
              <a:t>3</a:t>
            </a:r>
          </a:p>
          <a:p>
            <a:endParaRPr lang="en-US" sz="3600" dirty="0"/>
          </a:p>
        </p:txBody>
      </p:sp>
      <p:sp>
        <p:nvSpPr>
          <p:cNvPr id="5" name="TextBox 4"/>
          <p:cNvSpPr txBox="1"/>
          <p:nvPr/>
        </p:nvSpPr>
        <p:spPr>
          <a:xfrm>
            <a:off x="304800" y="914400"/>
            <a:ext cx="5029200" cy="5078313"/>
          </a:xfrm>
          <a:prstGeom prst="rect">
            <a:avLst/>
          </a:prstGeom>
          <a:noFill/>
        </p:spPr>
        <p:txBody>
          <a:bodyPr wrap="square" rtlCol="0">
            <a:spAutoFit/>
          </a:bodyPr>
          <a:lstStyle/>
          <a:p>
            <a:r>
              <a:rPr lang="en-US" b="1" dirty="0" smtClean="0"/>
              <a:t>Step 1: Count valence electrons.</a:t>
            </a:r>
            <a:r>
              <a:rPr lang="en-US" dirty="0" smtClean="0"/>
              <a:t/>
            </a:r>
            <a:br>
              <a:rPr lang="en-US" dirty="0" smtClean="0"/>
            </a:br>
            <a:endParaRPr lang="en-US" dirty="0"/>
          </a:p>
          <a:p>
            <a:endParaRPr lang="en-US" b="1" dirty="0" smtClean="0"/>
          </a:p>
          <a:p>
            <a:endParaRPr lang="en-US" b="1" dirty="0"/>
          </a:p>
          <a:p>
            <a:r>
              <a:rPr lang="en-US" b="1" dirty="0" smtClean="0"/>
              <a:t>Step 2: Arrange atoms.</a:t>
            </a:r>
            <a:r>
              <a:rPr lang="en-US" dirty="0" smtClean="0"/>
              <a:t> </a:t>
            </a:r>
            <a:br>
              <a:rPr lang="en-US" dirty="0" smtClean="0"/>
            </a:br>
            <a:endParaRPr lang="en-US" dirty="0" smtClean="0"/>
          </a:p>
          <a:p>
            <a:endParaRPr lang="en-US" dirty="0"/>
          </a:p>
          <a:p>
            <a:endParaRPr lang="en-US" dirty="0" smtClean="0"/>
          </a:p>
          <a:p>
            <a:r>
              <a:rPr lang="en-US" b="1" dirty="0"/>
              <a:t>Step 3: Add single bonds.</a:t>
            </a:r>
            <a:r>
              <a:rPr lang="en-US" dirty="0"/>
              <a:t> </a:t>
            </a:r>
            <a:br>
              <a:rPr lang="en-US" dirty="0"/>
            </a:br>
            <a:endParaRPr lang="en-US" dirty="0"/>
          </a:p>
          <a:p>
            <a:endParaRPr lang="en-US" dirty="0" smtClean="0"/>
          </a:p>
          <a:p>
            <a:endParaRPr lang="en-US" dirty="0"/>
          </a:p>
          <a:p>
            <a:r>
              <a:rPr lang="en-US" b="1" dirty="0"/>
              <a:t>Step 4: Add remaining electrons</a:t>
            </a:r>
            <a:r>
              <a:rPr lang="en-US" b="1" dirty="0" smtClean="0"/>
              <a:t>.</a:t>
            </a:r>
          </a:p>
          <a:p>
            <a:endParaRPr lang="en-US" b="1" dirty="0"/>
          </a:p>
          <a:p>
            <a:endParaRPr lang="en-US" b="1" dirty="0" smtClean="0"/>
          </a:p>
          <a:p>
            <a:r>
              <a:rPr lang="en-US" b="1" dirty="0"/>
              <a:t>Step 5: Check octet rule.</a:t>
            </a:r>
            <a:r>
              <a:rPr lang="en-US" dirty="0"/>
              <a:t> </a:t>
            </a:r>
            <a:endParaRPr lang="en-US" dirty="0" smtClean="0"/>
          </a:p>
          <a:p>
            <a:r>
              <a:rPr lang="en-US" dirty="0"/>
              <a:t>Only C, N, O , P, and S form multiple bonds</a:t>
            </a:r>
            <a:r>
              <a:rPr lang="en-US" dirty="0" smtClean="0"/>
              <a:t>.</a:t>
            </a:r>
            <a:r>
              <a:rPr lang="en-US" dirty="0"/>
              <a:t/>
            </a:r>
            <a:br>
              <a:rPr lang="en-US" dirty="0"/>
            </a:br>
            <a:endParaRPr lang="en-US" b="1" dirty="0" smtClean="0"/>
          </a:p>
        </p:txBody>
      </p:sp>
    </p:spTree>
    <p:extLst>
      <p:ext uri="{BB962C8B-B14F-4D97-AF65-F5344CB8AC3E}">
        <p14:creationId xmlns:p14="http://schemas.microsoft.com/office/powerpoint/2010/main" val="2385986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7142789" cy="1077218"/>
          </a:xfrm>
          <a:prstGeom prst="rect">
            <a:avLst/>
          </a:prstGeom>
          <a:noFill/>
        </p:spPr>
        <p:txBody>
          <a:bodyPr wrap="none" rtlCol="0">
            <a:spAutoFit/>
          </a:bodyPr>
          <a:lstStyle/>
          <a:p>
            <a:r>
              <a:rPr lang="en-US" sz="2800" dirty="0"/>
              <a:t>Exceptions to the Octet Rule: </a:t>
            </a:r>
            <a:r>
              <a:rPr lang="en-US" sz="2800" dirty="0" smtClean="0"/>
              <a:t>Expanded Valence</a:t>
            </a:r>
            <a:endParaRPr lang="en-US" sz="2800" baseline="-25000" dirty="0"/>
          </a:p>
          <a:p>
            <a:endParaRPr lang="en-US" sz="3600" dirty="0"/>
          </a:p>
        </p:txBody>
      </p:sp>
      <p:sp>
        <p:nvSpPr>
          <p:cNvPr id="5" name="TextBox 4"/>
          <p:cNvSpPr txBox="1"/>
          <p:nvPr/>
        </p:nvSpPr>
        <p:spPr>
          <a:xfrm>
            <a:off x="304800" y="757535"/>
            <a:ext cx="5029200" cy="461665"/>
          </a:xfrm>
          <a:prstGeom prst="rect">
            <a:avLst/>
          </a:prstGeom>
          <a:noFill/>
        </p:spPr>
        <p:txBody>
          <a:bodyPr wrap="square" rtlCol="0">
            <a:spAutoFit/>
          </a:bodyPr>
          <a:lstStyle/>
          <a:p>
            <a:r>
              <a:rPr lang="en-US" sz="2400" dirty="0" smtClean="0"/>
              <a:t>When does this most often happen?</a:t>
            </a:r>
          </a:p>
        </p:txBody>
      </p:sp>
      <p:pic>
        <p:nvPicPr>
          <p:cNvPr id="4100" name="Picture 4" descr="https://c-owl.umass.edu/departments/SUNYOneontaOWLBook1e/appendix/PeriodicTabl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43408"/>
            <a:ext cx="864448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47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7846507" cy="1077218"/>
          </a:xfrm>
          <a:prstGeom prst="rect">
            <a:avLst/>
          </a:prstGeom>
          <a:noFill/>
        </p:spPr>
        <p:txBody>
          <a:bodyPr wrap="none" rtlCol="0">
            <a:spAutoFit/>
          </a:bodyPr>
          <a:lstStyle/>
          <a:p>
            <a:r>
              <a:rPr lang="en-US" sz="2800" dirty="0"/>
              <a:t>Exceptions to the Octet Rule: Electron Deficient   BF</a:t>
            </a:r>
            <a:r>
              <a:rPr lang="en-US" sz="2800" baseline="-25000" dirty="0"/>
              <a:t>3</a:t>
            </a:r>
          </a:p>
          <a:p>
            <a:endParaRPr lang="en-US" sz="3600" dirty="0"/>
          </a:p>
        </p:txBody>
      </p:sp>
      <p:sp>
        <p:nvSpPr>
          <p:cNvPr id="5" name="TextBox 4"/>
          <p:cNvSpPr txBox="1"/>
          <p:nvPr/>
        </p:nvSpPr>
        <p:spPr>
          <a:xfrm>
            <a:off x="304800" y="914400"/>
            <a:ext cx="5029200" cy="5078313"/>
          </a:xfrm>
          <a:prstGeom prst="rect">
            <a:avLst/>
          </a:prstGeom>
          <a:noFill/>
        </p:spPr>
        <p:txBody>
          <a:bodyPr wrap="square" rtlCol="0">
            <a:spAutoFit/>
          </a:bodyPr>
          <a:lstStyle/>
          <a:p>
            <a:r>
              <a:rPr lang="en-US" b="1" dirty="0" smtClean="0"/>
              <a:t>Step 1: Count valence electrons.</a:t>
            </a:r>
            <a:r>
              <a:rPr lang="en-US" dirty="0" smtClean="0"/>
              <a:t/>
            </a:r>
            <a:br>
              <a:rPr lang="en-US" dirty="0" smtClean="0"/>
            </a:br>
            <a:endParaRPr lang="en-US" dirty="0"/>
          </a:p>
          <a:p>
            <a:endParaRPr lang="en-US" b="1" dirty="0" smtClean="0"/>
          </a:p>
          <a:p>
            <a:endParaRPr lang="en-US" b="1" dirty="0"/>
          </a:p>
          <a:p>
            <a:r>
              <a:rPr lang="en-US" b="1" dirty="0" smtClean="0"/>
              <a:t>Step 2: Arrange atoms.</a:t>
            </a:r>
            <a:r>
              <a:rPr lang="en-US" dirty="0" smtClean="0"/>
              <a:t> </a:t>
            </a:r>
            <a:br>
              <a:rPr lang="en-US" dirty="0" smtClean="0"/>
            </a:br>
            <a:endParaRPr lang="en-US" dirty="0" smtClean="0"/>
          </a:p>
          <a:p>
            <a:endParaRPr lang="en-US" dirty="0"/>
          </a:p>
          <a:p>
            <a:endParaRPr lang="en-US" dirty="0" smtClean="0"/>
          </a:p>
          <a:p>
            <a:r>
              <a:rPr lang="en-US" b="1" dirty="0"/>
              <a:t>Step 3: Add single bonds.</a:t>
            </a:r>
            <a:r>
              <a:rPr lang="en-US" dirty="0"/>
              <a:t> </a:t>
            </a:r>
            <a:br>
              <a:rPr lang="en-US" dirty="0"/>
            </a:br>
            <a:endParaRPr lang="en-US" dirty="0"/>
          </a:p>
          <a:p>
            <a:endParaRPr lang="en-US" dirty="0" smtClean="0"/>
          </a:p>
          <a:p>
            <a:endParaRPr lang="en-US" dirty="0"/>
          </a:p>
          <a:p>
            <a:r>
              <a:rPr lang="en-US" b="1" dirty="0"/>
              <a:t>Step 4: Add remaining electrons</a:t>
            </a:r>
            <a:r>
              <a:rPr lang="en-US" b="1" dirty="0" smtClean="0"/>
              <a:t>.</a:t>
            </a:r>
          </a:p>
          <a:p>
            <a:endParaRPr lang="en-US" b="1" dirty="0"/>
          </a:p>
          <a:p>
            <a:endParaRPr lang="en-US" b="1" dirty="0" smtClean="0"/>
          </a:p>
          <a:p>
            <a:r>
              <a:rPr lang="en-US" b="1" dirty="0"/>
              <a:t>Step 5: Check octet rule.</a:t>
            </a:r>
            <a:r>
              <a:rPr lang="en-US" dirty="0"/>
              <a:t> </a:t>
            </a:r>
            <a:endParaRPr lang="en-US" dirty="0" smtClean="0"/>
          </a:p>
          <a:p>
            <a:r>
              <a:rPr lang="en-US" dirty="0"/>
              <a:t>Only C, N, O , P, and S form multiple bonds</a:t>
            </a:r>
            <a:r>
              <a:rPr lang="en-US" dirty="0" smtClean="0"/>
              <a:t>.</a:t>
            </a:r>
            <a:r>
              <a:rPr lang="en-US" dirty="0"/>
              <a:t/>
            </a:r>
            <a:br>
              <a:rPr lang="en-US" dirty="0"/>
            </a:br>
            <a:endParaRPr lang="en-US" b="1" dirty="0" smtClean="0"/>
          </a:p>
        </p:txBody>
      </p:sp>
    </p:spTree>
    <p:extLst>
      <p:ext uri="{BB962C8B-B14F-4D97-AF65-F5344CB8AC3E}">
        <p14:creationId xmlns:p14="http://schemas.microsoft.com/office/powerpoint/2010/main" val="1683190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8917056" cy="523220"/>
          </a:xfrm>
          <a:prstGeom prst="rect">
            <a:avLst/>
          </a:prstGeom>
          <a:noFill/>
        </p:spPr>
        <p:txBody>
          <a:bodyPr wrap="none" rtlCol="0">
            <a:spAutoFit/>
          </a:bodyPr>
          <a:lstStyle/>
          <a:p>
            <a:r>
              <a:rPr lang="en-US" sz="2800" dirty="0"/>
              <a:t>Exceptions to the Octet Rule: Electron </a:t>
            </a:r>
            <a:r>
              <a:rPr lang="en-US" sz="2800" dirty="0" smtClean="0"/>
              <a:t>Deficient Compounds</a:t>
            </a:r>
            <a:endParaRPr lang="en-US" sz="3600" dirty="0"/>
          </a:p>
        </p:txBody>
      </p:sp>
      <p:sp>
        <p:nvSpPr>
          <p:cNvPr id="5" name="TextBox 4"/>
          <p:cNvSpPr txBox="1"/>
          <p:nvPr/>
        </p:nvSpPr>
        <p:spPr>
          <a:xfrm>
            <a:off x="304800" y="609600"/>
            <a:ext cx="5029200" cy="461665"/>
          </a:xfrm>
          <a:prstGeom prst="rect">
            <a:avLst/>
          </a:prstGeom>
          <a:noFill/>
        </p:spPr>
        <p:txBody>
          <a:bodyPr wrap="square" rtlCol="0">
            <a:spAutoFit/>
          </a:bodyPr>
          <a:lstStyle/>
          <a:p>
            <a:r>
              <a:rPr lang="en-US" sz="2400" dirty="0" smtClean="0"/>
              <a:t>When does this most often happen?</a:t>
            </a:r>
          </a:p>
        </p:txBody>
      </p:sp>
      <p:pic>
        <p:nvPicPr>
          <p:cNvPr id="6" name="Picture 4" descr="https://c-owl.umass.edu/departments/SUNYOneontaOWLBook1e/appendix/PeriodicTabl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43408"/>
            <a:ext cx="864448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5920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115669"/>
            <a:ext cx="4238853" cy="646331"/>
          </a:xfrm>
          <a:prstGeom prst="rect">
            <a:avLst/>
          </a:prstGeom>
          <a:noFill/>
        </p:spPr>
        <p:txBody>
          <a:bodyPr wrap="none" rtlCol="0">
            <a:spAutoFit/>
          </a:bodyPr>
          <a:lstStyle/>
          <a:p>
            <a:r>
              <a:rPr lang="en-US" sz="3600" dirty="0" smtClean="0"/>
              <a:t>Resonance Structures</a:t>
            </a:r>
            <a:endParaRPr lang="en-US" sz="4400" dirty="0"/>
          </a:p>
        </p:txBody>
      </p:sp>
      <p:pic>
        <p:nvPicPr>
          <p:cNvPr id="5122" name="Picture 2" descr="https://c-owl.umass.edu/ebook/genChem-beta2/images/book_content/08-35-t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9920" y="1524000"/>
            <a:ext cx="2316480" cy="6096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s://c-owl.umass.edu/ebook/genChem-beta2/images/book_content/08-36-t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124200"/>
            <a:ext cx="704088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583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304800"/>
            <a:ext cx="7772400" cy="1066800"/>
          </a:xfrm>
        </p:spPr>
        <p:txBody>
          <a:bodyPr/>
          <a:lstStyle/>
          <a:p>
            <a:pPr algn="l"/>
            <a:r>
              <a:rPr lang="en-US" sz="4000" dirty="0" smtClean="0"/>
              <a:t>Bonding in Covalent Molecules</a:t>
            </a:r>
          </a:p>
        </p:txBody>
      </p:sp>
      <p:sp>
        <p:nvSpPr>
          <p:cNvPr id="3" name="TextBox 2"/>
          <p:cNvSpPr txBox="1">
            <a:spLocks noChangeArrowheads="1"/>
          </p:cNvSpPr>
          <p:nvPr/>
        </p:nvSpPr>
        <p:spPr bwMode="auto">
          <a:xfrm>
            <a:off x="368300" y="1600200"/>
            <a:ext cx="4897366" cy="3231654"/>
          </a:xfrm>
          <a:prstGeom prst="rect">
            <a:avLst/>
          </a:prstGeom>
          <a:noFill/>
          <a:ln w="9525">
            <a:noFill/>
            <a:miter lim="800000"/>
            <a:headEnd/>
            <a:tailEnd/>
          </a:ln>
        </p:spPr>
        <p:txBody>
          <a:bodyPr wrap="none">
            <a:spAutoFit/>
          </a:bodyPr>
          <a:lstStyle/>
          <a:p>
            <a:pPr>
              <a:defRPr/>
            </a:pPr>
            <a:r>
              <a:rPr lang="en-US" sz="3200" dirty="0">
                <a:latin typeface="Calibri" pitchFamily="34" charset="0"/>
              </a:rPr>
              <a:t>In these sections…</a:t>
            </a:r>
          </a:p>
          <a:p>
            <a:pPr>
              <a:defRPr/>
            </a:pPr>
            <a:endParaRPr lang="en-US" sz="3200" dirty="0">
              <a:latin typeface="Calibri" pitchFamily="34" charset="0"/>
            </a:endParaRPr>
          </a:p>
          <a:p>
            <a:pPr marL="342900" indent="-342900">
              <a:buFont typeface="+mj-lt"/>
              <a:buAutoNum type="alphaLcPeriod"/>
              <a:defRPr/>
            </a:pPr>
            <a:r>
              <a:rPr lang="en-US" sz="2800" dirty="0" smtClean="0"/>
              <a:t>Why do covalent bonds form?</a:t>
            </a:r>
            <a:endParaRPr lang="en-US" sz="2800" dirty="0"/>
          </a:p>
          <a:p>
            <a:pPr marL="342900" indent="-342900">
              <a:buFont typeface="+mj-lt"/>
              <a:buAutoNum type="alphaLcPeriod"/>
              <a:defRPr/>
            </a:pPr>
            <a:r>
              <a:rPr lang="en-US" sz="2800" dirty="0" smtClean="0"/>
              <a:t>Valence Electrons</a:t>
            </a:r>
            <a:endParaRPr lang="en-US" sz="2800" dirty="0"/>
          </a:p>
          <a:p>
            <a:pPr marL="342900" indent="-342900">
              <a:buFont typeface="+mj-lt"/>
              <a:buAutoNum type="alphaLcPeriod"/>
              <a:defRPr/>
            </a:pPr>
            <a:r>
              <a:rPr lang="en-US" sz="2800" dirty="0" smtClean="0"/>
              <a:t>Drawing Lewis Structures</a:t>
            </a:r>
            <a:endParaRPr lang="en-US" sz="2800" dirty="0"/>
          </a:p>
          <a:p>
            <a:pPr marL="342900" indent="-342900">
              <a:buFont typeface="+mj-lt"/>
              <a:buAutoNum type="alphaLcPeriod"/>
              <a:defRPr/>
            </a:pPr>
            <a:r>
              <a:rPr lang="en-US" sz="2800" dirty="0" smtClean="0"/>
              <a:t>Exceptions to the Octet Rule</a:t>
            </a:r>
            <a:endParaRPr lang="en-US" sz="2800" dirty="0"/>
          </a:p>
          <a:p>
            <a:pPr marL="342900" indent="-342900">
              <a:buFont typeface="+mj-lt"/>
              <a:buAutoNum type="alphaLcPeriod"/>
              <a:defRPr/>
            </a:pPr>
            <a:r>
              <a:rPr lang="en-US" sz="2800" dirty="0" smtClean="0"/>
              <a:t>Resonance Structures</a:t>
            </a:r>
            <a:endParaRPr lang="en-US" sz="2800"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218" y="420469"/>
            <a:ext cx="6301790" cy="646331"/>
          </a:xfrm>
          <a:prstGeom prst="rect">
            <a:avLst/>
          </a:prstGeom>
          <a:noFill/>
        </p:spPr>
        <p:txBody>
          <a:bodyPr wrap="none" rtlCol="0">
            <a:spAutoFit/>
          </a:bodyPr>
          <a:lstStyle/>
          <a:p>
            <a:r>
              <a:rPr lang="en-US" sz="3600" dirty="0" smtClean="0"/>
              <a:t>Equivalent Resonance Structures</a:t>
            </a:r>
            <a:endParaRPr lang="en-US" sz="4400" dirty="0"/>
          </a:p>
        </p:txBody>
      </p:sp>
      <p:pic>
        <p:nvPicPr>
          <p:cNvPr id="5124" name="Picture 4" descr="https://c-owl.umass.edu/ebook/genChem-beta2/images/book_content/08-36-t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295400"/>
            <a:ext cx="7040880" cy="609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 y="3620869"/>
            <a:ext cx="7085658" cy="646331"/>
          </a:xfrm>
          <a:prstGeom prst="rect">
            <a:avLst/>
          </a:prstGeom>
          <a:noFill/>
        </p:spPr>
        <p:txBody>
          <a:bodyPr wrap="none" rtlCol="0">
            <a:spAutoFit/>
          </a:bodyPr>
          <a:lstStyle/>
          <a:p>
            <a:r>
              <a:rPr lang="en-US" sz="3600" dirty="0" smtClean="0"/>
              <a:t>Nonequivalent Resonance Structures</a:t>
            </a:r>
            <a:endParaRPr lang="en-US" sz="4400" dirty="0"/>
          </a:p>
        </p:txBody>
      </p:sp>
      <p:pic>
        <p:nvPicPr>
          <p:cNvPr id="7170" name="Picture 2" descr="https://c-owl.umass.edu/ebook/genChem-beta2/images/book_content/08-37-t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580061"/>
            <a:ext cx="8915400" cy="449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6264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639762"/>
          </a:xfrm>
        </p:spPr>
        <p:txBody>
          <a:bodyPr>
            <a:noAutofit/>
          </a:bodyPr>
          <a:lstStyle/>
          <a:p>
            <a:r>
              <a:rPr lang="en-US" sz="4000" dirty="0" smtClean="0"/>
              <a:t>And remember: This only works for…</a:t>
            </a:r>
            <a:endParaRPr lang="en-US" sz="4000" dirty="0"/>
          </a:p>
        </p:txBody>
      </p:sp>
      <p:pic>
        <p:nvPicPr>
          <p:cNvPr id="3" name="Picture 4" descr="https://c-owl.umass.edu/departments/SUNYOneontaOWLBook1e/appendix/PeriodicTabl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43408"/>
            <a:ext cx="864448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79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But first: This only works for…</a:t>
            </a:r>
            <a:endParaRPr lang="en-US" dirty="0"/>
          </a:p>
        </p:txBody>
      </p:sp>
      <p:pic>
        <p:nvPicPr>
          <p:cNvPr id="3" name="Picture 4" descr="https://c-owl.umass.edu/departments/SUNYOneontaOWLBook1e/appendix/PeriodicTabl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43408"/>
            <a:ext cx="864448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20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Object 3"/>
          <p:cNvGraphicFramePr>
            <a:graphicFrameLocks noChangeAspect="1"/>
          </p:cNvGraphicFramePr>
          <p:nvPr/>
        </p:nvGraphicFramePr>
        <p:xfrm>
          <a:off x="2895600" y="5048250"/>
          <a:ext cx="2826327" cy="971550"/>
        </p:xfrm>
        <a:graphic>
          <a:graphicData uri="http://schemas.openxmlformats.org/presentationml/2006/ole">
            <mc:AlternateContent xmlns:mc="http://schemas.openxmlformats.org/markup-compatibility/2006">
              <mc:Choice xmlns:v="urn:schemas-microsoft-com:vml" Requires="v">
                <p:oleObj spid="_x0000_s3080" name="Equation" r:id="rId4" imgW="1218960" imgH="419040" progId="Equation.DSMT4">
                  <p:embed/>
                </p:oleObj>
              </mc:Choice>
              <mc:Fallback>
                <p:oleObj name="Equation" r:id="rId4" imgW="1218960" imgH="41904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5048250"/>
                        <a:ext cx="2826327"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3076" name="Picture 4"/>
          <p:cNvPicPr>
            <a:picLocks noChangeAspect="1" noChangeArrowheads="1"/>
          </p:cNvPicPr>
          <p:nvPr/>
        </p:nvPicPr>
        <p:blipFill>
          <a:blip r:embed="rId6" cstate="print"/>
          <a:srcRect/>
          <a:stretch>
            <a:fillRect/>
          </a:stretch>
        </p:blipFill>
        <p:spPr bwMode="auto">
          <a:xfrm>
            <a:off x="1905000" y="2228850"/>
            <a:ext cx="5086350" cy="2390775"/>
          </a:xfrm>
          <a:prstGeom prst="rect">
            <a:avLst/>
          </a:prstGeom>
          <a:noFill/>
          <a:ln w="9525">
            <a:noFill/>
            <a:miter lim="800000"/>
            <a:headEnd/>
            <a:tailEnd/>
          </a:ln>
        </p:spPr>
      </p:pic>
      <p:sp>
        <p:nvSpPr>
          <p:cNvPr id="7" name="TextBox 6"/>
          <p:cNvSpPr txBox="1"/>
          <p:nvPr/>
        </p:nvSpPr>
        <p:spPr>
          <a:xfrm>
            <a:off x="228600" y="381000"/>
            <a:ext cx="8718284" cy="1200329"/>
          </a:xfrm>
          <a:prstGeom prst="rect">
            <a:avLst/>
          </a:prstGeom>
          <a:noFill/>
        </p:spPr>
        <p:txBody>
          <a:bodyPr wrap="none" rtlCol="0">
            <a:spAutoFit/>
          </a:bodyPr>
          <a:lstStyle/>
          <a:p>
            <a:r>
              <a:rPr lang="en-US" sz="3600" dirty="0" smtClean="0"/>
              <a:t>Coulomb’s Law: </a:t>
            </a:r>
          </a:p>
          <a:p>
            <a:r>
              <a:rPr lang="en-US" sz="3600" dirty="0" smtClean="0"/>
              <a:t>           Electrostatic Attractions and Repulsions</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76200"/>
            <a:ext cx="8814593" cy="646331"/>
          </a:xfrm>
          <a:prstGeom prst="rect">
            <a:avLst/>
          </a:prstGeom>
          <a:noFill/>
        </p:spPr>
        <p:txBody>
          <a:bodyPr wrap="square" rtlCol="0">
            <a:spAutoFit/>
          </a:bodyPr>
          <a:lstStyle/>
          <a:p>
            <a:r>
              <a:rPr lang="en-US" sz="3600" dirty="0" smtClean="0"/>
              <a:t>Why Do Bonds Form Between Neutral Atoms?</a:t>
            </a:r>
          </a:p>
        </p:txBody>
      </p:sp>
      <p:pic>
        <p:nvPicPr>
          <p:cNvPr id="6149" name="Picture 5"/>
          <p:cNvPicPr>
            <a:picLocks noChangeAspect="1" noChangeArrowheads="1"/>
          </p:cNvPicPr>
          <p:nvPr/>
        </p:nvPicPr>
        <p:blipFill>
          <a:blip r:embed="rId3" cstate="print"/>
          <a:srcRect/>
          <a:stretch>
            <a:fillRect/>
          </a:stretch>
        </p:blipFill>
        <p:spPr bwMode="auto">
          <a:xfrm>
            <a:off x="3419475" y="1219200"/>
            <a:ext cx="2305050" cy="1209675"/>
          </a:xfrm>
          <a:prstGeom prst="rect">
            <a:avLst/>
          </a:prstGeom>
          <a:noFill/>
          <a:ln w="9525">
            <a:noFill/>
            <a:miter lim="800000"/>
            <a:headEnd/>
            <a:tailEnd/>
          </a:ln>
        </p:spPr>
      </p:pic>
      <p:sp>
        <p:nvSpPr>
          <p:cNvPr id="8" name="TextBox 7"/>
          <p:cNvSpPr txBox="1"/>
          <p:nvPr/>
        </p:nvSpPr>
        <p:spPr>
          <a:xfrm>
            <a:off x="3806762" y="2657475"/>
            <a:ext cx="1532792" cy="523220"/>
          </a:xfrm>
          <a:prstGeom prst="rect">
            <a:avLst/>
          </a:prstGeom>
          <a:noFill/>
        </p:spPr>
        <p:txBody>
          <a:bodyPr wrap="none" rtlCol="0">
            <a:spAutoFit/>
          </a:bodyPr>
          <a:lstStyle/>
          <a:p>
            <a:r>
              <a:rPr lang="en-US" sz="2800" dirty="0" smtClean="0"/>
              <a:t>H           </a:t>
            </a:r>
            <a:r>
              <a:rPr lang="en-US" sz="2800" dirty="0" err="1" smtClean="0"/>
              <a:t>H</a:t>
            </a:r>
            <a:endParaRPr lang="en-US" sz="2800" dirty="0"/>
          </a:p>
        </p:txBody>
      </p:sp>
      <p:pic>
        <p:nvPicPr>
          <p:cNvPr id="6151" name="Picture 7" descr="https://c-owl.umass.edu/ebook/genChem-beta2/images/book_content/08-03-t2.jpg"/>
          <p:cNvPicPr>
            <a:picLocks noChangeAspect="1" noChangeArrowheads="1"/>
          </p:cNvPicPr>
          <p:nvPr/>
        </p:nvPicPr>
        <p:blipFill>
          <a:blip r:embed="rId4" cstate="print"/>
          <a:srcRect/>
          <a:stretch>
            <a:fillRect/>
          </a:stretch>
        </p:blipFill>
        <p:spPr bwMode="auto">
          <a:xfrm>
            <a:off x="457200" y="3962400"/>
            <a:ext cx="8199764" cy="685800"/>
          </a:xfrm>
          <a:prstGeom prst="rect">
            <a:avLst/>
          </a:prstGeom>
          <a:noFill/>
        </p:spPr>
      </p:pic>
      <p:pic>
        <p:nvPicPr>
          <p:cNvPr id="6153" name="Picture 9" descr="https://c-owl.umass.edu/ebook/genChem-beta2/images/book_content/08-05-t2.jpg"/>
          <p:cNvPicPr>
            <a:picLocks noChangeAspect="1" noChangeArrowheads="1"/>
          </p:cNvPicPr>
          <p:nvPr/>
        </p:nvPicPr>
        <p:blipFill>
          <a:blip r:embed="rId5" cstate="print"/>
          <a:srcRect/>
          <a:stretch>
            <a:fillRect/>
          </a:stretch>
        </p:blipFill>
        <p:spPr bwMode="auto">
          <a:xfrm>
            <a:off x="2192879" y="5486400"/>
            <a:ext cx="5198521" cy="762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228600"/>
            <a:ext cx="5862182" cy="646331"/>
          </a:xfrm>
          <a:prstGeom prst="rect">
            <a:avLst/>
          </a:prstGeom>
          <a:noFill/>
        </p:spPr>
        <p:txBody>
          <a:bodyPr wrap="none" rtlCol="0">
            <a:spAutoFit/>
          </a:bodyPr>
          <a:lstStyle/>
          <a:p>
            <a:r>
              <a:rPr lang="en-US" sz="3600" dirty="0" smtClean="0"/>
              <a:t>Valence Orbitals and Electrons</a:t>
            </a:r>
            <a:endParaRPr lang="en-US" sz="3600" dirty="0"/>
          </a:p>
        </p:txBody>
      </p:sp>
      <p:pic>
        <p:nvPicPr>
          <p:cNvPr id="5" name="Picture 9"/>
          <p:cNvPicPr>
            <a:picLocks noChangeAspect="1" noChangeArrowheads="1"/>
          </p:cNvPicPr>
          <p:nvPr/>
        </p:nvPicPr>
        <p:blipFill>
          <a:blip r:embed="rId3" cstate="print"/>
          <a:srcRect/>
          <a:stretch>
            <a:fillRect/>
          </a:stretch>
        </p:blipFill>
        <p:spPr bwMode="auto">
          <a:xfrm>
            <a:off x="381000" y="1973263"/>
            <a:ext cx="3581400" cy="3208337"/>
          </a:xfrm>
          <a:prstGeom prst="rect">
            <a:avLst/>
          </a:prstGeom>
          <a:noFill/>
          <a:ln w="9525">
            <a:noFill/>
            <a:miter lim="800000"/>
            <a:headEnd/>
            <a:tailEnd/>
          </a:ln>
        </p:spPr>
      </p:pic>
      <p:pic>
        <p:nvPicPr>
          <p:cNvPr id="6" name="Picture 9"/>
          <p:cNvPicPr>
            <a:picLocks noChangeAspect="1" noChangeArrowheads="1"/>
          </p:cNvPicPr>
          <p:nvPr/>
        </p:nvPicPr>
        <p:blipFill>
          <a:blip r:embed="rId3" cstate="print"/>
          <a:srcRect/>
          <a:stretch>
            <a:fillRect/>
          </a:stretch>
        </p:blipFill>
        <p:spPr bwMode="auto">
          <a:xfrm>
            <a:off x="5181600" y="1973263"/>
            <a:ext cx="3581400" cy="3208337"/>
          </a:xfrm>
          <a:prstGeom prst="rect">
            <a:avLst/>
          </a:prstGeom>
          <a:noFill/>
          <a:ln w="9525">
            <a:noFill/>
            <a:miter lim="800000"/>
            <a:headEnd/>
            <a:tailEnd/>
          </a:ln>
        </p:spPr>
      </p:pic>
      <p:sp>
        <p:nvSpPr>
          <p:cNvPr id="8" name="TextBox 7"/>
          <p:cNvSpPr txBox="1"/>
          <p:nvPr/>
        </p:nvSpPr>
        <p:spPr>
          <a:xfrm>
            <a:off x="2415122" y="5410200"/>
            <a:ext cx="486030" cy="769441"/>
          </a:xfrm>
          <a:prstGeom prst="rect">
            <a:avLst/>
          </a:prstGeom>
          <a:noFill/>
        </p:spPr>
        <p:txBody>
          <a:bodyPr wrap="none" rtlCol="0">
            <a:spAutoFit/>
          </a:bodyPr>
          <a:lstStyle/>
          <a:p>
            <a:r>
              <a:rPr lang="en-US" sz="4400" dirty="0"/>
              <a:t>C</a:t>
            </a:r>
            <a:endParaRPr lang="en-US" sz="4800" dirty="0"/>
          </a:p>
        </p:txBody>
      </p:sp>
      <p:sp>
        <p:nvSpPr>
          <p:cNvPr id="9" name="TextBox 8"/>
          <p:cNvSpPr txBox="1"/>
          <p:nvPr/>
        </p:nvSpPr>
        <p:spPr>
          <a:xfrm>
            <a:off x="7315200" y="5334000"/>
            <a:ext cx="444352" cy="769441"/>
          </a:xfrm>
          <a:prstGeom prst="rect">
            <a:avLst/>
          </a:prstGeom>
          <a:noFill/>
        </p:spPr>
        <p:txBody>
          <a:bodyPr wrap="none" rtlCol="0">
            <a:spAutoFit/>
          </a:bodyPr>
          <a:lstStyle/>
          <a:p>
            <a:r>
              <a:rPr lang="en-US" sz="4400" dirty="0" smtClean="0"/>
              <a:t>F</a:t>
            </a:r>
            <a:endParaRPr lang="en-US"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228600"/>
            <a:ext cx="4825232" cy="646331"/>
          </a:xfrm>
          <a:prstGeom prst="rect">
            <a:avLst/>
          </a:prstGeom>
          <a:noFill/>
        </p:spPr>
        <p:txBody>
          <a:bodyPr wrap="none" rtlCol="0">
            <a:spAutoFit/>
          </a:bodyPr>
          <a:lstStyle/>
          <a:p>
            <a:r>
              <a:rPr lang="en-US" sz="3600" dirty="0" smtClean="0"/>
              <a:t>Lewis Symbols for Atoms</a:t>
            </a:r>
            <a:endParaRPr lang="en-US" sz="3600" dirty="0"/>
          </a:p>
        </p:txBody>
      </p:sp>
      <p:pic>
        <p:nvPicPr>
          <p:cNvPr id="5" name="Picture 9"/>
          <p:cNvPicPr>
            <a:picLocks noChangeAspect="1" noChangeArrowheads="1"/>
          </p:cNvPicPr>
          <p:nvPr/>
        </p:nvPicPr>
        <p:blipFill>
          <a:blip r:embed="rId3" cstate="print"/>
          <a:srcRect/>
          <a:stretch>
            <a:fillRect/>
          </a:stretch>
        </p:blipFill>
        <p:spPr bwMode="auto">
          <a:xfrm>
            <a:off x="381000" y="1066800"/>
            <a:ext cx="3581400" cy="3208337"/>
          </a:xfrm>
          <a:prstGeom prst="rect">
            <a:avLst/>
          </a:prstGeom>
          <a:noFill/>
          <a:ln w="9525">
            <a:noFill/>
            <a:miter lim="800000"/>
            <a:headEnd/>
            <a:tailEnd/>
          </a:ln>
        </p:spPr>
      </p:pic>
      <p:pic>
        <p:nvPicPr>
          <p:cNvPr id="6" name="Picture 9"/>
          <p:cNvPicPr>
            <a:picLocks noChangeAspect="1" noChangeArrowheads="1"/>
          </p:cNvPicPr>
          <p:nvPr/>
        </p:nvPicPr>
        <p:blipFill>
          <a:blip r:embed="rId3" cstate="print"/>
          <a:srcRect/>
          <a:stretch>
            <a:fillRect/>
          </a:stretch>
        </p:blipFill>
        <p:spPr bwMode="auto">
          <a:xfrm>
            <a:off x="5181600" y="1066800"/>
            <a:ext cx="3581400" cy="3208337"/>
          </a:xfrm>
          <a:prstGeom prst="rect">
            <a:avLst/>
          </a:prstGeom>
          <a:noFill/>
          <a:ln w="9525">
            <a:noFill/>
            <a:miter lim="800000"/>
            <a:headEnd/>
            <a:tailEnd/>
          </a:ln>
        </p:spPr>
      </p:pic>
      <p:sp>
        <p:nvSpPr>
          <p:cNvPr id="8" name="TextBox 7"/>
          <p:cNvSpPr txBox="1"/>
          <p:nvPr/>
        </p:nvSpPr>
        <p:spPr>
          <a:xfrm>
            <a:off x="2415122" y="4114800"/>
            <a:ext cx="486030" cy="769441"/>
          </a:xfrm>
          <a:prstGeom prst="rect">
            <a:avLst/>
          </a:prstGeom>
          <a:noFill/>
        </p:spPr>
        <p:txBody>
          <a:bodyPr wrap="none" rtlCol="0">
            <a:spAutoFit/>
          </a:bodyPr>
          <a:lstStyle/>
          <a:p>
            <a:r>
              <a:rPr lang="en-US" sz="4400" dirty="0"/>
              <a:t>C</a:t>
            </a:r>
            <a:endParaRPr lang="en-US" sz="4800" dirty="0"/>
          </a:p>
        </p:txBody>
      </p:sp>
      <p:sp>
        <p:nvSpPr>
          <p:cNvPr id="9" name="TextBox 8"/>
          <p:cNvSpPr txBox="1"/>
          <p:nvPr/>
        </p:nvSpPr>
        <p:spPr>
          <a:xfrm>
            <a:off x="7315200" y="4114800"/>
            <a:ext cx="444352" cy="769441"/>
          </a:xfrm>
          <a:prstGeom prst="rect">
            <a:avLst/>
          </a:prstGeom>
          <a:noFill/>
        </p:spPr>
        <p:txBody>
          <a:bodyPr wrap="none" rtlCol="0">
            <a:spAutoFit/>
          </a:bodyPr>
          <a:lstStyle/>
          <a:p>
            <a:r>
              <a:rPr lang="en-US" sz="4400" dirty="0" smtClean="0"/>
              <a:t>F</a:t>
            </a:r>
            <a:endParaRPr lang="en-US" sz="4800" dirty="0"/>
          </a:p>
        </p:txBody>
      </p:sp>
      <p:pic>
        <p:nvPicPr>
          <p:cNvPr id="19458" name="Picture 2"/>
          <p:cNvPicPr>
            <a:picLocks noChangeAspect="1" noChangeArrowheads="1"/>
          </p:cNvPicPr>
          <p:nvPr/>
        </p:nvPicPr>
        <p:blipFill>
          <a:blip r:embed="rId4" cstate="print"/>
          <a:srcRect/>
          <a:stretch>
            <a:fillRect/>
          </a:stretch>
        </p:blipFill>
        <p:spPr bwMode="auto">
          <a:xfrm>
            <a:off x="2057400" y="5105400"/>
            <a:ext cx="1219200" cy="1473200"/>
          </a:xfrm>
          <a:prstGeom prst="rect">
            <a:avLst/>
          </a:prstGeom>
          <a:noFill/>
          <a:ln w="9525">
            <a:noFill/>
            <a:miter lim="800000"/>
            <a:headEnd/>
            <a:tailEnd/>
          </a:ln>
        </p:spPr>
      </p:pic>
      <p:pic>
        <p:nvPicPr>
          <p:cNvPr id="19459" name="Picture 3"/>
          <p:cNvPicPr>
            <a:picLocks noChangeAspect="1" noChangeArrowheads="1"/>
          </p:cNvPicPr>
          <p:nvPr/>
        </p:nvPicPr>
        <p:blipFill>
          <a:blip r:embed="rId5" cstate="print"/>
          <a:srcRect/>
          <a:stretch>
            <a:fillRect/>
          </a:stretch>
        </p:blipFill>
        <p:spPr bwMode="auto">
          <a:xfrm>
            <a:off x="6888655" y="5029200"/>
            <a:ext cx="1264745"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p:cNvPicPr>
            <a:picLocks noChangeAspect="1" noChangeArrowheads="1"/>
          </p:cNvPicPr>
          <p:nvPr/>
        </p:nvPicPr>
        <p:blipFill>
          <a:blip r:embed="rId3" cstate="print"/>
          <a:srcRect/>
          <a:stretch>
            <a:fillRect/>
          </a:stretch>
        </p:blipFill>
        <p:spPr bwMode="auto">
          <a:xfrm>
            <a:off x="533400" y="2209800"/>
            <a:ext cx="7954407" cy="2057400"/>
          </a:xfrm>
          <a:prstGeom prst="rect">
            <a:avLst/>
          </a:prstGeom>
          <a:noFill/>
          <a:ln w="9525">
            <a:noFill/>
            <a:miter lim="800000"/>
            <a:headEnd/>
            <a:tailEnd/>
          </a:ln>
        </p:spPr>
      </p:pic>
      <p:sp>
        <p:nvSpPr>
          <p:cNvPr id="4" name="TextBox 3"/>
          <p:cNvSpPr txBox="1"/>
          <p:nvPr/>
        </p:nvSpPr>
        <p:spPr>
          <a:xfrm>
            <a:off x="228600" y="268069"/>
            <a:ext cx="4825232" cy="646331"/>
          </a:xfrm>
          <a:prstGeom prst="rect">
            <a:avLst/>
          </a:prstGeom>
          <a:noFill/>
        </p:spPr>
        <p:txBody>
          <a:bodyPr wrap="none" rtlCol="0">
            <a:spAutoFit/>
          </a:bodyPr>
          <a:lstStyle/>
          <a:p>
            <a:r>
              <a:rPr lang="en-US" sz="3600" dirty="0" smtClean="0"/>
              <a:t>Lewis Symbols for Atoms</a:t>
            </a:r>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68069"/>
            <a:ext cx="5553187" cy="646331"/>
          </a:xfrm>
          <a:prstGeom prst="rect">
            <a:avLst/>
          </a:prstGeom>
          <a:noFill/>
        </p:spPr>
        <p:txBody>
          <a:bodyPr wrap="none" rtlCol="0">
            <a:spAutoFit/>
          </a:bodyPr>
          <a:lstStyle/>
          <a:p>
            <a:r>
              <a:rPr lang="en-US" sz="3600" dirty="0" smtClean="0"/>
              <a:t>Lewis Symbols for Molecules</a:t>
            </a:r>
            <a:endParaRPr lang="en-US" sz="3600" dirty="0"/>
          </a:p>
        </p:txBody>
      </p:sp>
      <p:pic>
        <p:nvPicPr>
          <p:cNvPr id="20482" name="Picture 2" descr="https://c-owl.umass.edu/ebook/genChem-beta2/images/book_content/08-10-t2.jpg"/>
          <p:cNvPicPr>
            <a:picLocks noChangeAspect="1" noChangeArrowheads="1"/>
          </p:cNvPicPr>
          <p:nvPr/>
        </p:nvPicPr>
        <p:blipFill>
          <a:blip r:embed="rId3" cstate="print"/>
          <a:srcRect/>
          <a:stretch>
            <a:fillRect/>
          </a:stretch>
        </p:blipFill>
        <p:spPr bwMode="auto">
          <a:xfrm>
            <a:off x="88641" y="1905000"/>
            <a:ext cx="8826759" cy="2514600"/>
          </a:xfrm>
          <a:prstGeom prst="rect">
            <a:avLst/>
          </a:prstGeom>
          <a:noFill/>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235</Words>
  <Application>Microsoft Office PowerPoint</Application>
  <PresentationFormat>On-screen Show (4:3)</PresentationFormat>
  <Paragraphs>106</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Equation</vt:lpstr>
      <vt:lpstr>Sections 8.1 – 8.2  Bonding in Covalent Molecules</vt:lpstr>
      <vt:lpstr>Bonding in Covalent Molecules</vt:lpstr>
      <vt:lpstr>But first: This only works for…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And remember: This only works for…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Sections 8.1 – 8.2  Bonding in Covalent Molecules</dc:title>
  <dc:creator>Bill2</dc:creator>
  <cp:lastModifiedBy>bv new tablet</cp:lastModifiedBy>
  <cp:revision>17</cp:revision>
  <dcterms:created xsi:type="dcterms:W3CDTF">2012-11-06T11:05:45Z</dcterms:created>
  <dcterms:modified xsi:type="dcterms:W3CDTF">2012-11-06T22:32:25Z</dcterms:modified>
</cp:coreProperties>
</file>