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78" r:id="rId4"/>
    <p:sldId id="280" r:id="rId5"/>
    <p:sldId id="281" r:id="rId6"/>
    <p:sldId id="282" r:id="rId7"/>
    <p:sldId id="283" r:id="rId8"/>
    <p:sldId id="285" r:id="rId9"/>
    <p:sldId id="284" r:id="rId10"/>
    <p:sldId id="286" r:id="rId11"/>
    <p:sldId id="287" r:id="rId12"/>
    <p:sldId id="288" r:id="rId13"/>
    <p:sldId id="289" r:id="rId14"/>
    <p:sldId id="290" r:id="rId15"/>
    <p:sldId id="291" r:id="rId16"/>
    <p:sldId id="293" r:id="rId17"/>
    <p:sldId id="294" r:id="rId18"/>
    <p:sldId id="292" r:id="rId19"/>
    <p:sldId id="295" r:id="rId20"/>
    <p:sldId id="296" r:id="rId21"/>
    <p:sldId id="29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15AF6-15FF-4BBD-B175-2A6F09DD5528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23BD3-D505-4EDF-978D-81FE12ABE4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6330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7502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7502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6143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AD8F87-0515-43A0-972E-43826D454F9D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61432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06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985D0-A7DC-4DBE-94D9-FF4423BB50E9}" type="datetimeFigureOut">
              <a:rPr lang="en-US" smtClean="0"/>
              <a:pPr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BD748-D104-4EA0-9D9D-4897E9BB2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8.png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Section 8.3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Bond Properties</a:t>
            </a:r>
            <a:endParaRPr lang="en-US" sz="4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Resonance Effects on Bond Properties</a:t>
            </a:r>
            <a:endParaRPr lang="en-US" sz="3600" dirty="0"/>
          </a:p>
        </p:txBody>
      </p:sp>
      <p:pic>
        <p:nvPicPr>
          <p:cNvPr id="68610" name="Picture 2" descr="C:\Users\Bill2\Documents\Projects_SVN\OWLBook\published\ebook\images\book_content\08-46-t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1524000"/>
            <a:ext cx="4624754" cy="457200"/>
          </a:xfrm>
          <a:prstGeom prst="rect">
            <a:avLst/>
          </a:prstGeom>
          <a:noFill/>
        </p:spPr>
      </p:pic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457200" y="2514600"/>
          <a:ext cx="4640621" cy="730250"/>
        </p:xfrm>
        <a:graphic>
          <a:graphicData uri="http://schemas.openxmlformats.org/presentationml/2006/ole">
            <p:oleObj spid="_x0000_s68611" name="Equation" r:id="rId5" imgW="2501640" imgH="393480" progId="Equation.DSMT4">
              <p:embed/>
            </p:oleObj>
          </a:graphicData>
        </a:graphic>
      </p:graphicFrame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14900" y="4495800"/>
            <a:ext cx="30861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33400" y="4191000"/>
            <a:ext cx="4329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Bond length and energy follow same trends: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Using Bond Energy to Calculate Enthalpy Change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143000"/>
            <a:ext cx="5894242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Breaking bonds requires energy: endothermic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Forming bonds releases energy: exothermic</a:t>
            </a:r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1272540" y="2667000"/>
          <a:ext cx="6880860" cy="457200"/>
        </p:xfrm>
        <a:graphic>
          <a:graphicData uri="http://schemas.openxmlformats.org/presentationml/2006/ole">
            <p:oleObj spid="_x0000_s73731" name="Equation" r:id="rId4" imgW="3822480" imgH="2538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3733800"/>
            <a:ext cx="4543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NOTE</a:t>
            </a:r>
            <a:r>
              <a:rPr lang="en-US" dirty="0" smtClean="0"/>
              <a:t>: This only works for gas-phase reactions.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Using Bond Energy to Calculate Enthalpy Change</a:t>
            </a:r>
            <a:endParaRPr lang="en-US" sz="3200" dirty="0"/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1272540" y="1219200"/>
          <a:ext cx="6880860" cy="457200"/>
        </p:xfrm>
        <a:graphic>
          <a:graphicData uri="http://schemas.openxmlformats.org/presentationml/2006/ole">
            <p:oleObj spid="_x0000_s74754" name="Equation" r:id="rId4" imgW="3822480" imgH="25380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51584" y="2789872"/>
            <a:ext cx="225901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Bond Energies, kJ/mol</a:t>
            </a:r>
          </a:p>
          <a:p>
            <a:r>
              <a:rPr lang="en-US" dirty="0" smtClean="0"/>
              <a:t>H-H                436</a:t>
            </a:r>
          </a:p>
          <a:p>
            <a:r>
              <a:rPr lang="en-US" dirty="0" smtClean="0"/>
              <a:t>N-H                391</a:t>
            </a:r>
          </a:p>
          <a:p>
            <a:r>
              <a:rPr lang="en-US" dirty="0" smtClean="0"/>
              <a:t>N</a:t>
            </a:r>
            <a:r>
              <a:rPr lang="el-GR" dirty="0" smtClean="0"/>
              <a:t>≡</a:t>
            </a:r>
            <a:r>
              <a:rPr lang="en-US" dirty="0" smtClean="0"/>
              <a:t>N               945</a:t>
            </a:r>
          </a:p>
          <a:p>
            <a:endParaRPr lang="en-US" dirty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2743200"/>
            <a:ext cx="4267200" cy="1757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Section 8.4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Charge Distribution in Molecules</a:t>
            </a:r>
            <a:endParaRPr lang="en-US" sz="4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algn="l"/>
            <a:r>
              <a:rPr lang="en-US" sz="4000" dirty="0" smtClean="0"/>
              <a:t>Bond Properties</a:t>
            </a:r>
            <a:endParaRPr lang="en-US" sz="4000" dirty="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68300" y="1600200"/>
            <a:ext cx="564956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latin typeface="Calibri" pitchFamily="34" charset="0"/>
              </a:rPr>
              <a:t>In </a:t>
            </a:r>
            <a:r>
              <a:rPr lang="en-US" sz="3200" dirty="0" smtClean="0">
                <a:latin typeface="Calibri" pitchFamily="34" charset="0"/>
              </a:rPr>
              <a:t>this section…</a:t>
            </a:r>
            <a:endParaRPr lang="en-US" sz="2800" dirty="0" smtClean="0"/>
          </a:p>
          <a:p>
            <a:pPr marL="342900" indent="-342900">
              <a:buFont typeface="+mj-lt"/>
              <a:buAutoNum type="alphaLcPeriod"/>
              <a:defRPr/>
            </a:pPr>
            <a:endParaRPr lang="en-US" sz="2800" dirty="0" smtClean="0"/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/>
              <a:t>Electronegativity and </a:t>
            </a:r>
            <a:r>
              <a:rPr lang="en-US" sz="2800" dirty="0" smtClean="0"/>
              <a:t>Bond polarity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/>
              <a:t>Formal charge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/>
              <a:t>Resonance structures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Partial charge</a:t>
            </a:r>
          </a:p>
          <a:p>
            <a:pPr marL="342900" indent="-342900">
              <a:buFont typeface="+mj-lt"/>
              <a:buAutoNum type="alphaLcPeriod"/>
              <a:defRPr/>
            </a:pP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Bond Polarity</a:t>
            </a:r>
            <a:endParaRPr lang="en-US" sz="3200" dirty="0"/>
          </a:p>
        </p:txBody>
      </p:sp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5204" y="1524000"/>
            <a:ext cx="2454396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429000"/>
            <a:ext cx="360997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3276600"/>
            <a:ext cx="37242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/>
          <p:cNvCxnSpPr/>
          <p:nvPr/>
        </p:nvCxnSpPr>
        <p:spPr>
          <a:xfrm>
            <a:off x="4648200" y="1524000"/>
            <a:ext cx="0" cy="487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786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20574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Electronegativity</a:t>
            </a:r>
            <a:endParaRPr lang="en-US" sz="3200" dirty="0"/>
          </a:p>
        </p:txBody>
      </p:sp>
      <p:pic>
        <p:nvPicPr>
          <p:cNvPr id="87042" name="Picture 2" descr="https://c-owl.umass.edu/ebook/genChem-beta2/images/book_content/08-55-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1460" y="1447800"/>
            <a:ext cx="6667140" cy="3305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52400" y="152400"/>
            <a:ext cx="88372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Continuum from Covalent to Ionic Bonding: Bond Character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95401"/>
            <a:ext cx="4513531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181600" y="2209800"/>
            <a:ext cx="36204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larger the electronegativity</a:t>
            </a:r>
          </a:p>
          <a:p>
            <a:r>
              <a:rPr lang="en-US" dirty="0" smtClean="0"/>
              <a:t>difference, the more polar the</a:t>
            </a:r>
          </a:p>
          <a:p>
            <a:r>
              <a:rPr lang="en-US" dirty="0" smtClean="0"/>
              <a:t>bond. </a:t>
            </a:r>
          </a:p>
          <a:p>
            <a:endParaRPr lang="en-US" dirty="0" smtClean="0"/>
          </a:p>
          <a:p>
            <a:r>
              <a:rPr lang="en-US" dirty="0" smtClean="0"/>
              <a:t>More polar = more ionic character.</a:t>
            </a:r>
          </a:p>
          <a:p>
            <a:r>
              <a:rPr lang="en-US" dirty="0" smtClean="0"/>
              <a:t>Less polar = more covalent character.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Electron Distribution in Molecules</a:t>
            </a:r>
            <a:endParaRPr lang="en-US" sz="3200" dirty="0"/>
          </a:p>
        </p:txBody>
      </p:sp>
      <p:pic>
        <p:nvPicPr>
          <p:cNvPr id="778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1088" y="1966913"/>
            <a:ext cx="69818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Formal Charge: Assume all bonding electrons shared evenly between bonded atoms</a:t>
            </a:r>
            <a:endParaRPr lang="en-US" sz="3200" dirty="0"/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6024" y="2514600"/>
            <a:ext cx="186537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11624" y="2514600"/>
            <a:ext cx="186537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49065" y="1371600"/>
            <a:ext cx="6909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Formal Charge = Group # - # lone pair electrons – ½ # bonding electrons</a:t>
            </a:r>
          </a:p>
          <a:p>
            <a:endParaRPr lang="en-US" dirty="0" smtClean="0"/>
          </a:p>
          <a:p>
            <a:r>
              <a:rPr lang="en-US" dirty="0" smtClean="0"/>
              <a:t>Formal Charge = Group # - # assigned electrons</a:t>
            </a:r>
            <a:endParaRPr lang="en-US" dirty="0"/>
          </a:p>
        </p:txBody>
      </p:sp>
      <p:pic>
        <p:nvPicPr>
          <p:cNvPr id="8806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84405" y="4852657"/>
            <a:ext cx="1696995" cy="1243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algn="l"/>
            <a:r>
              <a:rPr lang="en-US" sz="4000" dirty="0" smtClean="0"/>
              <a:t>Bond Properties</a:t>
            </a:r>
            <a:endParaRPr lang="en-US" sz="4000" dirty="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68300" y="1600200"/>
            <a:ext cx="352840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latin typeface="Calibri" pitchFamily="34" charset="0"/>
              </a:rPr>
              <a:t>In </a:t>
            </a:r>
            <a:r>
              <a:rPr lang="en-US" sz="3200" dirty="0" smtClean="0">
                <a:latin typeface="Calibri" pitchFamily="34" charset="0"/>
              </a:rPr>
              <a:t>this section…</a:t>
            </a:r>
            <a:endParaRPr lang="en-US" sz="3200" dirty="0">
              <a:latin typeface="Calibri" pitchFamily="34" charset="0"/>
            </a:endParaRPr>
          </a:p>
          <a:p>
            <a:pPr>
              <a:defRPr/>
            </a:pPr>
            <a:endParaRPr lang="en-US" sz="3200" dirty="0">
              <a:latin typeface="Calibri" pitchFamily="34" charset="0"/>
            </a:endParaRP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/>
              <a:t>Bond order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/>
              <a:t>Bond length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/>
              <a:t>Bond energy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/>
              <a:t>Bond energy and </a:t>
            </a:r>
            <a:r>
              <a:rPr lang="en-US" sz="2800" dirty="0" smtClean="0">
                <a:sym typeface="Symbol"/>
              </a:rPr>
              <a:t>H</a:t>
            </a:r>
          </a:p>
          <a:p>
            <a:pPr marL="342900" indent="-342900">
              <a:buFont typeface="+mj-lt"/>
              <a:buAutoNum type="alphaLcPeriod"/>
              <a:defRPr/>
            </a:pP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Using Formal Charge to Rank Nonequivalent Resonance Structures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549065" y="1371600"/>
            <a:ext cx="6965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Rule 1: avoid large or split charges</a:t>
            </a:r>
          </a:p>
          <a:p>
            <a:r>
              <a:rPr lang="en-US" dirty="0" smtClean="0"/>
              <a:t>Rule 2: negative charges are more stable on more electronegative atoms</a:t>
            </a:r>
            <a:endParaRPr lang="en-US" dirty="0"/>
          </a:p>
        </p:txBody>
      </p:sp>
      <p:pic>
        <p:nvPicPr>
          <p:cNvPr id="90114" name="Picture 2" descr="https://c-owl.umass.edu/ebook/genChem-beta2/images/book_content/08-57-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819400"/>
            <a:ext cx="7351713" cy="838200"/>
          </a:xfrm>
          <a:prstGeom prst="rect">
            <a:avLst/>
          </a:prstGeom>
          <a:noFill/>
        </p:spPr>
      </p:pic>
      <p:pic>
        <p:nvPicPr>
          <p:cNvPr id="90116" name="Picture 4" descr="https://c-owl.umass.edu/ebook/genChem-beta2/images/book_content/08-58-t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1" y="5025363"/>
            <a:ext cx="7315200" cy="8420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Electron Distribution in Molecules: Partial Charges</a:t>
            </a:r>
            <a:endParaRPr lang="en-US" sz="3200" dirty="0"/>
          </a:p>
        </p:txBody>
      </p:sp>
      <p:pic>
        <p:nvPicPr>
          <p:cNvPr id="778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1088" y="657225"/>
            <a:ext cx="69818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3657600"/>
            <a:ext cx="4630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Actual atoms in molecules have </a:t>
            </a:r>
            <a:r>
              <a:rPr lang="en-US" b="1" dirty="0" smtClean="0"/>
              <a:t>partial charges.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4343400"/>
            <a:ext cx="5544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Oxidation Number   -2   +4    -2                       -2     +4    -3</a:t>
            </a:r>
          </a:p>
          <a:p>
            <a:r>
              <a:rPr lang="en-US" dirty="0" smtClean="0"/>
              <a:t>Formal Charge           0      0     0                       -1       0     0     </a:t>
            </a:r>
            <a:endParaRPr lang="en-US" dirty="0"/>
          </a:p>
        </p:txBody>
      </p:sp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1300" y="5486400"/>
            <a:ext cx="4152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5010150"/>
            <a:ext cx="1276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5019675"/>
            <a:ext cx="1600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u="sng" dirty="0" smtClean="0"/>
              <a:t>Bond Order</a:t>
            </a:r>
            <a:r>
              <a:rPr lang="en-US" sz="3600" dirty="0" smtClean="0"/>
              <a:t> = # bonds between two atoms</a:t>
            </a:r>
            <a:endParaRPr lang="en-US" sz="3600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286000"/>
            <a:ext cx="1676400" cy="108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057400"/>
            <a:ext cx="311956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4876800"/>
            <a:ext cx="112667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u="sng" dirty="0" smtClean="0"/>
              <a:t>Bond Length </a:t>
            </a:r>
            <a:r>
              <a:rPr lang="en-US" sz="3600" dirty="0" smtClean="0"/>
              <a:t>= distance between nuclei of bonded atoms</a:t>
            </a:r>
            <a:endParaRPr lang="en-US" sz="3600" dirty="0"/>
          </a:p>
        </p:txBody>
      </p:sp>
      <p:pic>
        <p:nvPicPr>
          <p:cNvPr id="24581" name="Picture 5" descr="C:\Users\Bill2\Documents\Projects_SVN\OWLBook\published\ebook\images\book_content\07-52-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286000"/>
            <a:ext cx="2514600" cy="2232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Bond Length Trends: </a:t>
            </a:r>
            <a:br>
              <a:rPr lang="en-US" sz="3600" dirty="0" smtClean="0"/>
            </a:br>
            <a:r>
              <a:rPr lang="en-US" sz="3600" dirty="0" smtClean="0"/>
              <a:t>Larger atoms make longer bonds</a:t>
            </a:r>
            <a:endParaRPr lang="en-US" sz="3600" dirty="0"/>
          </a:p>
        </p:txBody>
      </p:sp>
      <p:pic>
        <p:nvPicPr>
          <p:cNvPr id="24578" name="Picture 2" descr="C:\Users\Bill2\Documents\Projects_SVN\OWLBook\published\ebook\images\book_content\08-43-t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681" y="5334000"/>
            <a:ext cx="5023519" cy="1376709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295400"/>
            <a:ext cx="661298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1371600"/>
            <a:ext cx="40386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Bond Length Trends: Multiple bonds are shorter than single bonds</a:t>
            </a:r>
            <a:endParaRPr lang="en-US" sz="3600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276600"/>
            <a:ext cx="54006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600200"/>
            <a:ext cx="214338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Bond Energy: Energy required to break one mole of bonds</a:t>
            </a:r>
            <a:endParaRPr lang="en-US" sz="3600" dirty="0"/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7098" y="2438400"/>
            <a:ext cx="584050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82523" y="3505200"/>
            <a:ext cx="4046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O-H bond energy =  463 kJ/mol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953000"/>
            <a:ext cx="61897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Bond energies range from about 150 kJ/mol to about 950 kJ/mol</a:t>
            </a:r>
          </a:p>
          <a:p>
            <a:endParaRPr lang="en-US" dirty="0" smtClean="0"/>
          </a:p>
          <a:p>
            <a:r>
              <a:rPr lang="en-US" dirty="0" smtClean="0"/>
              <a:t>Single bonds are from 150 – 500 kJ/mol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Bond Energy Trends: </a:t>
            </a:r>
            <a:br>
              <a:rPr lang="en-US" sz="3600" dirty="0" smtClean="0"/>
            </a:br>
            <a:r>
              <a:rPr lang="en-US" sz="3600" dirty="0" smtClean="0"/>
              <a:t>Larger atoms make </a:t>
            </a:r>
            <a:r>
              <a:rPr lang="en-US" sz="3600" dirty="0" smtClean="0"/>
              <a:t>weak</a:t>
            </a:r>
            <a:r>
              <a:rPr lang="en-US" sz="3600" dirty="0" smtClean="0"/>
              <a:t>er bonds</a:t>
            </a:r>
            <a:endParaRPr lang="en-US" sz="3600" dirty="0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371600"/>
            <a:ext cx="40386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447800"/>
            <a:ext cx="868680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Bond Energy Trends: Multiple bonds are stronger than single bonds</a:t>
            </a:r>
            <a:endParaRPr lang="en-US" sz="3600" dirty="0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35147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3733800"/>
            <a:ext cx="48006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345</Words>
  <Application>Microsoft Office PowerPoint</Application>
  <PresentationFormat>On-screen Show (4:3)</PresentationFormat>
  <Paragraphs>80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MathType 6.0 Equation</vt:lpstr>
      <vt:lpstr>Section 8.3 Bond Properties</vt:lpstr>
      <vt:lpstr>Bond Properties</vt:lpstr>
      <vt:lpstr>Bond Order = # bonds between two atoms</vt:lpstr>
      <vt:lpstr>Bond Length = distance between nuclei of bonded atoms</vt:lpstr>
      <vt:lpstr>Bond Length Trends:  Larger atoms make longer bonds</vt:lpstr>
      <vt:lpstr>Bond Length Trends: Multiple bonds are shorter than single bonds</vt:lpstr>
      <vt:lpstr>Bond Energy: Energy required to break one mole of bonds</vt:lpstr>
      <vt:lpstr>Bond Energy Trends:  Larger atoms make weaker bonds</vt:lpstr>
      <vt:lpstr>Bond Energy Trends: Multiple bonds are stronger than single bonds</vt:lpstr>
      <vt:lpstr>Resonance Effects on Bond Properties</vt:lpstr>
      <vt:lpstr>Using Bond Energy to Calculate Enthalpy Change</vt:lpstr>
      <vt:lpstr>Using Bond Energy to Calculate Enthalpy Change</vt:lpstr>
      <vt:lpstr>Section 8.4 Charge Distribution in Molecules</vt:lpstr>
      <vt:lpstr>Bond Properties</vt:lpstr>
      <vt:lpstr>Bond Polarity</vt:lpstr>
      <vt:lpstr>Electronegativity</vt:lpstr>
      <vt:lpstr>Slide 17</vt:lpstr>
      <vt:lpstr>Electron Distribution in Molecules</vt:lpstr>
      <vt:lpstr>Formal Charge: Assume all bonding electrons shared evenly between bonded atoms</vt:lpstr>
      <vt:lpstr>Using Formal Charge to Rank Nonequivalent Resonance Structures</vt:lpstr>
      <vt:lpstr>Electron Distribution in Molecules: Partial Charges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Sections 8.1 – 8.2  Bonding in Covalent Molecules</dc:title>
  <dc:creator>Bill2</dc:creator>
  <cp:lastModifiedBy>Bill2</cp:lastModifiedBy>
  <cp:revision>45</cp:revision>
  <dcterms:created xsi:type="dcterms:W3CDTF">2012-11-06T11:05:45Z</dcterms:created>
  <dcterms:modified xsi:type="dcterms:W3CDTF">2012-11-11T14:17:14Z</dcterms:modified>
</cp:coreProperties>
</file>