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59" r:id="rId3"/>
    <p:sldId id="262" r:id="rId4"/>
    <p:sldId id="261" r:id="rId5"/>
    <p:sldId id="260" r:id="rId6"/>
    <p:sldId id="257" r:id="rId7"/>
    <p:sldId id="263" r:id="rId8"/>
    <p:sldId id="264" r:id="rId9"/>
    <p:sldId id="265" r:id="rId10"/>
    <p:sldId id="266" r:id="rId11"/>
    <p:sldId id="270" r:id="rId12"/>
    <p:sldId id="267" r:id="rId13"/>
    <p:sldId id="268" r:id="rId14"/>
    <p:sldId id="269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9CBA4-3E60-4022-A527-5F8DEFFC4C09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C008A-F312-4608-A6A4-9069D1BE7A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75020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6143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7B23-4FDB-4996-91F5-37A35D90AFDC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4BE5-E41B-4372-9503-F8C145126E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7B23-4FDB-4996-91F5-37A35D90AFDC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4BE5-E41B-4372-9503-F8C145126E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7B23-4FDB-4996-91F5-37A35D90AFDC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4BE5-E41B-4372-9503-F8C145126E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7B23-4FDB-4996-91F5-37A35D90AFDC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4BE5-E41B-4372-9503-F8C145126E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7B23-4FDB-4996-91F5-37A35D90AFDC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4BE5-E41B-4372-9503-F8C145126E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7B23-4FDB-4996-91F5-37A35D90AFDC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4BE5-E41B-4372-9503-F8C145126E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7B23-4FDB-4996-91F5-37A35D90AFDC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4BE5-E41B-4372-9503-F8C145126E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7B23-4FDB-4996-91F5-37A35D90AFDC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4BE5-E41B-4372-9503-F8C145126E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7B23-4FDB-4996-91F5-37A35D90AFDC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4BE5-E41B-4372-9503-F8C145126E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7B23-4FDB-4996-91F5-37A35D90AFDC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4BE5-E41B-4372-9503-F8C145126E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7B23-4FDB-4996-91F5-37A35D90AFDC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4BE5-E41B-4372-9503-F8C145126E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17B23-4FDB-4996-91F5-37A35D90AFDC}" type="datetimeFigureOut">
              <a:rPr lang="en-US" smtClean="0"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F4BE5-E41B-4372-9503-F8C145126E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jpeg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Section 8.5 and 8.6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Molecular Geometry and Polarity</a:t>
            </a:r>
            <a:endParaRPr lang="en-US" sz="40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228600" y="304800"/>
            <a:ext cx="83820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Determining Molecular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Geometry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latin typeface="+mj-lt"/>
                <a:ea typeface="+mj-ea"/>
                <a:cs typeface="+mj-cs"/>
              </a:rPr>
              <a:t>       </a:t>
            </a:r>
            <a:r>
              <a:rPr lang="en-US" sz="2400" noProof="0" dirty="0" smtClean="0">
                <a:latin typeface="+mj-lt"/>
                <a:ea typeface="+mj-ea"/>
                <a:cs typeface="+mj-cs"/>
              </a:rPr>
              <a:t>-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Electron-Pair Geometry, ignoring Lone Pair Positions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124200"/>
            <a:ext cx="13335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2743200"/>
            <a:ext cx="532447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209800" y="2145268"/>
            <a:ext cx="5388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no lone pairs                  1 lone pair                  2 lone pairs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228600" y="304800"/>
            <a:ext cx="83820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Drawing Shapes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on Paper: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Wedge-and-Dash Notation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1371600"/>
            <a:ext cx="3896195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line                =  in plane of paper/screen</a:t>
            </a:r>
          </a:p>
          <a:p>
            <a:r>
              <a:rPr lang="en-US" dirty="0" smtClean="0"/>
              <a:t>solid wedge = coming towards you</a:t>
            </a:r>
          </a:p>
          <a:p>
            <a:r>
              <a:rPr lang="en-US" dirty="0" smtClean="0"/>
              <a:t>dashed line  = moving away from you</a:t>
            </a:r>
            <a:endParaRPr lang="en-US" dirty="0"/>
          </a:p>
        </p:txBody>
      </p:sp>
      <p:pic>
        <p:nvPicPr>
          <p:cNvPr id="38914" name="Picture 2" descr="https://c-owl.umass.edu/ebook/genChem-beta2/images/book_content/08-94-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39153" y="3200400"/>
            <a:ext cx="5523647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228600" y="304800"/>
            <a:ext cx="83820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Deviations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from Ideal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Molecular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Geometry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latin typeface="+mj-lt"/>
                <a:ea typeface="+mj-ea"/>
                <a:cs typeface="+mj-cs"/>
              </a:rPr>
              <a:t>       </a:t>
            </a:r>
            <a:r>
              <a:rPr lang="en-US" sz="2400" noProof="0" dirty="0" smtClean="0">
                <a:latin typeface="+mj-lt"/>
                <a:ea typeface="+mj-ea"/>
                <a:cs typeface="+mj-cs"/>
              </a:rPr>
              <a:t>-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Lone pairs take up more room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218" name="Picture 2" descr="https://c-owl.umass.edu/ebook/genChem-beta2/images/book_content/08-89-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2819400"/>
            <a:ext cx="5764569" cy="1600200"/>
          </a:xfrm>
          <a:prstGeom prst="rect">
            <a:avLst/>
          </a:prstGeom>
          <a:noFill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895600"/>
            <a:ext cx="12192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676991" y="4800600"/>
            <a:ext cx="5171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                        NH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                  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228600" y="304800"/>
            <a:ext cx="83820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Molecular Polarity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latin typeface="+mj-lt"/>
                <a:ea typeface="+mj-ea"/>
                <a:cs typeface="+mj-cs"/>
              </a:rPr>
              <a:t>       </a:t>
            </a:r>
            <a:r>
              <a:rPr lang="en-US" sz="2400" noProof="0" dirty="0" smtClean="0">
                <a:latin typeface="+mj-lt"/>
                <a:ea typeface="+mj-ea"/>
                <a:cs typeface="+mj-cs"/>
              </a:rPr>
              <a:t>-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Net effect of polar bonds in a molecule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1" y="4267201"/>
            <a:ext cx="226364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2362200"/>
            <a:ext cx="1828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https://c-owl.umass.edu/ebook/genChem-beta2/images/book_content/08-55-t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24225" y="2333624"/>
            <a:ext cx="5591175" cy="2771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228600" y="304800"/>
            <a:ext cx="83820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Molecular Polarity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latin typeface="+mj-lt"/>
                <a:ea typeface="+mj-ea"/>
                <a:cs typeface="+mj-cs"/>
              </a:rPr>
              <a:t>       </a:t>
            </a:r>
            <a:r>
              <a:rPr lang="en-US" sz="2400" noProof="0" dirty="0" smtClean="0">
                <a:latin typeface="+mj-lt"/>
                <a:ea typeface="+mj-ea"/>
                <a:cs typeface="+mj-cs"/>
              </a:rPr>
              <a:t>-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Net effect of polar bonds in a molecule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https://c-owl.umass.edu/ebook/genChem-beta2/images/book_content/08-55-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25" y="1447800"/>
            <a:ext cx="5591175" cy="2771776"/>
          </a:xfrm>
          <a:prstGeom prst="rect">
            <a:avLst/>
          </a:prstGeom>
          <a:noFill/>
        </p:spPr>
      </p:pic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762500"/>
            <a:ext cx="26955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990600" y="2438400"/>
            <a:ext cx="8126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CO</a:t>
            </a:r>
            <a:r>
              <a:rPr lang="en-US" sz="3200" baseline="-25000" dirty="0" smtClean="0"/>
              <a:t>2</a:t>
            </a:r>
            <a:endParaRPr lang="en-US" sz="28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228600" y="304800"/>
            <a:ext cx="83820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Molecular Polarity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latin typeface="+mj-lt"/>
                <a:ea typeface="+mj-ea"/>
                <a:cs typeface="+mj-cs"/>
              </a:rPr>
              <a:t>       </a:t>
            </a:r>
            <a:r>
              <a:rPr lang="en-US" sz="2400" noProof="0" dirty="0" smtClean="0">
                <a:latin typeface="+mj-lt"/>
                <a:ea typeface="+mj-ea"/>
                <a:cs typeface="+mj-cs"/>
              </a:rPr>
              <a:t>-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Net effect of polar bonds in a molecule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https://c-owl.umass.edu/ebook/genChem-beta2/images/book_content/08-55-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25" y="1447800"/>
            <a:ext cx="5591175" cy="27717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" y="2362200"/>
            <a:ext cx="8451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NH</a:t>
            </a:r>
            <a:r>
              <a:rPr lang="en-US" sz="3200" baseline="-25000" dirty="0" smtClean="0"/>
              <a:t>3</a:t>
            </a:r>
            <a:endParaRPr lang="en-US" sz="32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228600" y="304800"/>
            <a:ext cx="83820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Molecular Polarity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latin typeface="+mj-lt"/>
                <a:ea typeface="+mj-ea"/>
                <a:cs typeface="+mj-cs"/>
              </a:rPr>
              <a:t>       </a:t>
            </a:r>
            <a:r>
              <a:rPr lang="en-US" sz="2400" noProof="0" dirty="0" smtClean="0">
                <a:latin typeface="+mj-lt"/>
                <a:ea typeface="+mj-ea"/>
                <a:cs typeface="+mj-cs"/>
              </a:rPr>
              <a:t>-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Net effect of polar bonds in a molecule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https://c-owl.umass.edu/ebook/genChem-beta2/images/book_content/08-55-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25" y="1447800"/>
            <a:ext cx="5591175" cy="27717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" y="2362200"/>
            <a:ext cx="9893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CHF</a:t>
            </a:r>
            <a:r>
              <a:rPr lang="en-US" sz="3200" baseline="-25000" dirty="0" smtClean="0"/>
              <a:t>3</a:t>
            </a:r>
            <a:endParaRPr lang="en-US" sz="3200" baseline="-25000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419600"/>
            <a:ext cx="2209800" cy="212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228600" y="304800"/>
            <a:ext cx="83820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Molecular Polarity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latin typeface="+mj-lt"/>
                <a:ea typeface="+mj-ea"/>
                <a:cs typeface="+mj-cs"/>
              </a:rPr>
              <a:t>       </a:t>
            </a:r>
            <a:r>
              <a:rPr lang="en-US" sz="2400" noProof="0" dirty="0" smtClean="0">
                <a:latin typeface="+mj-lt"/>
                <a:ea typeface="+mj-ea"/>
                <a:cs typeface="+mj-cs"/>
              </a:rPr>
              <a:t>-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Three general rules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057400"/>
            <a:ext cx="848616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1. Fully symmetrical molecules with no lone pairs are nonpolar.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2. Hydrocarbons are nonpolar.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3. Molecules containing N-H or O-H bonds are almost always polar.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 algn="l"/>
            <a:r>
              <a:rPr lang="en-US" sz="4000" dirty="0" smtClean="0"/>
              <a:t>Molecular Geometry and Polarity</a:t>
            </a:r>
            <a:endParaRPr lang="en-US" sz="4000" dirty="0" smtClean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68300" y="1600200"/>
            <a:ext cx="3259226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latin typeface="Calibri" pitchFamily="34" charset="0"/>
              </a:rPr>
              <a:t>In </a:t>
            </a:r>
            <a:r>
              <a:rPr lang="en-US" sz="3200" dirty="0" smtClean="0">
                <a:latin typeface="Calibri" pitchFamily="34" charset="0"/>
              </a:rPr>
              <a:t>these sections…</a:t>
            </a:r>
            <a:endParaRPr lang="en-US" sz="3200" dirty="0">
              <a:latin typeface="Calibri" pitchFamily="34" charset="0"/>
            </a:endParaRPr>
          </a:p>
          <a:p>
            <a:pPr>
              <a:defRPr/>
            </a:pPr>
            <a:endParaRPr lang="en-US" sz="3200" dirty="0">
              <a:latin typeface="Calibri" pitchFamily="34" charset="0"/>
            </a:endParaRPr>
          </a:p>
          <a:p>
            <a:pPr marL="342900" indent="-342900">
              <a:buFont typeface="+mj-lt"/>
              <a:buAutoNum type="alphaLcPeriod"/>
              <a:defRPr/>
            </a:pPr>
            <a:r>
              <a:rPr lang="en-US" sz="2800" dirty="0" smtClean="0">
                <a:sym typeface="Symbol"/>
              </a:rPr>
              <a:t>VSEPR Shapes</a:t>
            </a:r>
          </a:p>
          <a:p>
            <a:pPr marL="342900" indent="-342900">
              <a:buFont typeface="+mj-lt"/>
              <a:buAutoNum type="alphaLcPeriod"/>
              <a:defRPr/>
            </a:pPr>
            <a:r>
              <a:rPr lang="en-US" sz="2800" dirty="0" smtClean="0">
                <a:sym typeface="Symbol"/>
              </a:rPr>
              <a:t>Molecular Shapes</a:t>
            </a:r>
          </a:p>
          <a:p>
            <a:pPr marL="342900" indent="-342900">
              <a:buFont typeface="+mj-lt"/>
              <a:buAutoNum type="alphaLcPeriod"/>
              <a:defRPr/>
            </a:pPr>
            <a:r>
              <a:rPr lang="en-US" sz="2800" dirty="0" smtClean="0">
                <a:sym typeface="Symbol"/>
              </a:rPr>
              <a:t>Molecular Polarity</a:t>
            </a:r>
          </a:p>
          <a:p>
            <a:pPr marL="342900" indent="-342900">
              <a:buFont typeface="+mj-lt"/>
              <a:buAutoNum type="alphaLcPeriod"/>
              <a:defRPr/>
            </a:pPr>
            <a:endParaRPr lang="en-US" sz="2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81000" y="2286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Big Picture: What are the shapes of molecules.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981200"/>
            <a:ext cx="294873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1371600"/>
            <a:ext cx="3442564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76200" y="4992687"/>
            <a:ext cx="792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Lewis 		# Structural	   </a:t>
            </a:r>
            <a:r>
              <a:rPr lang="en-US" dirty="0" smtClean="0"/>
              <a:t>Electron-Pair </a:t>
            </a:r>
            <a:r>
              <a:rPr lang="en-US" dirty="0"/>
              <a:t>	            Molecular </a:t>
            </a:r>
          </a:p>
          <a:p>
            <a:r>
              <a:rPr lang="en-US" dirty="0"/>
              <a:t>Structure 	   Pairs 		    Geometry	            </a:t>
            </a:r>
            <a:r>
              <a:rPr lang="en-US" dirty="0" err="1"/>
              <a:t>Geometry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1219200" y="5221287"/>
            <a:ext cx="609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3124200" y="5221287"/>
            <a:ext cx="609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5410200" y="5221287"/>
            <a:ext cx="609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7315200" y="5221287"/>
            <a:ext cx="609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017205" y="5145087"/>
            <a:ext cx="898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Polarity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3" grpId="0" animBg="1"/>
      <p:bldP spid="14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81000" y="2286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Valence Shell Electron-Pair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Repulsion Theory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(VSEPR)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latin typeface="+mj-lt"/>
                <a:ea typeface="+mj-ea"/>
                <a:cs typeface="+mj-cs"/>
              </a:rPr>
              <a:t>Valence electron pairs repel one another.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305175"/>
            <a:ext cx="13906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3076575"/>
            <a:ext cx="12573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4800" y="3000375"/>
            <a:ext cx="12192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3600" y="3076575"/>
            <a:ext cx="1247775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20000" y="3076575"/>
            <a:ext cx="13335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81000" y="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Valence Shell Electron-Pair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Repulsion Geometries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533437"/>
            <a:ext cx="7086600" cy="624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TextBox 6"/>
          <p:cNvSpPr txBox="1">
            <a:spLocks noChangeArrowheads="1"/>
          </p:cNvSpPr>
          <p:nvPr/>
        </p:nvSpPr>
        <p:spPr bwMode="auto">
          <a:xfrm>
            <a:off x="1075449" y="1676400"/>
            <a:ext cx="4410951" cy="738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# Structural </a:t>
            </a:r>
            <a:r>
              <a:rPr lang="en-US" dirty="0" smtClean="0"/>
              <a:t>Pairs       </a:t>
            </a:r>
            <a:r>
              <a:rPr lang="en-US" dirty="0"/>
              <a:t>=   # bonded   </a:t>
            </a:r>
            <a:r>
              <a:rPr lang="en-US" sz="2400" dirty="0"/>
              <a:t>+</a:t>
            </a:r>
            <a:r>
              <a:rPr lang="en-US" dirty="0"/>
              <a:t>    # </a:t>
            </a:r>
            <a:r>
              <a:rPr lang="en-US" dirty="0" smtClean="0"/>
              <a:t>lone</a:t>
            </a:r>
            <a:endParaRPr lang="en-US" i="1" u="sng" dirty="0"/>
          </a:p>
          <a:p>
            <a:r>
              <a:rPr lang="en-US" i="1" dirty="0"/>
              <a:t>     </a:t>
            </a:r>
            <a:r>
              <a:rPr lang="en-US" dirty="0" smtClean="0"/>
              <a:t>on </a:t>
            </a:r>
            <a:r>
              <a:rPr lang="en-US" i="1" dirty="0" smtClean="0"/>
              <a:t>Central Atom             </a:t>
            </a:r>
            <a:r>
              <a:rPr lang="en-US" dirty="0" smtClean="0"/>
              <a:t>atoms            </a:t>
            </a:r>
            <a:r>
              <a:rPr lang="en-US" dirty="0"/>
              <a:t>pairs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5181600"/>
            <a:ext cx="14489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276600"/>
            <a:ext cx="1611824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3810000"/>
            <a:ext cx="19431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5257800"/>
            <a:ext cx="169949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11864" y="3200400"/>
            <a:ext cx="1588736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99538" y="5029200"/>
            <a:ext cx="252046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 txBox="1">
            <a:spLocks/>
          </p:cNvSpPr>
          <p:nvPr/>
        </p:nvSpPr>
        <p:spPr>
          <a:xfrm>
            <a:off x="685800" y="304800"/>
            <a:ext cx="77724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Determining Electron-Pair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Geometry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latin typeface="+mj-lt"/>
                <a:ea typeface="+mj-ea"/>
                <a:cs typeface="+mj-cs"/>
              </a:rPr>
              <a:t>       -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Find Number of Structural Electron Pairs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53200" y="1524000"/>
            <a:ext cx="2416559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u="sng" dirty="0" smtClean="0"/>
              <a:t># pairs   EPG</a:t>
            </a:r>
          </a:p>
          <a:p>
            <a:pPr marL="342900" indent="-342900">
              <a:buAutoNum type="arabicPlain" startAt="2"/>
            </a:pPr>
            <a:r>
              <a:rPr lang="en-US" dirty="0" smtClean="0"/>
              <a:t>linear</a:t>
            </a:r>
          </a:p>
          <a:p>
            <a:pPr marL="342900" indent="-342900">
              <a:buAutoNum type="arabicPlain" startAt="2"/>
            </a:pPr>
            <a:r>
              <a:rPr lang="en-US" dirty="0" err="1" smtClean="0"/>
              <a:t>trigonal</a:t>
            </a:r>
            <a:r>
              <a:rPr lang="en-US" dirty="0" smtClean="0"/>
              <a:t> planar</a:t>
            </a:r>
          </a:p>
          <a:p>
            <a:pPr marL="342900" indent="-342900">
              <a:buAutoNum type="arabicPlain" startAt="2"/>
            </a:pPr>
            <a:r>
              <a:rPr lang="en-US" dirty="0" smtClean="0"/>
              <a:t>tetrahedral</a:t>
            </a:r>
          </a:p>
          <a:p>
            <a:pPr marL="342900" indent="-342900">
              <a:buAutoNum type="arabicPlain" startAt="2"/>
            </a:pPr>
            <a:r>
              <a:rPr lang="en-US" dirty="0" err="1" smtClean="0"/>
              <a:t>trigonal</a:t>
            </a:r>
            <a:r>
              <a:rPr lang="en-US" dirty="0" smtClean="0"/>
              <a:t> </a:t>
            </a:r>
            <a:r>
              <a:rPr lang="en-US" dirty="0" err="1" smtClean="0"/>
              <a:t>bipyramidal</a:t>
            </a:r>
            <a:endParaRPr lang="en-US" dirty="0" smtClean="0"/>
          </a:p>
          <a:p>
            <a:pPr marL="342900" indent="-342900">
              <a:buAutoNum type="arabicPlain" startAt="2"/>
            </a:pPr>
            <a:r>
              <a:rPr lang="en-US" dirty="0" smtClean="0"/>
              <a:t>octahedral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228600" y="304800"/>
            <a:ext cx="83820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Determining Molecular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Geometry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latin typeface="+mj-lt"/>
                <a:ea typeface="+mj-ea"/>
                <a:cs typeface="+mj-cs"/>
              </a:rPr>
              <a:t>       </a:t>
            </a:r>
            <a:r>
              <a:rPr lang="en-US" sz="2400" noProof="0" dirty="0" smtClean="0">
                <a:latin typeface="+mj-lt"/>
                <a:ea typeface="+mj-ea"/>
                <a:cs typeface="+mj-cs"/>
              </a:rPr>
              <a:t>-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Electron-Pair Geometry, ignoring Lone Pair Positions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" y="2743200"/>
            <a:ext cx="12573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50" y="2381250"/>
            <a:ext cx="40005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2971800" y="1905000"/>
            <a:ext cx="3138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no lone pairs              1 lone pair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228600" y="304800"/>
            <a:ext cx="83820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Determining Molecular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Geometry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latin typeface="+mj-lt"/>
                <a:ea typeface="+mj-ea"/>
                <a:cs typeface="+mj-cs"/>
              </a:rPr>
              <a:t>       </a:t>
            </a:r>
            <a:r>
              <a:rPr lang="en-US" sz="2400" noProof="0" dirty="0" smtClean="0">
                <a:latin typeface="+mj-lt"/>
                <a:ea typeface="+mj-ea"/>
                <a:cs typeface="+mj-cs"/>
              </a:rPr>
              <a:t>-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Electron-Pair Geometry, ignoring Lone Pair Positions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7995" y="2667000"/>
            <a:ext cx="569440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895600"/>
            <a:ext cx="12192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209800" y="2145268"/>
            <a:ext cx="5388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no lone pairs                  1 lone pair                  2 lone pairs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228600" y="304800"/>
            <a:ext cx="83820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Determining Molecular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Geometry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latin typeface="+mj-lt"/>
                <a:ea typeface="+mj-ea"/>
                <a:cs typeface="+mj-cs"/>
              </a:rPr>
              <a:t>       </a:t>
            </a:r>
            <a:r>
              <a:rPr lang="en-US" sz="2400" noProof="0" dirty="0" smtClean="0">
                <a:latin typeface="+mj-lt"/>
                <a:ea typeface="+mj-ea"/>
                <a:cs typeface="+mj-cs"/>
              </a:rPr>
              <a:t>-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Electron-Pair Geometry, ignoring Lone Pair Positions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352800"/>
            <a:ext cx="1247775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2819400"/>
            <a:ext cx="6427787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209800" y="2145268"/>
            <a:ext cx="6421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no lone pairs               1 lone pair             2 lone pairs       3 lone pairs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318</Words>
  <Application>Microsoft Office PowerPoint</Application>
  <PresentationFormat>On-screen Show (4:3)</PresentationFormat>
  <Paragraphs>84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Section 8.5 and 8.6 Molecular Geometry and Polarity</vt:lpstr>
      <vt:lpstr>Molecular Geometry and Polarity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8.5 and 8.6 Molecular Geometry and Polarity</dc:title>
  <dc:creator>Bill2</dc:creator>
  <cp:lastModifiedBy>Bill2</cp:lastModifiedBy>
  <cp:revision>10</cp:revision>
  <dcterms:created xsi:type="dcterms:W3CDTF">2012-11-11T12:51:07Z</dcterms:created>
  <dcterms:modified xsi:type="dcterms:W3CDTF">2012-11-11T14:17:09Z</dcterms:modified>
</cp:coreProperties>
</file>