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9" r:id="rId2"/>
    <p:sldId id="256" r:id="rId3"/>
    <p:sldId id="267" r:id="rId4"/>
    <p:sldId id="257" r:id="rId5"/>
    <p:sldId id="258" r:id="rId6"/>
    <p:sldId id="259" r:id="rId7"/>
    <p:sldId id="273" r:id="rId8"/>
    <p:sldId id="272" r:id="rId9"/>
    <p:sldId id="268" r:id="rId10"/>
    <p:sldId id="260" r:id="rId11"/>
    <p:sldId id="262" r:id="rId12"/>
    <p:sldId id="263" r:id="rId13"/>
    <p:sldId id="274" r:id="rId14"/>
    <p:sldId id="275" r:id="rId15"/>
    <p:sldId id="276" r:id="rId16"/>
    <p:sldId id="264" r:id="rId17"/>
    <p:sldId id="278" r:id="rId18"/>
    <p:sldId id="287" r:id="rId19"/>
    <p:sldId id="288" r:id="rId20"/>
    <p:sldId id="265" r:id="rId21"/>
    <p:sldId id="266" r:id="rId22"/>
    <p:sldId id="280" r:id="rId23"/>
    <p:sldId id="281" r:id="rId24"/>
    <p:sldId id="290" r:id="rId25"/>
    <p:sldId id="282" r:id="rId26"/>
    <p:sldId id="283" r:id="rId27"/>
    <p:sldId id="284" r:id="rId28"/>
    <p:sldId id="286" r:id="rId29"/>
    <p:sldId id="285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6" autoAdjust="0"/>
    <p:restoredTop sz="94660"/>
  </p:normalViewPr>
  <p:slideViewPr>
    <p:cSldViewPr snapToGrid="0">
      <p:cViewPr varScale="1">
        <p:scale>
          <a:sx n="60" d="100"/>
          <a:sy n="60" d="100"/>
        </p:scale>
        <p:origin x="-108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CAB6BDE-8B70-4946-BE50-1699A37D924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E1A5CA-AC27-44BA-8372-2B28F7AEE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677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DEEE9-13DF-4182-9F0E-BF8F08A2294E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0E1AC-1289-4FA3-9391-E6E602E10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253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0866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6246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9013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68249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748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7BCD-D756-46AC-8532-D8C275756A50}" type="datetime1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8FEB-A781-4779-9785-52BB4093B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49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9E8E-B593-4587-A7C7-727FC846786E}" type="datetime1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8FEB-A781-4779-9785-52BB4093B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3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931D-A0AE-4399-BA8D-A2B2C5E2B6F9}" type="datetime1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8FEB-A781-4779-9785-52BB4093B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AC88-56CD-4ECA-8E28-7972C27844AC}" type="datetime1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8FEB-A781-4779-9785-52BB4093B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26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BBB5-9421-4D3C-83E8-F58C15AF04D5}" type="datetime1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8FEB-A781-4779-9785-52BB4093B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2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7FDF-BF9F-4E90-BE56-DA94B0E07D45}" type="datetime1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8FEB-A781-4779-9785-52BB4093B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2B12-FEBB-4AF2-AA8D-C07F23241FED}" type="datetime1">
              <a:rPr lang="en-US" smtClean="0"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8FEB-A781-4779-9785-52BB4093B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87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B362-292B-41D3-AA64-53DD619CB09B}" type="datetime1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8FEB-A781-4779-9785-52BB4093B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B081-038A-4AC6-9811-723FC8A3AA58}" type="datetime1">
              <a:rPr lang="en-US" smtClean="0"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8FEB-A781-4779-9785-52BB4093B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34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2C89-9554-4DFE-8E00-DCF06EE73146}" type="datetime1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8FEB-A781-4779-9785-52BB4093B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9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465F-DAE0-466B-8DF5-FF028958CDAB}" type="datetime1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8FEB-A781-4779-9785-52BB4093B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2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7B028-999E-41E6-BA55-0F79C162B704}" type="datetime1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F8FEB-A781-4779-9785-52BB4093B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9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0789" y="1079932"/>
            <a:ext cx="461902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Advanced </a:t>
            </a:r>
            <a:r>
              <a:rPr lang="en-US" sz="3200" dirty="0" smtClean="0"/>
              <a:t>Periodic </a:t>
            </a:r>
            <a:r>
              <a:rPr lang="en-US" sz="3200" dirty="0" smtClean="0"/>
              <a:t>Trends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and </a:t>
            </a:r>
          </a:p>
          <a:p>
            <a:pPr algn="ctr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Structures of the Elements</a:t>
            </a:r>
            <a:endParaRPr lang="en-US" sz="3200" dirty="0" smtClean="0"/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76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8" y="0"/>
            <a:ext cx="11676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51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83584"/>
            <a:ext cx="4581525" cy="32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19" y="947254"/>
            <a:ext cx="6929064" cy="490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83772"/>
            <a:ext cx="40283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Chemical Structures </a:t>
            </a:r>
          </a:p>
          <a:p>
            <a:r>
              <a:rPr lang="en-US" sz="3600" dirty="0" smtClean="0"/>
              <a:t>of the Elements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19257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409575"/>
            <a:ext cx="8694737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359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4231481" y="228600"/>
            <a:ext cx="37290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/>
              <a:t>Thermodynamics Review:</a:t>
            </a:r>
          </a:p>
          <a:p>
            <a:pPr algn="ctr" eaLnBrk="1" hangingPunct="1"/>
            <a:endParaRPr lang="en-US" sz="2400" dirty="0"/>
          </a:p>
          <a:p>
            <a:pPr algn="ctr" eaLnBrk="1" hangingPunct="1"/>
            <a:r>
              <a:rPr lang="en-US" sz="2400" dirty="0">
                <a:sym typeface="Symbol" pitchFamily="18" charset="2"/>
              </a:rPr>
              <a:t>G = H - TS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45526" y="1905001"/>
            <a:ext cx="27980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Bond Strength</a:t>
            </a:r>
          </a:p>
          <a:p>
            <a:endParaRPr lang="en-US" sz="2000" dirty="0"/>
          </a:p>
          <a:p>
            <a:r>
              <a:rPr lang="en-US" sz="2000" dirty="0"/>
              <a:t>Favored by strong bonds.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99868" y="1956138"/>
            <a:ext cx="29443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Freedom of Movement</a:t>
            </a:r>
          </a:p>
          <a:p>
            <a:endParaRPr lang="en-US" sz="2000" dirty="0"/>
          </a:p>
          <a:p>
            <a:r>
              <a:rPr lang="en-US" sz="2000" dirty="0"/>
              <a:t>Favored by more particles.</a:t>
            </a:r>
          </a:p>
        </p:txBody>
      </p:sp>
      <p:sp>
        <p:nvSpPr>
          <p:cNvPr id="4" name="Right Arrow 3"/>
          <p:cNvSpPr/>
          <p:nvPr/>
        </p:nvSpPr>
        <p:spPr>
          <a:xfrm rot="8621572">
            <a:off x="4852151" y="1706306"/>
            <a:ext cx="990600" cy="161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2517863">
            <a:off x="6930877" y="1682031"/>
            <a:ext cx="990600" cy="161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0773" y="3512129"/>
            <a:ext cx="3568028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Example</a:t>
            </a:r>
            <a:r>
              <a:rPr lang="en-US" sz="2000" dirty="0"/>
              <a:t>:    </a:t>
            </a:r>
            <a:r>
              <a:rPr lang="en-US" sz="2000" dirty="0" err="1"/>
              <a:t>Cl-Cl</a:t>
            </a:r>
            <a:r>
              <a:rPr lang="en-US" sz="2000" dirty="0"/>
              <a:t>    vs.    </a:t>
            </a:r>
            <a:r>
              <a:rPr lang="en-US" sz="2000" dirty="0" err="1"/>
              <a:t>Cl</a:t>
            </a:r>
            <a:r>
              <a:rPr lang="en-US" sz="2000" dirty="0"/>
              <a:t>       </a:t>
            </a:r>
            <a:r>
              <a:rPr lang="en-US" sz="2000" dirty="0" err="1"/>
              <a:t>Cl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Cl-Cl</a:t>
            </a:r>
            <a:r>
              <a:rPr lang="en-US" sz="2000" dirty="0"/>
              <a:t> bond strength = 242 kJ/</a:t>
            </a:r>
            <a:r>
              <a:rPr lang="en-US" sz="2000" dirty="0" err="1"/>
              <a:t>mol</a:t>
            </a:r>
            <a:endParaRPr lang="en-US" sz="2000" dirty="0"/>
          </a:p>
          <a:p>
            <a:r>
              <a:rPr lang="en-US" sz="2000" dirty="0"/>
              <a:t>S</a:t>
            </a:r>
            <a:r>
              <a:rPr lang="en-US" sz="2000" baseline="30000" dirty="0"/>
              <a:t>o</a:t>
            </a:r>
            <a:r>
              <a:rPr lang="en-US" sz="2000" dirty="0"/>
              <a:t> (</a:t>
            </a:r>
            <a:r>
              <a:rPr lang="en-US" sz="2000" dirty="0" err="1"/>
              <a:t>Cl</a:t>
            </a:r>
            <a:r>
              <a:rPr lang="en-US" sz="2000" dirty="0"/>
              <a:t>) = 165 J/</a:t>
            </a:r>
            <a:r>
              <a:rPr lang="en-US" sz="2000" dirty="0" err="1"/>
              <a:t>K</a:t>
            </a:r>
            <a:r>
              <a:rPr lang="en-US" sz="2000" dirty="0" err="1">
                <a:sym typeface="Symbol"/>
              </a:rPr>
              <a:t>mol</a:t>
            </a:r>
            <a:endParaRPr lang="en-US" sz="2000" dirty="0">
              <a:sym typeface="Symbol"/>
            </a:endParaRPr>
          </a:p>
          <a:p>
            <a:r>
              <a:rPr lang="en-US" sz="2000" dirty="0"/>
              <a:t>S</a:t>
            </a:r>
            <a:r>
              <a:rPr lang="en-US" sz="2000" baseline="30000" dirty="0"/>
              <a:t>o</a:t>
            </a:r>
            <a:r>
              <a:rPr lang="en-US" sz="2000" dirty="0"/>
              <a:t> (Cl</a:t>
            </a:r>
            <a:r>
              <a:rPr lang="en-US" sz="2000" baseline="-25000" dirty="0"/>
              <a:t>2</a:t>
            </a:r>
            <a:r>
              <a:rPr lang="en-US" sz="2000" dirty="0"/>
              <a:t>) = 223 J/</a:t>
            </a:r>
            <a:r>
              <a:rPr lang="en-US" sz="2000" dirty="0" err="1"/>
              <a:t>K</a:t>
            </a:r>
            <a:r>
              <a:rPr lang="en-US" sz="2000" dirty="0" err="1">
                <a:sym typeface="Symbol"/>
              </a:rPr>
              <a:t>mol</a:t>
            </a:r>
            <a:endParaRPr lang="en-US" sz="2000" dirty="0">
              <a:sym typeface="Symbol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8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77982" y="332509"/>
            <a:ext cx="58566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dirty="0">
                <a:latin typeface="+mj-lt"/>
              </a:rPr>
              <a:t>Bonding Concerns and Trends:</a:t>
            </a:r>
          </a:p>
          <a:p>
            <a:pPr eaLnBrk="1" hangingPunct="1"/>
            <a:endParaRPr lang="en-US" sz="3600" dirty="0">
              <a:latin typeface="+mj-lt"/>
            </a:endParaRPr>
          </a:p>
          <a:p>
            <a:pPr eaLnBrk="1" hangingPunct="1"/>
            <a:r>
              <a:rPr lang="en-US" sz="3600" dirty="0" smtClean="0">
                <a:latin typeface="+mj-lt"/>
              </a:rPr>
              <a:t>a. Number </a:t>
            </a:r>
            <a:r>
              <a:rPr lang="en-US" sz="3600" dirty="0">
                <a:latin typeface="+mj-lt"/>
              </a:rPr>
              <a:t>of bonds</a:t>
            </a:r>
          </a:p>
          <a:p>
            <a:pPr eaLnBrk="1" hangingPunct="1"/>
            <a:r>
              <a:rPr lang="en-US" sz="3600" dirty="0" smtClean="0">
                <a:latin typeface="+mj-lt"/>
              </a:rPr>
              <a:t>b. Type </a:t>
            </a:r>
            <a:r>
              <a:rPr lang="en-US" sz="3600" dirty="0">
                <a:latin typeface="+mj-lt"/>
              </a:rPr>
              <a:t>of bonds: sigma vs. pi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247" y="498761"/>
            <a:ext cx="5285607" cy="567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27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488372" y="373423"/>
            <a:ext cx="47335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/>
              <a:t>Number of Bonds Possible: F, 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56" y="935180"/>
            <a:ext cx="5285607" cy="567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80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90" y="4271356"/>
            <a:ext cx="7294418" cy="1677716"/>
          </a:xfrm>
          <a:prstGeom prst="rect">
            <a:avLst/>
          </a:prstGeom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22118" y="197428"/>
            <a:ext cx="513012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dirty="0" smtClean="0">
                <a:latin typeface="+mj-lt"/>
              </a:rPr>
              <a:t>Type </a:t>
            </a:r>
            <a:r>
              <a:rPr lang="en-US" sz="3600" dirty="0">
                <a:latin typeface="+mj-lt"/>
              </a:rPr>
              <a:t>of bonds: sigma vs. </a:t>
            </a:r>
            <a:r>
              <a:rPr lang="en-US" sz="3600" dirty="0" smtClean="0">
                <a:latin typeface="+mj-lt"/>
              </a:rPr>
              <a:t>pi</a:t>
            </a:r>
          </a:p>
          <a:p>
            <a:pPr eaLnBrk="1" hangingPunct="1"/>
            <a:r>
              <a:rPr lang="en-US" sz="3600" dirty="0" smtClean="0">
                <a:latin typeface="+mj-lt"/>
              </a:rPr>
              <a:t>C vs. Si</a:t>
            </a:r>
          </a:p>
          <a:p>
            <a:pPr eaLnBrk="1" hangingPunct="1"/>
            <a:r>
              <a:rPr lang="en-US" sz="3600" dirty="0" smtClean="0">
                <a:latin typeface="+mj-lt"/>
              </a:rPr>
              <a:t>O vs. S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3160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409575"/>
            <a:ext cx="8694737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813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77982" y="332509"/>
            <a:ext cx="909338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dirty="0" smtClean="0">
                <a:latin typeface="+mj-lt"/>
              </a:rPr>
              <a:t>Covalent Character of 2</a:t>
            </a:r>
            <a:r>
              <a:rPr lang="en-US" sz="3600" baseline="30000" dirty="0" smtClean="0">
                <a:latin typeface="+mj-lt"/>
              </a:rPr>
              <a:t>nd</a:t>
            </a:r>
            <a:r>
              <a:rPr lang="en-US" sz="3600" dirty="0" smtClean="0">
                <a:latin typeface="+mj-lt"/>
              </a:rPr>
              <a:t> Period Elements</a:t>
            </a:r>
          </a:p>
          <a:p>
            <a:pPr eaLnBrk="1" hangingPunct="1"/>
            <a:r>
              <a:rPr lang="en-US" sz="3600" dirty="0">
                <a:latin typeface="+mj-lt"/>
              </a:rPr>
              <a:t>Larger charge density = more covalent character</a:t>
            </a:r>
          </a:p>
          <a:p>
            <a:pPr eaLnBrk="1" hangingPunct="1"/>
            <a:r>
              <a:rPr lang="en-US" sz="3600" dirty="0" smtClean="0">
                <a:latin typeface="+mj-lt"/>
              </a:rPr>
              <a:t>Charge density = Z/r</a:t>
            </a:r>
          </a:p>
          <a:p>
            <a:pPr eaLnBrk="1" hangingPunct="1"/>
            <a:endParaRPr lang="en-US" sz="3600" dirty="0">
              <a:latin typeface="+mj-lt"/>
            </a:endParaRPr>
          </a:p>
          <a:p>
            <a:pPr eaLnBrk="1" hangingPunct="1"/>
            <a:endParaRPr lang="en-US" sz="3600" dirty="0" smtClean="0">
              <a:latin typeface="+mj-lt"/>
            </a:endParaRPr>
          </a:p>
          <a:p>
            <a:pPr eaLnBrk="1" hangingPunct="1"/>
            <a:r>
              <a:rPr lang="en-US" sz="3600" dirty="0" smtClean="0">
                <a:latin typeface="+mj-lt"/>
              </a:rPr>
              <a:t>Examples: Be, B, sometimes Li, 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369" y="935180"/>
            <a:ext cx="2288362" cy="528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9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22118" y="176645"/>
            <a:ext cx="926708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dirty="0" smtClean="0">
                <a:latin typeface="+mj-lt"/>
              </a:rPr>
              <a:t>Unavailability of d-orbitals in 2</a:t>
            </a:r>
            <a:r>
              <a:rPr lang="en-US" sz="3600" baseline="30000" dirty="0" smtClean="0">
                <a:latin typeface="+mj-lt"/>
              </a:rPr>
              <a:t>nd</a:t>
            </a:r>
            <a:r>
              <a:rPr lang="en-US" sz="3600" dirty="0" smtClean="0">
                <a:latin typeface="+mj-lt"/>
              </a:rPr>
              <a:t> period elements</a:t>
            </a:r>
          </a:p>
          <a:p>
            <a:pPr eaLnBrk="1" hangingPunct="1"/>
            <a:endParaRPr lang="en-US" sz="3600" dirty="0">
              <a:latin typeface="+mj-lt"/>
            </a:endParaRPr>
          </a:p>
          <a:p>
            <a:pPr eaLnBrk="1" hangingPunct="1"/>
            <a:r>
              <a:rPr lang="en-US" sz="3600" dirty="0" smtClean="0">
                <a:latin typeface="+mj-lt"/>
              </a:rPr>
              <a:t>		NF</a:t>
            </a:r>
            <a:r>
              <a:rPr lang="en-US" sz="3600" baseline="-25000" dirty="0" smtClean="0">
                <a:latin typeface="+mj-lt"/>
              </a:rPr>
              <a:t>3</a:t>
            </a:r>
            <a:r>
              <a:rPr lang="en-US" sz="3600" dirty="0" smtClean="0">
                <a:latin typeface="+mj-lt"/>
              </a:rPr>
              <a:t>			OF</a:t>
            </a:r>
            <a:r>
              <a:rPr lang="en-US" sz="3600" baseline="-25000" dirty="0" smtClean="0">
                <a:latin typeface="+mj-lt"/>
              </a:rPr>
              <a:t>2</a:t>
            </a:r>
            <a:r>
              <a:rPr lang="en-US" sz="3600" dirty="0" smtClean="0">
                <a:latin typeface="+mj-lt"/>
              </a:rPr>
              <a:t>			F</a:t>
            </a:r>
            <a:r>
              <a:rPr lang="en-US" sz="3600" baseline="-25000" dirty="0" smtClean="0">
                <a:latin typeface="+mj-lt"/>
              </a:rPr>
              <a:t>2</a:t>
            </a:r>
          </a:p>
          <a:p>
            <a:pPr eaLnBrk="1" hangingPunct="1"/>
            <a:endParaRPr lang="en-US" sz="3600" dirty="0">
              <a:latin typeface="+mj-lt"/>
            </a:endParaRPr>
          </a:p>
          <a:p>
            <a:pPr eaLnBrk="1" hangingPunct="1"/>
            <a:endParaRPr lang="en-US" sz="3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548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4072"/>
            <a:ext cx="12192000" cy="468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83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22118" y="176645"/>
            <a:ext cx="37419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dirty="0" smtClean="0">
                <a:latin typeface="+mj-lt"/>
              </a:rPr>
              <a:t>The Diagonal Effect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18" y="1589809"/>
            <a:ext cx="6070340" cy="428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08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2118" y="176645"/>
            <a:ext cx="53283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dirty="0" smtClean="0">
                <a:latin typeface="+mj-lt"/>
              </a:rPr>
              <a:t>The Lanthanide Contraction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730" y="1342036"/>
            <a:ext cx="5764506" cy="3946937"/>
          </a:xfrm>
          <a:prstGeom prst="rect">
            <a:avLst/>
          </a:prstGeom>
        </p:spPr>
      </p:pic>
      <p:pic>
        <p:nvPicPr>
          <p:cNvPr id="1026" name="Picture 2" descr="23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33" y="1466727"/>
            <a:ext cx="5633491" cy="416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63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2118" y="176645"/>
            <a:ext cx="49035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dirty="0" smtClean="0">
                <a:latin typeface="+mj-lt"/>
              </a:rPr>
              <a:t>The Metal-Nonmetal Line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81" y="1298864"/>
            <a:ext cx="3781391" cy="4592782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49827" y="3737263"/>
            <a:ext cx="328288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>
                <a:latin typeface="+mj-lt"/>
              </a:rPr>
              <a:t>Metals lose electrons</a:t>
            </a:r>
          </a:p>
          <a:p>
            <a:pPr eaLnBrk="1" hangingPunct="1"/>
            <a:r>
              <a:rPr lang="en-US" sz="2800" dirty="0" smtClean="0">
                <a:latin typeface="+mj-lt"/>
              </a:rPr>
              <a:t>and form interactions</a:t>
            </a:r>
          </a:p>
          <a:p>
            <a:pPr eaLnBrk="1" hangingPunct="1"/>
            <a:r>
              <a:rPr lang="en-US" sz="2800" dirty="0" smtClean="0">
                <a:latin typeface="+mj-lt"/>
              </a:rPr>
              <a:t>with many atoms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21440" y="1572490"/>
            <a:ext cx="383938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>
                <a:latin typeface="+mj-lt"/>
              </a:rPr>
              <a:t>Nonmetals gain electrons</a:t>
            </a:r>
          </a:p>
          <a:p>
            <a:pPr eaLnBrk="1" hangingPunct="1"/>
            <a:r>
              <a:rPr lang="en-US" sz="2800" dirty="0" smtClean="0">
                <a:latin typeface="+mj-lt"/>
              </a:rPr>
              <a:t>and form interactions</a:t>
            </a:r>
          </a:p>
          <a:p>
            <a:pPr eaLnBrk="1" hangingPunct="1"/>
            <a:r>
              <a:rPr lang="en-US" sz="2800" dirty="0" smtClean="0">
                <a:latin typeface="+mj-lt"/>
              </a:rPr>
              <a:t>with few atoms</a:t>
            </a:r>
          </a:p>
        </p:txBody>
      </p:sp>
    </p:spTree>
    <p:extLst>
      <p:ext uri="{BB962C8B-B14F-4D97-AF65-F5344CB8AC3E}">
        <p14:creationId xmlns:p14="http://schemas.microsoft.com/office/powerpoint/2010/main" val="234930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27" y="1123980"/>
            <a:ext cx="9266980" cy="5640502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2118" y="176645"/>
            <a:ext cx="19470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dirty="0" smtClean="0">
                <a:latin typeface="+mj-lt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610531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1280" y="1028697"/>
            <a:ext cx="3842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Chapter 10: Hydrogen</a:t>
            </a:r>
          </a:p>
        </p:txBody>
      </p:sp>
    </p:spTree>
    <p:extLst>
      <p:ext uri="{BB962C8B-B14F-4D97-AF65-F5344CB8AC3E}">
        <p14:creationId xmlns:p14="http://schemas.microsoft.com/office/powerpoint/2010/main" val="201312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907" y="436415"/>
            <a:ext cx="3956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Synthesizing Hydrogen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645" y="1796830"/>
            <a:ext cx="6432895" cy="454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89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81" y="1188664"/>
            <a:ext cx="5369439" cy="500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54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99" y="1600198"/>
            <a:ext cx="10529456" cy="47382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907" y="436415"/>
            <a:ext cx="1656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Hydrides</a:t>
            </a:r>
          </a:p>
        </p:txBody>
      </p:sp>
    </p:spTree>
    <p:extLst>
      <p:ext uri="{BB962C8B-B14F-4D97-AF65-F5344CB8AC3E}">
        <p14:creationId xmlns:p14="http://schemas.microsoft.com/office/powerpoint/2010/main" val="929114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4" y="984826"/>
            <a:ext cx="6629402" cy="55245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2190" y="187033"/>
            <a:ext cx="5582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Structure and Bonding of Oxides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264" y="1057562"/>
            <a:ext cx="4704762" cy="4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69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3980" y="529934"/>
            <a:ext cx="69577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Chapter 11: Oxygen, Aqueous Solutions, </a:t>
            </a:r>
          </a:p>
          <a:p>
            <a:pPr algn="ctr"/>
            <a:r>
              <a:rPr lang="en-US" sz="3200" dirty="0" smtClean="0"/>
              <a:t>Acid-Base Character of Oxides</a:t>
            </a:r>
          </a:p>
        </p:txBody>
      </p:sp>
    </p:spTree>
    <p:extLst>
      <p:ext uri="{BB962C8B-B14F-4D97-AF65-F5344CB8AC3E}">
        <p14:creationId xmlns:p14="http://schemas.microsoft.com/office/powerpoint/2010/main" val="4254234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77" y="0"/>
            <a:ext cx="8030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38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204" y="0"/>
            <a:ext cx="5879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29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77" y="0"/>
            <a:ext cx="119200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12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8" y="0"/>
            <a:ext cx="112426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13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070" y="342897"/>
            <a:ext cx="390305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Trends Down a Group: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989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070" y="342897"/>
            <a:ext cx="600991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Trends Across a Period:</a:t>
            </a:r>
          </a:p>
          <a:p>
            <a:endParaRPr lang="en-US" sz="3200" dirty="0"/>
          </a:p>
          <a:p>
            <a:r>
              <a:rPr lang="en-US" sz="3200" dirty="0" smtClean="0"/>
              <a:t>Effective Nuclear Charge: Z* = Z – 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670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19941" y="94182"/>
            <a:ext cx="10327190" cy="632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4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217</Words>
  <Application>Microsoft Office PowerPoint</Application>
  <PresentationFormat>Custom</PresentationFormat>
  <Paragraphs>60</Paragraphs>
  <Slides>29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</dc:creator>
  <cp:lastModifiedBy>Vining, William</cp:lastModifiedBy>
  <cp:revision>19</cp:revision>
  <cp:lastPrinted>2014-09-17T12:05:49Z</cp:lastPrinted>
  <dcterms:created xsi:type="dcterms:W3CDTF">2014-09-10T11:34:56Z</dcterms:created>
  <dcterms:modified xsi:type="dcterms:W3CDTF">2015-09-17T20:14:20Z</dcterms:modified>
</cp:coreProperties>
</file>