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77" r:id="rId7"/>
    <p:sldId id="278" r:id="rId8"/>
    <p:sldId id="262" r:id="rId9"/>
    <p:sldId id="263" r:id="rId10"/>
    <p:sldId id="264" r:id="rId11"/>
    <p:sldId id="271" r:id="rId12"/>
    <p:sldId id="274" r:id="rId13"/>
    <p:sldId id="276" r:id="rId14"/>
    <p:sldId id="272" r:id="rId15"/>
    <p:sldId id="267" r:id="rId16"/>
    <p:sldId id="265" r:id="rId17"/>
    <p:sldId id="275" r:id="rId18"/>
    <p:sldId id="266" r:id="rId19"/>
    <p:sldId id="268" r:id="rId20"/>
    <p:sldId id="269" r:id="rId21"/>
    <p:sldId id="270" r:id="rId22"/>
    <p:sldId id="273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0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D595EF-0742-426A-8359-D6559719F94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98384B-05CE-47F4-B46C-6D63903F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90050B-254F-412E-8C73-0362E673093B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F15A7D-305A-431E-B20E-3210E7A7EE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0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84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14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4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0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43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97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9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76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04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26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6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14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6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27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4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1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4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6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3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15A7D-305A-431E-B20E-3210E7A7EE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1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FC5A-D5A6-4EE5-A9F7-237FB3BD5605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2D76-AC38-4273-A24A-1244249D9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4362450" cy="41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4800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Ionic Compounds</a:t>
            </a:r>
          </a:p>
          <a:p>
            <a:endParaRPr lang="en-US" sz="3200" dirty="0"/>
          </a:p>
          <a:p>
            <a:r>
              <a:rPr lang="en-US" sz="3200" dirty="0" smtClean="0"/>
              <a:t>What holds them together?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013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Madelung</a:t>
            </a:r>
            <a:r>
              <a:rPr lang="en-US" sz="3200" u="sng" dirty="0" smtClean="0"/>
              <a:t> Constant: Concentric cube approach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0289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46" y="4419600"/>
            <a:ext cx="889115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8" y="228600"/>
            <a:ext cx="892333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Lattice Energy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06290" y="685800"/>
            <a:ext cx="48803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released when gas phase ions </a:t>
            </a:r>
          </a:p>
          <a:p>
            <a:r>
              <a:rPr lang="en-US" sz="2400" dirty="0" smtClean="0"/>
              <a:t>combine to form the ionic solid.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129945"/>
              </p:ext>
            </p:extLst>
          </p:nvPr>
        </p:nvGraphicFramePr>
        <p:xfrm>
          <a:off x="2326217" y="1524000"/>
          <a:ext cx="392218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4" imgW="1384200" imgH="457200" progId="Equation.DSMT4">
                  <p:embed/>
                </p:oleObj>
              </mc:Choice>
              <mc:Fallback>
                <p:oleObj name="Equation" r:id="rId4" imgW="13842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6217" y="1524000"/>
                        <a:ext cx="392218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0"/>
            <a:ext cx="38451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lattice energy</a:t>
            </a:r>
          </a:p>
          <a:p>
            <a:r>
              <a:rPr lang="en-US" dirty="0" smtClean="0"/>
              <a:t>N = Avogadro’s Number</a:t>
            </a:r>
          </a:p>
          <a:p>
            <a:r>
              <a:rPr lang="en-US" dirty="0" smtClean="0"/>
              <a:t>A = </a:t>
            </a:r>
            <a:r>
              <a:rPr lang="en-US" dirty="0" err="1" smtClean="0"/>
              <a:t>Madelung</a:t>
            </a:r>
            <a:r>
              <a:rPr lang="en-US" dirty="0" smtClean="0"/>
              <a:t> constant</a:t>
            </a:r>
          </a:p>
          <a:p>
            <a:r>
              <a:rPr lang="en-US" dirty="0" smtClean="0"/>
              <a:t>z = charges</a:t>
            </a:r>
          </a:p>
          <a:p>
            <a:r>
              <a:rPr lang="en-US" dirty="0" smtClean="0"/>
              <a:t>e = charge on electron = 1.602 x 10</a:t>
            </a:r>
            <a:r>
              <a:rPr lang="en-US" baseline="30000" dirty="0" smtClean="0"/>
              <a:t>-19</a:t>
            </a:r>
            <a:r>
              <a:rPr lang="en-US" dirty="0" smtClean="0"/>
              <a:t> C</a:t>
            </a:r>
          </a:p>
          <a:p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= 8.854 x 10</a:t>
            </a:r>
            <a:r>
              <a:rPr lang="en-US" baseline="30000" dirty="0" smtClean="0">
                <a:sym typeface="Symbol"/>
              </a:rPr>
              <a:t>-12</a:t>
            </a:r>
            <a:r>
              <a:rPr lang="en-US" dirty="0" smtClean="0">
                <a:sym typeface="Symbol"/>
              </a:rPr>
              <a:t> C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/</a:t>
            </a:r>
            <a:r>
              <a:rPr lang="en-US" dirty="0" err="1" smtClean="0">
                <a:sym typeface="Symbol"/>
              </a:rPr>
              <a:t>mJ</a:t>
            </a:r>
            <a:endParaRPr lang="en-US" dirty="0" smtClean="0">
              <a:sym typeface="Symbol"/>
            </a:endParaRPr>
          </a:p>
          <a:p>
            <a:r>
              <a:rPr lang="en-US" dirty="0" err="1" smtClean="0">
                <a:sym typeface="Symbol"/>
              </a:rPr>
              <a:t>r</a:t>
            </a:r>
            <a:r>
              <a:rPr lang="en-US" baseline="-25000" dirty="0" err="1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= sum of radii</a:t>
            </a:r>
          </a:p>
          <a:p>
            <a:r>
              <a:rPr lang="en-US" dirty="0" smtClean="0">
                <a:sym typeface="Symbol"/>
              </a:rPr>
              <a:t>n = average Born exponent 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048000"/>
            <a:ext cx="455328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4800600"/>
            <a:ext cx="43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NaCl: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o</a:t>
            </a:r>
            <a:r>
              <a:rPr lang="en-US" dirty="0" smtClean="0"/>
              <a:t> = 283 pm = 2.83 x 10</a:t>
            </a:r>
            <a:r>
              <a:rPr lang="en-US" baseline="30000" dirty="0" smtClean="0"/>
              <a:t>-10</a:t>
            </a:r>
            <a:r>
              <a:rPr lang="en-US" dirty="0" smtClean="0"/>
              <a:t> m; A = 1.748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6013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329697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743200"/>
            <a:ext cx="3581400" cy="171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838200"/>
            <a:ext cx="3657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105400"/>
            <a:ext cx="3386137" cy="141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77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Lattice Holes and Structure Selection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4962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971800"/>
            <a:ext cx="51530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114019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8600"/>
            <a:ext cx="210607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124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971800"/>
            <a:ext cx="245745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52400"/>
            <a:ext cx="1981200" cy="259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152400" y="2743200"/>
            <a:ext cx="899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352799"/>
            <a:ext cx="2133600" cy="20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2819400" cy="31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26616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3733800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ZnS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3538616"/>
            <a:ext cx="7067550" cy="14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57200"/>
            <a:ext cx="524230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955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Measuring Lattice Energies: Born-Haber Cycles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914400"/>
            <a:ext cx="30957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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f</a:t>
            </a:r>
            <a:r>
              <a:rPr lang="en-US" dirty="0" smtClean="0">
                <a:sym typeface="Symbol"/>
              </a:rPr>
              <a:t> (NaCl) = -411 kJ/mol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</a:t>
            </a:r>
            <a:r>
              <a:rPr lang="en-US" dirty="0" err="1" smtClean="0">
                <a:sym typeface="Symbol"/>
              </a:rPr>
              <a:t>H</a:t>
            </a:r>
            <a:r>
              <a:rPr lang="en-US" baseline="-25000" dirty="0" err="1" smtClean="0">
                <a:sym typeface="Symbol"/>
              </a:rPr>
              <a:t>atomization</a:t>
            </a:r>
            <a:r>
              <a:rPr lang="en-US" dirty="0" smtClean="0">
                <a:sym typeface="Symbol"/>
              </a:rPr>
              <a:t>(Na) = 108 kJ/mol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err="1" smtClean="0">
                <a:sym typeface="Symbol"/>
              </a:rPr>
              <a:t>Cl-Cl</a:t>
            </a:r>
            <a:r>
              <a:rPr lang="en-US" dirty="0" smtClean="0">
                <a:sym typeface="Symbol"/>
              </a:rPr>
              <a:t> bond energy = 242 kJ/mol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IE(Na) = 502 kJ/mol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EA(</a:t>
            </a:r>
            <a:r>
              <a:rPr lang="en-US" dirty="0" err="1" smtClean="0">
                <a:sym typeface="Symbol"/>
              </a:rPr>
              <a:t>Cl</a:t>
            </a:r>
            <a:r>
              <a:rPr lang="en-US" dirty="0" smtClean="0">
                <a:sym typeface="Symbol"/>
              </a:rPr>
              <a:t>) = -349 kJ/mol</a:t>
            </a:r>
          </a:p>
          <a:p>
            <a:endParaRPr lang="en-US" dirty="0" smtClean="0">
              <a:sym typeface="Symbol"/>
            </a:endParaRP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477092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26820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Ion Pair Energy</a:t>
            </a:r>
          </a:p>
          <a:p>
            <a:endParaRPr lang="en-US" sz="3200" dirty="0"/>
          </a:p>
          <a:p>
            <a:r>
              <a:rPr lang="en-US" sz="3200" dirty="0" smtClean="0"/>
              <a:t>Attractions:</a:t>
            </a:r>
          </a:p>
          <a:p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03421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4956" y="1371600"/>
            <a:ext cx="45580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65855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Question</a:t>
            </a:r>
            <a:r>
              <a:rPr lang="en-US" sz="2400" dirty="0" smtClean="0"/>
              <a:t>: Is the driving force for formation of NaCl </a:t>
            </a:r>
          </a:p>
          <a:p>
            <a:r>
              <a:rPr lang="en-US" sz="2400" dirty="0" smtClean="0"/>
              <a:t>the electron transfer from Na to </a:t>
            </a:r>
            <a:r>
              <a:rPr lang="en-US" sz="2400" dirty="0" err="1" smtClean="0"/>
              <a:t>Cl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That is, is it because </a:t>
            </a:r>
            <a:r>
              <a:rPr lang="en-US" sz="2400" dirty="0" err="1" smtClean="0"/>
              <a:t>Cl</a:t>
            </a:r>
            <a:r>
              <a:rPr lang="en-US" sz="2400" dirty="0" smtClean="0"/>
              <a:t> wants Na’s valence electron </a:t>
            </a:r>
          </a:p>
          <a:p>
            <a:r>
              <a:rPr lang="en-US" sz="2400" dirty="0" smtClean="0"/>
              <a:t>more than Na wants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939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does MgF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form instead of </a:t>
            </a:r>
            <a:r>
              <a:rPr lang="en-US" sz="2400" dirty="0" err="1" smtClean="0"/>
              <a:t>MgF</a:t>
            </a:r>
            <a:r>
              <a:rPr lang="en-US" sz="2400" dirty="0" smtClean="0"/>
              <a:t> or MgF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598" y="1143000"/>
            <a:ext cx="835803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52400" y="33528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4924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278576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Ion Pair Energy</a:t>
            </a:r>
          </a:p>
          <a:p>
            <a:endParaRPr lang="en-US" sz="3200" dirty="0"/>
          </a:p>
          <a:p>
            <a:r>
              <a:rPr lang="en-US" sz="3200" dirty="0" smtClean="0"/>
              <a:t>The big picture:</a:t>
            </a:r>
          </a:p>
          <a:p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"/>
            <a:ext cx="4914900" cy="595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7981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Ion Pair Energy: </a:t>
            </a:r>
            <a:r>
              <a:rPr lang="en-US" sz="3200" dirty="0" smtClean="0"/>
              <a:t>Trends for charges and ion size</a:t>
            </a:r>
          </a:p>
          <a:p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6239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3566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Madelung</a:t>
            </a:r>
            <a:r>
              <a:rPr lang="en-US" sz="3200" u="sng" dirty="0" smtClean="0"/>
              <a:t> Constant: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15465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371600"/>
            <a:ext cx="223157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371600"/>
            <a:ext cx="2371725" cy="221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581400"/>
            <a:ext cx="28765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Ion-Pair Energy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06290" y="685800"/>
            <a:ext cx="48803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released when gas phase ions </a:t>
            </a:r>
          </a:p>
          <a:p>
            <a:r>
              <a:rPr lang="en-US" sz="2400" dirty="0" smtClean="0"/>
              <a:t>combine to form the pair of ions.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82554"/>
              </p:ext>
            </p:extLst>
          </p:nvPr>
        </p:nvGraphicFramePr>
        <p:xfrm>
          <a:off x="2451100" y="1524000"/>
          <a:ext cx="36703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4" imgW="1295280" imgH="457200" progId="Equation.DSMT4">
                  <p:embed/>
                </p:oleObj>
              </mc:Choice>
              <mc:Fallback>
                <p:oleObj name="Equation" r:id="rId4" imgW="1295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1524000"/>
                        <a:ext cx="36703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0"/>
            <a:ext cx="38451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 = lattice energy</a:t>
            </a:r>
          </a:p>
          <a:p>
            <a:r>
              <a:rPr lang="en-US" dirty="0" smtClean="0"/>
              <a:t>N = Avogadro’s Number</a:t>
            </a:r>
          </a:p>
          <a:p>
            <a:r>
              <a:rPr lang="en-US" dirty="0" smtClean="0"/>
              <a:t>z = charges</a:t>
            </a:r>
          </a:p>
          <a:p>
            <a:r>
              <a:rPr lang="en-US" dirty="0" smtClean="0"/>
              <a:t>e = charge on electron = 1.602 x 10</a:t>
            </a:r>
            <a:r>
              <a:rPr lang="en-US" baseline="30000" dirty="0" smtClean="0"/>
              <a:t>-19</a:t>
            </a:r>
            <a:r>
              <a:rPr lang="en-US" dirty="0" smtClean="0"/>
              <a:t> C</a:t>
            </a:r>
          </a:p>
          <a:p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= 8.854 x 10</a:t>
            </a:r>
            <a:r>
              <a:rPr lang="en-US" baseline="30000" dirty="0" smtClean="0">
                <a:sym typeface="Symbol"/>
              </a:rPr>
              <a:t>-12</a:t>
            </a:r>
            <a:r>
              <a:rPr lang="en-US" dirty="0" smtClean="0">
                <a:sym typeface="Symbol"/>
              </a:rPr>
              <a:t> C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/</a:t>
            </a:r>
            <a:r>
              <a:rPr lang="en-US" dirty="0" err="1" smtClean="0">
                <a:sym typeface="Symbol"/>
              </a:rPr>
              <a:t>mJ</a:t>
            </a:r>
            <a:endParaRPr lang="en-US" dirty="0" smtClean="0">
              <a:sym typeface="Symbol"/>
            </a:endParaRPr>
          </a:p>
          <a:p>
            <a:r>
              <a:rPr lang="en-US" dirty="0" err="1" smtClean="0">
                <a:sym typeface="Symbol"/>
              </a:rPr>
              <a:t>r</a:t>
            </a:r>
            <a:r>
              <a:rPr lang="en-US" baseline="-25000" dirty="0" err="1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 = sum of radii</a:t>
            </a:r>
          </a:p>
          <a:p>
            <a:r>
              <a:rPr lang="en-US" dirty="0" smtClean="0">
                <a:sym typeface="Symbol"/>
              </a:rPr>
              <a:t>n = average Born exponent 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048000"/>
            <a:ext cx="455328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19600" y="4800600"/>
            <a:ext cx="433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NaCl: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o</a:t>
            </a:r>
            <a:r>
              <a:rPr lang="en-US" dirty="0" smtClean="0"/>
              <a:t> = 283 pm = 2.83 x 10</a:t>
            </a:r>
            <a:r>
              <a:rPr lang="en-US" baseline="30000" dirty="0" smtClean="0"/>
              <a:t>-10</a:t>
            </a:r>
            <a:r>
              <a:rPr lang="en-US" dirty="0" smtClean="0"/>
              <a:t> m; A = 1.748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60130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8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3566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Madelung</a:t>
            </a:r>
            <a:r>
              <a:rPr lang="en-US" sz="3200" u="sng" dirty="0" smtClean="0"/>
              <a:t> Constant: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219200"/>
            <a:ext cx="473320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3566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/>
              <a:t>Madelung</a:t>
            </a:r>
            <a:r>
              <a:rPr lang="en-US" sz="3200" u="sng" dirty="0" smtClean="0"/>
              <a:t> Constant: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43000"/>
            <a:ext cx="2946854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19200"/>
            <a:ext cx="36775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301</Words>
  <Application>Microsoft Office PowerPoint</Application>
  <PresentationFormat>On-screen Show (4:3)</PresentationFormat>
  <Paragraphs>78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Ion-Pair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Lattice Energy</vt:lpstr>
      <vt:lpstr>PowerPoint Presentation</vt:lpstr>
      <vt:lpstr>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BV Tablet</dc:creator>
  <cp:lastModifiedBy>Bill</cp:lastModifiedBy>
  <cp:revision>7</cp:revision>
  <cp:lastPrinted>2014-11-03T12:42:34Z</cp:lastPrinted>
  <dcterms:created xsi:type="dcterms:W3CDTF">2012-09-16T18:09:06Z</dcterms:created>
  <dcterms:modified xsi:type="dcterms:W3CDTF">2015-10-29T17:33:38Z</dcterms:modified>
</cp:coreProperties>
</file>