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27"/>
  </p:notesMasterIdLst>
  <p:handoutMasterIdLst>
    <p:handoutMasterId r:id="rId28"/>
  </p:handoutMasterIdLst>
  <p:sldIdLst>
    <p:sldId id="25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442"/>
    <a:srgbClr val="48AC4D"/>
    <a:srgbClr val="F85C1E"/>
    <a:srgbClr val="20409A"/>
    <a:srgbClr val="60C452"/>
    <a:srgbClr val="CC0099"/>
    <a:srgbClr val="CC3399"/>
    <a:srgbClr val="FFFF00"/>
    <a:srgbClr val="CC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98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4/22/2013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6090A-E6B6-4AF6-9B7D-89CB5BAA3CD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chemeClr val="tx2"/>
                </a:solidFill>
                <a:latin typeface="Franklin Gothic Medium" pitchFamily="34" charset="0"/>
              </a:rPr>
              <a:t>Microsoft  Office  2013</a:t>
            </a:r>
            <a:endParaRPr lang="en-US" sz="60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760787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®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60198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2889194"/>
            <a:ext cx="9143999" cy="18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EBA12"/>
          </a:solidFill>
          <a:ln>
            <a:solidFill>
              <a:srgbClr val="FEB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EBA12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FEBA1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Internet Basics and Information Literacy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the Internet Explorer Desktop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start the Internet Explorer Desktop application: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Click on the Start screen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Click on the Desktop tile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Click on the Internet Explorer button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80688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Bing Search Engine from the Address Bar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1324" y="1462367"/>
            <a:ext cx="7816876" cy="414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80656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Page Tabs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Tabbed browsing </a:t>
            </a:r>
            <a:r>
              <a:rPr lang="en-US" dirty="0" smtClean="0"/>
              <a:t>displays multiple webpage in the same browser window.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2362200"/>
            <a:ext cx="8197207" cy="338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17220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History 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/>
              <a:t> History list </a:t>
            </a:r>
            <a:r>
              <a:rPr lang="en-US" dirty="0" smtClean="0"/>
              <a:t>tracks the webpages you visit over a certain time period.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2362200"/>
            <a:ext cx="807983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13043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Search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author</a:t>
            </a:r>
          </a:p>
          <a:p>
            <a:r>
              <a:rPr lang="en-US" dirty="0" smtClean="0"/>
              <a:t>Check for objectivity/bias</a:t>
            </a:r>
          </a:p>
          <a:p>
            <a:r>
              <a:rPr lang="en-US" dirty="0" smtClean="0"/>
              <a:t>Verify currency</a:t>
            </a:r>
          </a:p>
          <a:p>
            <a:r>
              <a:rPr lang="en-US" dirty="0" smtClean="0"/>
              <a:t>Assess accuracy</a:t>
            </a:r>
          </a:p>
          <a:p>
            <a:r>
              <a:rPr lang="en-US" dirty="0" smtClean="0"/>
              <a:t>Determine validity</a:t>
            </a:r>
          </a:p>
          <a:p>
            <a:r>
              <a:rPr lang="en-US" dirty="0" smtClean="0"/>
              <a:t>Consider relevancy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99381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Webpage Evaluated for Usefulness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1239" y="1454620"/>
            <a:ext cx="7884346" cy="41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89497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Webpages as Favorites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Favorites list is a feature you can use to store and organize a list of webpages you want to revisit.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2260296"/>
            <a:ext cx="7860940" cy="147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03094" y="3886200"/>
            <a:ext cx="5578559" cy="23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06439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Pinning 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You can pin a page to the taskbar so you open the webpage directly from the desktop without first starting Internet Explorer.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2001" y="2579867"/>
            <a:ext cx="6324599" cy="110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43200" y="3810000"/>
            <a:ext cx="5734050" cy="242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16558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Information you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content found on the web is a form of </a:t>
            </a:r>
            <a:r>
              <a:rPr lang="en-US" b="1" dirty="0"/>
              <a:t>intellectual property.</a:t>
            </a:r>
          </a:p>
          <a:p>
            <a:pPr lvl="1"/>
            <a:r>
              <a:rPr lang="en-US" dirty="0" smtClean="0"/>
              <a:t>Intellectual property includes all creations of the human mind presented in a form that can be shared with others.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copyright</a:t>
            </a:r>
            <a:r>
              <a:rPr lang="en-US" dirty="0" smtClean="0"/>
              <a:t> is a protection granted by law to the author or creator of an original work who creates a tangible expression of that work or creation.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64167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Fair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U.S. copyright law allows portions of copyrighted works to be used without obtaining permission if that use is a fair use.</a:t>
            </a:r>
          </a:p>
          <a:p>
            <a:r>
              <a:rPr lang="en-US" dirty="0" smtClean="0"/>
              <a:t>Four factors usually determine fair use:</a:t>
            </a:r>
          </a:p>
          <a:p>
            <a:pPr lvl="1"/>
            <a:r>
              <a:rPr lang="en-US" dirty="0" smtClean="0"/>
              <a:t>The purpose and character of the new work</a:t>
            </a:r>
          </a:p>
          <a:p>
            <a:pPr lvl="1"/>
            <a:r>
              <a:rPr lang="en-US" dirty="0" smtClean="0"/>
              <a:t>The nature of the copyrighted work</a:t>
            </a:r>
          </a:p>
          <a:p>
            <a:pPr lvl="1"/>
            <a:r>
              <a:rPr lang="en-US" dirty="0" smtClean="0"/>
              <a:t>The amount and substantiality of the portion used in relation to the copyrighted work as a whole</a:t>
            </a:r>
          </a:p>
          <a:p>
            <a:pPr lvl="1"/>
            <a:r>
              <a:rPr lang="en-US" dirty="0" smtClean="0"/>
              <a:t>The effect of the use on the potential market, or value, of the copyrighted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50371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Learn about the Internet and the World Wide Web</a:t>
            </a:r>
          </a:p>
          <a:p>
            <a:pPr eaLnBrk="1" hangingPunct="1"/>
            <a:r>
              <a:rPr lang="en-US" dirty="0" smtClean="0"/>
              <a:t>Start the Internet Explorer app and the Internet Explorer desktop application</a:t>
            </a:r>
          </a:p>
          <a:p>
            <a:pPr eaLnBrk="1" hangingPunct="1"/>
            <a:r>
              <a:rPr lang="en-US" dirty="0" smtClean="0"/>
              <a:t>Develop search techniques for locating information on the web</a:t>
            </a:r>
          </a:p>
          <a:p>
            <a:pPr eaLnBrk="1" hangingPunct="1"/>
            <a:r>
              <a:rPr lang="en-US" dirty="0" smtClean="0"/>
              <a:t>Use a search engine to conduct a search</a:t>
            </a:r>
          </a:p>
          <a:p>
            <a:pPr eaLnBrk="1" hangingPunct="1"/>
            <a:r>
              <a:rPr lang="en-US" dirty="0" smtClean="0"/>
              <a:t>Find and evaluate information on the web</a:t>
            </a:r>
          </a:p>
          <a:p>
            <a:pPr eaLnBrk="1" hangingPunct="1"/>
            <a:r>
              <a:rPr lang="en-US" dirty="0" smtClean="0"/>
              <a:t>Learn about copyright laws</a:t>
            </a:r>
          </a:p>
          <a:p>
            <a:pPr eaLnBrk="1" hangingPunct="1"/>
            <a:r>
              <a:rPr lang="en-US" dirty="0" smtClean="0"/>
              <a:t>Document web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Works in the Public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the term of the copyright has expired, the work moves into the </a:t>
            </a:r>
            <a:r>
              <a:rPr lang="en-US" b="1" dirty="0" smtClean="0"/>
              <a:t>public domain </a:t>
            </a:r>
            <a:r>
              <a:rPr lang="en-US" dirty="0" smtClean="0"/>
              <a:t>and can be copied without requesting permission.</a:t>
            </a:r>
          </a:p>
          <a:p>
            <a:r>
              <a:rPr lang="en-US" dirty="0" smtClean="0"/>
              <a:t>New print editions or audio recordings of public domain work can be copyrighted and protected under current copyright laws.</a:t>
            </a:r>
          </a:p>
          <a:p>
            <a:r>
              <a:rPr lang="en-US" dirty="0" smtClean="0"/>
              <a:t>Authors or creators can place their own work into the public domain voluntarily at any time.</a:t>
            </a:r>
          </a:p>
          <a:p>
            <a:r>
              <a:rPr lang="en-US" dirty="0" smtClean="0"/>
              <a:t>The source of public domain work must be acknowledged to avoid plagiarism.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75390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to cite the source of material you use is called </a:t>
            </a:r>
            <a:r>
              <a:rPr lang="en-US" b="1" dirty="0" smtClean="0"/>
              <a:t>plagiarism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Claiming someone else’s work as your own is a serious legal violation.</a:t>
            </a:r>
          </a:p>
          <a:p>
            <a:r>
              <a:rPr lang="en-US" dirty="0" smtClean="0"/>
              <a:t>Be sure to properly reference the sources of works that you use.</a:t>
            </a:r>
          </a:p>
          <a:p>
            <a:r>
              <a:rPr lang="en-US" dirty="0" smtClean="0"/>
              <a:t>You must obtain the copyright holder’s permission to use work in a way that falls outside of fair use.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56319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Web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protected by copyright or in the public domain needs to be properly cited.</a:t>
            </a:r>
          </a:p>
          <a:p>
            <a:r>
              <a:rPr lang="en-US" dirty="0" smtClean="0"/>
              <a:t>For academic research, the two most widely used standards for citation are:</a:t>
            </a:r>
          </a:p>
          <a:p>
            <a:pPr lvl="1"/>
            <a:r>
              <a:rPr lang="en-US" dirty="0" smtClean="0"/>
              <a:t>American Psychological Association (APA)</a:t>
            </a:r>
          </a:p>
          <a:p>
            <a:pPr lvl="1"/>
            <a:r>
              <a:rPr lang="en-US" dirty="0" smtClean="0"/>
              <a:t>Modern Language Association (MLA)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00543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Webpage Citations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18631" y="1212007"/>
            <a:ext cx="5091769" cy="501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3523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Previewing and Printing a Webpage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1263535"/>
            <a:ext cx="5105399" cy="263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71800" y="4038600"/>
            <a:ext cx="5395104" cy="228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05412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 Webpage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163" y="1600200"/>
            <a:ext cx="8054928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81700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43200" y="1371600"/>
            <a:ext cx="3894993" cy="491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73380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Internet Explorer 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60381" y="1295400"/>
            <a:ext cx="3805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73308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Internet and 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web</a:t>
            </a:r>
            <a:r>
              <a:rPr lang="en-US" dirty="0" smtClean="0"/>
              <a:t> (</a:t>
            </a:r>
            <a:r>
              <a:rPr lang="en-US" b="1" dirty="0" smtClean="0"/>
              <a:t>World Wide Web</a:t>
            </a:r>
            <a:r>
              <a:rPr lang="en-US" dirty="0" smtClean="0"/>
              <a:t>) is a collection of electronic documents or files – called webpages – that are available through the Internet.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Internet</a:t>
            </a:r>
            <a:r>
              <a:rPr lang="en-US" dirty="0" smtClean="0"/>
              <a:t> is a worldwide collection of computer networks.</a:t>
            </a:r>
          </a:p>
          <a:p>
            <a:r>
              <a:rPr lang="en-US" dirty="0" smtClean="0"/>
              <a:t>Webpages are stored on </a:t>
            </a:r>
            <a:r>
              <a:rPr lang="en-US" b="1" dirty="0" smtClean="0"/>
              <a:t>web servers</a:t>
            </a:r>
            <a:r>
              <a:rPr lang="en-US" dirty="0" smtClean="0"/>
              <a:t>, which are the computers connected to the Internet.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website</a:t>
            </a:r>
            <a:r>
              <a:rPr lang="en-US" dirty="0" smtClean="0"/>
              <a:t> is a collection of related webpages.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7986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Internet Explorer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Click on the Internet Explorer tile to open the home page</a:t>
            </a:r>
          </a:p>
          <a:p>
            <a:r>
              <a:rPr lang="en-US" sz="2800" dirty="0"/>
              <a:t>To display a specific web page, you can enter its URL in the Address bar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20451" y="3048000"/>
            <a:ext cx="531344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06450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Clicking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click on a link, a new webpage appears, replacing the previous page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2549003"/>
            <a:ext cx="6683234" cy="362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0525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you don’t know the URL of a site you want to visit you can use a </a:t>
            </a:r>
            <a:r>
              <a:rPr lang="en-US" b="1" dirty="0" smtClean="0"/>
              <a:t>search engine</a:t>
            </a:r>
            <a:r>
              <a:rPr lang="en-US" dirty="0" smtClean="0"/>
              <a:t> to locate information.</a:t>
            </a:r>
            <a:endParaRPr lang="en-US" b="1" dirty="0" smtClean="0"/>
          </a:p>
          <a:p>
            <a:r>
              <a:rPr lang="en-US" dirty="0" smtClean="0"/>
              <a:t>Search engines use a program called a spider or bot to compile databases that are indexed by keywords</a:t>
            </a:r>
          </a:p>
          <a:p>
            <a:r>
              <a:rPr lang="en-US" dirty="0" smtClean="0"/>
              <a:t>When you enter a keyword in a search engine, it searches the database to find webpages that include those keywords</a:t>
            </a:r>
          </a:p>
          <a:p>
            <a:r>
              <a:rPr lang="en-US" dirty="0" smtClean="0"/>
              <a:t>Results are displayed as a list of links to the webpages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82120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Information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Formulating a Search Strategy</a:t>
            </a:r>
          </a:p>
          <a:p>
            <a:pPr lvl="1"/>
            <a:r>
              <a:rPr lang="en-US" dirty="0" smtClean="0"/>
              <a:t>Identify your topic</a:t>
            </a:r>
          </a:p>
          <a:p>
            <a:pPr lvl="1"/>
            <a:r>
              <a:rPr lang="en-US" dirty="0" smtClean="0"/>
              <a:t>List keywords that represent your topic</a:t>
            </a:r>
          </a:p>
          <a:p>
            <a:pPr lvl="1"/>
            <a:r>
              <a:rPr lang="en-US" dirty="0" smtClean="0"/>
              <a:t>Refine your keywords list</a:t>
            </a:r>
          </a:p>
          <a:p>
            <a:pPr lvl="1"/>
            <a:r>
              <a:rPr lang="en-US" dirty="0" smtClean="0"/>
              <a:t>Develop your search query</a:t>
            </a:r>
          </a:p>
          <a:p>
            <a:pPr lvl="2"/>
            <a:r>
              <a:rPr lang="en-US" sz="2600" dirty="0" smtClean="0"/>
              <a:t>A </a:t>
            </a:r>
            <a:r>
              <a:rPr lang="en-US" sz="2600" b="1" dirty="0" smtClean="0"/>
              <a:t>search query </a:t>
            </a:r>
            <a:r>
              <a:rPr lang="en-US" sz="2600" dirty="0" smtClean="0"/>
              <a:t>is the translation of your original question into a form that a search engine can understand.</a:t>
            </a:r>
          </a:p>
          <a:p>
            <a:pPr lvl="1"/>
            <a:r>
              <a:rPr lang="en-US" dirty="0" smtClean="0"/>
              <a:t>Refine your search query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48633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983</Words>
  <Application>Microsoft Office PowerPoint</Application>
  <PresentationFormat>On-screen Show (4:3)</PresentationFormat>
  <Paragraphs>158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2_Office Theme</vt:lpstr>
      <vt:lpstr> Internet Basics and Information Literacy</vt:lpstr>
      <vt:lpstr>Objectives</vt:lpstr>
      <vt:lpstr>Visual Overview</vt:lpstr>
      <vt:lpstr>Microsoft Internet Explorer 10</vt:lpstr>
      <vt:lpstr>Understanding the Internet and the World Wide Web</vt:lpstr>
      <vt:lpstr>Starting the Internet Explorer App</vt:lpstr>
      <vt:lpstr>Clicking Links</vt:lpstr>
      <vt:lpstr>Understanding Search Engines</vt:lpstr>
      <vt:lpstr>Finding Information on the Web</vt:lpstr>
      <vt:lpstr>Starting the Internet Explorer Desktop Application</vt:lpstr>
      <vt:lpstr>Using the Bing Search Engine from the Address Bar</vt:lpstr>
      <vt:lpstr>Using Page Tabs</vt:lpstr>
      <vt:lpstr>Using the History List</vt:lpstr>
      <vt:lpstr>Evaluating the Search Results</vt:lpstr>
      <vt:lpstr>Webpage Evaluated for Usefulness</vt:lpstr>
      <vt:lpstr>Saving Webpages as Favorites</vt:lpstr>
      <vt:lpstr>Pinning Webpages</vt:lpstr>
      <vt:lpstr>Using the Information you Find</vt:lpstr>
      <vt:lpstr>Determining Fair Use</vt:lpstr>
      <vt:lpstr>Identifying Works in the Public Domain</vt:lpstr>
      <vt:lpstr>Avoiding Plagiarism</vt:lpstr>
      <vt:lpstr>Documenting Web Resources</vt:lpstr>
      <vt:lpstr>Webpage Citations</vt:lpstr>
      <vt:lpstr>Previewing and Printing a Webpage</vt:lpstr>
      <vt:lpstr>Saving a Webpage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2013-04-22T14:07:46Z</dcterms:created>
  <dcterms:modified xsi:type="dcterms:W3CDTF">2013-04-22T14:07:59Z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