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51" r:id="rId1"/>
  </p:sldMasterIdLst>
  <p:notesMasterIdLst>
    <p:notesMasterId r:id="rId31"/>
  </p:notesMasterIdLst>
  <p:handoutMasterIdLst>
    <p:handoutMasterId r:id="rId32"/>
  </p:handoutMasterIdLst>
  <p:sldIdLst>
    <p:sldId id="258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8" r:id="rId18"/>
    <p:sldId id="309" r:id="rId19"/>
    <p:sldId id="306" r:id="rId20"/>
    <p:sldId id="307" r:id="rId21"/>
    <p:sldId id="310" r:id="rId22"/>
    <p:sldId id="315" r:id="rId23"/>
    <p:sldId id="312" r:id="rId24"/>
    <p:sldId id="313" r:id="rId25"/>
    <p:sldId id="316" r:id="rId26"/>
    <p:sldId id="317" r:id="rId27"/>
    <p:sldId id="318" r:id="rId28"/>
    <p:sldId id="319" r:id="rId29"/>
    <p:sldId id="320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C058C7F-1250-44D3-80F6-C06A7C11C426}" type="datetimeFigureOut">
              <a:rPr lang="en-US"/>
              <a:pPr>
                <a:defRPr/>
              </a:pPr>
              <a:t>9/3/2013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626C12F-0B06-421A-A453-9B59D13ADF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682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BDC3577-1384-41B9-86F2-A64D7F984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32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C6090A-E6B6-4AF6-9B7D-89CB5BAA3CD3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3604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707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72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144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14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9723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5545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728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28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8566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827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6038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4672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5678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45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6998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0857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4831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8005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748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304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926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0704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17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458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667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306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622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182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5"/>
          <p:cNvSpPr txBox="1"/>
          <p:nvPr userDrawn="1"/>
        </p:nvSpPr>
        <p:spPr>
          <a:xfrm>
            <a:off x="0" y="4972029"/>
            <a:ext cx="9144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 smtClean="0">
                <a:solidFill>
                  <a:schemeClr val="tx2"/>
                </a:solidFill>
                <a:latin typeface="Franklin Gothic Medium" pitchFamily="34" charset="0"/>
              </a:rPr>
              <a:t>Microsoft  Office  2013</a:t>
            </a:r>
            <a:endParaRPr lang="en-US" sz="6000" dirty="0">
              <a:solidFill>
                <a:schemeClr val="tx2"/>
              </a:solidFill>
              <a:latin typeface="Franklin Gothic Medium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1628" y="228600"/>
            <a:ext cx="245997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3"/>
          <p:cNvSpPr txBox="1"/>
          <p:nvPr userDrawn="1"/>
        </p:nvSpPr>
        <p:spPr>
          <a:xfrm>
            <a:off x="3760787" y="5116512"/>
            <a:ext cx="3540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®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TextBox 14"/>
          <p:cNvSpPr txBox="1"/>
          <p:nvPr userDrawn="1"/>
        </p:nvSpPr>
        <p:spPr>
          <a:xfrm>
            <a:off x="6019800" y="5116512"/>
            <a:ext cx="3540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®</a:t>
            </a:r>
          </a:p>
        </p:txBody>
      </p:sp>
      <p:sp>
        <p:nvSpPr>
          <p:cNvPr id="157701" name="Title Placeholder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1524000"/>
          </a:xfrm>
        </p:spPr>
        <p:txBody>
          <a:bodyPr/>
          <a:lstStyle>
            <a:lvl1pPr algn="ctr"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0" y="2889194"/>
            <a:ext cx="9143999" cy="184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FEBA12"/>
          </a:solidFill>
          <a:ln>
            <a:solidFill>
              <a:srgbClr val="FEBA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810E0-8EAE-48E8-9484-9A46B58304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21717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3627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727A5-B819-4849-BDAA-E77DE36966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6F4FC-A15E-4CCF-A12D-C1B4180DD7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7201-8D33-4AE4-B1F1-DBAEF8B3FA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B093A-FDC9-4AD8-941C-8D186E124D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8909B-2183-4E4C-968B-603CC8975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C5901-E5F0-49C8-9043-463DFEF296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64604-B0AD-403A-B549-7DD63736FE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4C9C5-240E-4B6E-BE1D-CA0EF87F4B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CC1FA-F25E-4F2E-9E7A-0A5ACB356C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57200" y="1143000"/>
            <a:ext cx="8686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305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82296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New Perspectives on Microsoft Office 2013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1C2F2179-BA34-48B5-AF5F-CE1FE65177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3" name="Text Box 11"/>
          <p:cNvSpPr txBox="1">
            <a:spLocks noChangeArrowheads="1"/>
          </p:cNvSpPr>
          <p:nvPr userDrawn="1"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400800"/>
            <a:ext cx="868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 userDrawn="1"/>
        </p:nvSpPr>
        <p:spPr>
          <a:xfrm>
            <a:off x="0" y="0"/>
            <a:ext cx="381000" cy="6858000"/>
          </a:xfrm>
          <a:prstGeom prst="rect">
            <a:avLst/>
          </a:prstGeom>
          <a:gradFill flip="none" rotWithShape="1">
            <a:gsLst>
              <a:gs pos="0">
                <a:srgbClr val="FEBA12"/>
              </a:gs>
              <a:gs pos="65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8763000" y="0"/>
            <a:ext cx="381000" cy="685800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100000">
                <a:srgbClr val="FEBA1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>
    <p:random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1524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Essential Computer Concepts</a:t>
            </a:r>
            <a:br>
              <a:rPr lang="en-US" sz="4000" dirty="0" smtClean="0"/>
            </a:br>
            <a:endParaRPr lang="en-US" sz="40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/>
          <a:stretch>
            <a:fillRect/>
          </a:stretch>
        </p:blipFill>
        <p:spPr bwMode="auto">
          <a:xfrm>
            <a:off x="4097216" y="3581400"/>
            <a:ext cx="422030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3962400" cy="4906963"/>
          </a:xfrm>
        </p:spPr>
        <p:txBody>
          <a:bodyPr/>
          <a:lstStyle/>
          <a:p>
            <a:r>
              <a:rPr lang="en-US" sz="2600" dirty="0" smtClean="0"/>
              <a:t>Processing tasks occur on the </a:t>
            </a:r>
            <a:r>
              <a:rPr lang="en-US" sz="2600" b="1" dirty="0" smtClean="0"/>
              <a:t>motherboard</a:t>
            </a:r>
            <a:r>
              <a:rPr lang="en-US" sz="2600" dirty="0" smtClean="0"/>
              <a:t>, which contains the processing hardware and is located inside the computer.</a:t>
            </a:r>
          </a:p>
          <a:p>
            <a:pPr lvl="1"/>
            <a:r>
              <a:rPr lang="en-US" b="1" dirty="0" smtClean="0"/>
              <a:t>Circuit Board</a:t>
            </a:r>
          </a:p>
          <a:p>
            <a:r>
              <a:rPr lang="en-US" sz="2600" dirty="0" smtClean="0"/>
              <a:t>The </a:t>
            </a:r>
            <a:r>
              <a:rPr lang="en-US" sz="2600" b="1" dirty="0" smtClean="0"/>
              <a:t>CPU</a:t>
            </a:r>
            <a:r>
              <a:rPr lang="en-US" sz="2600" dirty="0" smtClean="0"/>
              <a:t> consists of transistors and electronic circuits on a silicon </a:t>
            </a:r>
            <a:r>
              <a:rPr lang="en-US" sz="2600" b="1" dirty="0" smtClean="0"/>
              <a:t>chip</a:t>
            </a:r>
            <a:r>
              <a:rPr lang="en-US" sz="2600" dirty="0" smtClean="0"/>
              <a:t>, mounted on the motherboard.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/>
          <a:stretch>
            <a:fillRect/>
          </a:stretch>
        </p:blipFill>
        <p:spPr bwMode="auto">
          <a:xfrm>
            <a:off x="4267200" y="1371600"/>
            <a:ext cx="4367673" cy="199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8487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Hardware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Cards</a:t>
            </a:r>
            <a:r>
              <a:rPr lang="en-US" sz="2800" dirty="0" smtClean="0"/>
              <a:t> (aka </a:t>
            </a:r>
            <a:r>
              <a:rPr lang="en-US" sz="2800" b="1" dirty="0" smtClean="0"/>
              <a:t>expansion</a:t>
            </a:r>
            <a:r>
              <a:rPr lang="en-US" sz="2800" dirty="0" smtClean="0"/>
              <a:t> </a:t>
            </a:r>
            <a:r>
              <a:rPr lang="en-US" sz="2800" b="1" dirty="0" smtClean="0"/>
              <a:t>cards</a:t>
            </a:r>
            <a:r>
              <a:rPr lang="en-US" sz="2800" dirty="0" smtClean="0"/>
              <a:t>) are removable circuit boards inserted into </a:t>
            </a:r>
            <a:r>
              <a:rPr lang="en-US" sz="2800" b="1" dirty="0" smtClean="0"/>
              <a:t>slots</a:t>
            </a:r>
            <a:r>
              <a:rPr lang="en-US" sz="2800" dirty="0" smtClean="0"/>
              <a:t> on the motherboard to expand the capabilities of the motherboard.</a:t>
            </a:r>
          </a:p>
          <a:p>
            <a:pPr lvl="1"/>
            <a:r>
              <a:rPr lang="en-US" sz="2600" b="1" dirty="0" smtClean="0"/>
              <a:t>Sound</a:t>
            </a:r>
            <a:r>
              <a:rPr lang="en-US" sz="2600" dirty="0" smtClean="0"/>
              <a:t> cards translate the digital audio information from a computer into analog sounds that the human ear can hear and direct the sound to the speakers.</a:t>
            </a:r>
          </a:p>
          <a:p>
            <a:pPr lvl="1"/>
            <a:r>
              <a:rPr lang="en-US" sz="2600" b="1" dirty="0" smtClean="0"/>
              <a:t>Graphics </a:t>
            </a:r>
            <a:r>
              <a:rPr lang="en-US" sz="2600" dirty="0" smtClean="0"/>
              <a:t>cards and </a:t>
            </a:r>
            <a:r>
              <a:rPr lang="en-US" sz="2600" b="1" dirty="0" smtClean="0"/>
              <a:t>Video </a:t>
            </a:r>
            <a:r>
              <a:rPr lang="en-US" sz="2600" dirty="0" smtClean="0"/>
              <a:t>cards control the visual displays on the monitor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52770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Input</a:t>
            </a:r>
            <a:r>
              <a:rPr lang="en-US" sz="2600" dirty="0" smtClean="0"/>
              <a:t> </a:t>
            </a:r>
            <a:r>
              <a:rPr lang="en-US" sz="2600" b="1" dirty="0" smtClean="0"/>
              <a:t>devices</a:t>
            </a:r>
            <a:r>
              <a:rPr lang="en-US" sz="2600" dirty="0" smtClean="0"/>
              <a:t>, such as a keyboard or a mouse are used to input data and issue commands.</a:t>
            </a:r>
          </a:p>
          <a:p>
            <a:pPr lvl="1"/>
            <a:r>
              <a:rPr lang="en-US" sz="2600" b="1" dirty="0" smtClean="0"/>
              <a:t>Keyboard</a:t>
            </a:r>
          </a:p>
          <a:p>
            <a:pPr lvl="2"/>
            <a:r>
              <a:rPr lang="en-US" sz="2400" dirty="0" smtClean="0"/>
              <a:t>Ergonomic</a:t>
            </a:r>
          </a:p>
          <a:p>
            <a:pPr lvl="1"/>
            <a:r>
              <a:rPr lang="en-US" sz="2600" b="1" dirty="0" smtClean="0"/>
              <a:t>Pointing</a:t>
            </a:r>
            <a:r>
              <a:rPr lang="en-US" sz="2600" dirty="0" smtClean="0"/>
              <a:t> </a:t>
            </a:r>
            <a:r>
              <a:rPr lang="en-US" sz="2600" b="1" dirty="0" smtClean="0"/>
              <a:t>devices</a:t>
            </a:r>
            <a:endParaRPr lang="en-US" sz="2600" b="1" dirty="0"/>
          </a:p>
          <a:p>
            <a:pPr lvl="2"/>
            <a:r>
              <a:rPr lang="en-US" sz="2400" dirty="0" smtClean="0"/>
              <a:t>Mouse</a:t>
            </a:r>
          </a:p>
          <a:p>
            <a:pPr lvl="3"/>
            <a:r>
              <a:rPr lang="en-US" sz="2200" dirty="0" smtClean="0"/>
              <a:t>Scroll</a:t>
            </a:r>
            <a:r>
              <a:rPr lang="en-US" sz="2200" b="1" dirty="0" smtClean="0"/>
              <a:t> </a:t>
            </a:r>
            <a:r>
              <a:rPr lang="en-US" sz="2200" dirty="0" smtClean="0"/>
              <a:t>Wheel</a:t>
            </a:r>
          </a:p>
          <a:p>
            <a:pPr lvl="2"/>
            <a:r>
              <a:rPr lang="en-US" sz="2400" dirty="0" smtClean="0"/>
              <a:t>Trackball</a:t>
            </a:r>
          </a:p>
          <a:p>
            <a:pPr lvl="2"/>
            <a:r>
              <a:rPr lang="en-US" sz="2400" dirty="0" smtClean="0"/>
              <a:t>Touchpad</a:t>
            </a:r>
          </a:p>
          <a:p>
            <a:pPr lvl="1"/>
            <a:r>
              <a:rPr lang="en-US" sz="2600" b="1" dirty="0" smtClean="0"/>
              <a:t>Touchscreen</a:t>
            </a:r>
          </a:p>
          <a:p>
            <a:pPr lvl="1"/>
            <a:r>
              <a:rPr lang="en-US" sz="2600" b="1" dirty="0" smtClean="0"/>
              <a:t>Scanner</a:t>
            </a:r>
            <a:endParaRPr lang="en-US" sz="2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/>
          <a:stretch>
            <a:fillRect/>
          </a:stretch>
        </p:blipFill>
        <p:spPr bwMode="auto">
          <a:xfrm>
            <a:off x="4191000" y="2057400"/>
            <a:ext cx="3503810" cy="23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/>
          <a:stretch>
            <a:fillRect/>
          </a:stretch>
        </p:blipFill>
        <p:spPr bwMode="auto">
          <a:xfrm>
            <a:off x="3581400" y="4495800"/>
            <a:ext cx="5017284" cy="172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7240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3886200" cy="4906963"/>
          </a:xfrm>
        </p:spPr>
        <p:txBody>
          <a:bodyPr/>
          <a:lstStyle/>
          <a:p>
            <a:r>
              <a:rPr lang="en-US" sz="2600" b="1" dirty="0" smtClean="0"/>
              <a:t>Output</a:t>
            </a:r>
            <a:r>
              <a:rPr lang="en-US" sz="2600" dirty="0" smtClean="0"/>
              <a:t> </a:t>
            </a:r>
            <a:r>
              <a:rPr lang="en-US" sz="2600" b="1" dirty="0" smtClean="0"/>
              <a:t>devices</a:t>
            </a:r>
            <a:r>
              <a:rPr lang="en-US" sz="2600" dirty="0" smtClean="0"/>
              <a:t> store or show your output.</a:t>
            </a:r>
          </a:p>
          <a:p>
            <a:pPr lvl="1"/>
            <a:r>
              <a:rPr lang="en-US" sz="2600" b="1" dirty="0" smtClean="0"/>
              <a:t>Monitors</a:t>
            </a:r>
          </a:p>
          <a:p>
            <a:pPr lvl="2"/>
            <a:r>
              <a:rPr lang="en-US" sz="2600" dirty="0" smtClean="0"/>
              <a:t>Flat panel</a:t>
            </a:r>
          </a:p>
          <a:p>
            <a:pPr lvl="2"/>
            <a:r>
              <a:rPr lang="en-US" sz="2600" dirty="0" smtClean="0"/>
              <a:t>LCD</a:t>
            </a:r>
          </a:p>
          <a:p>
            <a:pPr lvl="2"/>
            <a:r>
              <a:rPr lang="en-US" sz="2600" dirty="0" smtClean="0"/>
              <a:t>LED</a:t>
            </a:r>
          </a:p>
          <a:p>
            <a:pPr lvl="1"/>
            <a:r>
              <a:rPr lang="en-US" sz="2600" b="1" dirty="0" smtClean="0"/>
              <a:t>Printers</a:t>
            </a:r>
          </a:p>
          <a:p>
            <a:pPr lvl="2"/>
            <a:r>
              <a:rPr lang="en-US" sz="2600" dirty="0" smtClean="0"/>
              <a:t>Laser</a:t>
            </a:r>
          </a:p>
          <a:p>
            <a:pPr lvl="2"/>
            <a:r>
              <a:rPr lang="en-US" sz="2600" dirty="0" smtClean="0"/>
              <a:t>Inkjet</a:t>
            </a:r>
          </a:p>
          <a:p>
            <a:pPr lvl="1"/>
            <a:r>
              <a:rPr lang="en-US" sz="2600" b="1" dirty="0" smtClean="0"/>
              <a:t>Speakers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/>
          <a:stretch>
            <a:fillRect/>
          </a:stretch>
        </p:blipFill>
        <p:spPr bwMode="auto">
          <a:xfrm>
            <a:off x="3733800" y="1828800"/>
            <a:ext cx="4583370" cy="178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/>
          <a:stretch>
            <a:fillRect/>
          </a:stretch>
        </p:blipFill>
        <p:spPr bwMode="auto">
          <a:xfrm>
            <a:off x="3047999" y="4114800"/>
            <a:ext cx="5723561" cy="172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76459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/>
          <a:stretch>
            <a:fillRect/>
          </a:stretch>
        </p:blipFill>
        <p:spPr bwMode="auto">
          <a:xfrm>
            <a:off x="3512768" y="1524000"/>
            <a:ext cx="5222176" cy="349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Peripheral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3886200" cy="4906963"/>
          </a:xfrm>
        </p:spPr>
        <p:txBody>
          <a:bodyPr/>
          <a:lstStyle/>
          <a:p>
            <a:r>
              <a:rPr lang="en-US" dirty="0" smtClean="0"/>
              <a:t>Peripheral devices connect to the computer either via a cable or wirelessly.</a:t>
            </a:r>
          </a:p>
          <a:p>
            <a:r>
              <a:rPr lang="en-US" dirty="0" smtClean="0"/>
              <a:t>Cables connect to ports in the computer.</a:t>
            </a:r>
          </a:p>
          <a:p>
            <a:pPr lvl="1"/>
            <a:r>
              <a:rPr lang="en-US" sz="2800" b="1" dirty="0" smtClean="0"/>
              <a:t>PS/2 (USB)</a:t>
            </a:r>
          </a:p>
          <a:p>
            <a:pPr lvl="1"/>
            <a:r>
              <a:rPr lang="en-US" sz="2800" b="1" dirty="0" smtClean="0"/>
              <a:t>Ethernet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/>
          <a:stretch>
            <a:fillRect/>
          </a:stretch>
        </p:blipFill>
        <p:spPr bwMode="auto">
          <a:xfrm>
            <a:off x="1371600" y="5105400"/>
            <a:ext cx="4518994" cy="112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9474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/>
              <a:t>Data</a:t>
            </a:r>
            <a:r>
              <a:rPr lang="en-US" sz="2600" dirty="0"/>
              <a:t> refers to the words, numbers, figures, sounds, and graphics that describe people, events, things, and ideas</a:t>
            </a:r>
            <a:endParaRPr lang="en-US" sz="2600" b="1" dirty="0"/>
          </a:p>
          <a:p>
            <a:r>
              <a:rPr lang="en-US" sz="2600" b="1" dirty="0"/>
              <a:t>Binary digits</a:t>
            </a:r>
            <a:r>
              <a:rPr lang="en-US" sz="2600" dirty="0"/>
              <a:t> (</a:t>
            </a:r>
            <a:r>
              <a:rPr lang="en-US" sz="2600" b="1" dirty="0"/>
              <a:t>bits</a:t>
            </a:r>
            <a:r>
              <a:rPr lang="en-US" sz="2600" dirty="0"/>
              <a:t>)</a:t>
            </a:r>
          </a:p>
          <a:p>
            <a:r>
              <a:rPr lang="en-US" sz="2600" dirty="0"/>
              <a:t>A series of eight bits is called a </a:t>
            </a:r>
            <a:r>
              <a:rPr lang="en-US" sz="2600" b="1" dirty="0"/>
              <a:t>byte</a:t>
            </a:r>
          </a:p>
          <a:p>
            <a:pPr lvl="1"/>
            <a:r>
              <a:rPr lang="en-US" sz="2600" dirty="0" smtClean="0"/>
              <a:t>A</a:t>
            </a:r>
            <a:r>
              <a:rPr lang="en-US" sz="2600" b="1" dirty="0" smtClean="0"/>
              <a:t> Kilobyte</a:t>
            </a:r>
            <a:r>
              <a:rPr lang="en-US" sz="2600" dirty="0" smtClean="0"/>
              <a:t> </a:t>
            </a:r>
            <a:r>
              <a:rPr lang="en-US" sz="2600" dirty="0"/>
              <a:t>(</a:t>
            </a:r>
            <a:r>
              <a:rPr lang="en-US" sz="2600" b="1" dirty="0"/>
              <a:t>KB</a:t>
            </a:r>
            <a:r>
              <a:rPr lang="en-US" sz="2600" dirty="0"/>
              <a:t> or </a:t>
            </a:r>
            <a:r>
              <a:rPr lang="en-US" sz="2600" b="1" dirty="0"/>
              <a:t>K</a:t>
            </a:r>
            <a:r>
              <a:rPr lang="en-US" sz="2600" dirty="0" smtClean="0"/>
              <a:t>) is about a thousand bytes</a:t>
            </a:r>
            <a:endParaRPr lang="en-US" sz="2600" dirty="0"/>
          </a:p>
          <a:p>
            <a:pPr lvl="1"/>
            <a:r>
              <a:rPr lang="en-US" sz="2600" dirty="0" smtClean="0"/>
              <a:t>A</a:t>
            </a:r>
            <a:r>
              <a:rPr lang="en-US" sz="2600" b="1" dirty="0" smtClean="0"/>
              <a:t> Megabyte</a:t>
            </a:r>
            <a:r>
              <a:rPr lang="en-US" sz="2600" dirty="0" smtClean="0"/>
              <a:t> </a:t>
            </a:r>
            <a:r>
              <a:rPr lang="en-US" sz="2600" dirty="0"/>
              <a:t>(</a:t>
            </a:r>
            <a:r>
              <a:rPr lang="en-US" sz="2600" b="1" dirty="0"/>
              <a:t>MB</a:t>
            </a:r>
            <a:r>
              <a:rPr lang="en-US" sz="2600" dirty="0" smtClean="0"/>
              <a:t>) is about a million bytes</a:t>
            </a:r>
            <a:endParaRPr lang="en-US" sz="2600" dirty="0"/>
          </a:p>
          <a:p>
            <a:pPr lvl="1"/>
            <a:r>
              <a:rPr lang="en-US" sz="2600" dirty="0" smtClean="0"/>
              <a:t>A</a:t>
            </a:r>
            <a:r>
              <a:rPr lang="en-US" sz="2600" b="1" dirty="0" smtClean="0"/>
              <a:t> Gigabyte</a:t>
            </a:r>
            <a:r>
              <a:rPr lang="en-US" sz="2600" dirty="0" smtClean="0"/>
              <a:t> </a:t>
            </a:r>
            <a:r>
              <a:rPr lang="en-US" sz="2600" dirty="0"/>
              <a:t>(</a:t>
            </a:r>
            <a:r>
              <a:rPr lang="en-US" sz="2600" b="1" dirty="0"/>
              <a:t>GB</a:t>
            </a:r>
            <a:r>
              <a:rPr lang="en-US" sz="2600" dirty="0" smtClean="0"/>
              <a:t>) is about one billion bytes</a:t>
            </a:r>
            <a:endParaRPr lang="en-US" sz="2600" dirty="0"/>
          </a:p>
          <a:p>
            <a:pPr lvl="1"/>
            <a:r>
              <a:rPr lang="en-US" sz="2600" dirty="0" smtClean="0"/>
              <a:t>A</a:t>
            </a:r>
            <a:r>
              <a:rPr lang="en-US" sz="2600" b="1" dirty="0" smtClean="0"/>
              <a:t> Terabyte</a:t>
            </a:r>
            <a:r>
              <a:rPr lang="en-US" sz="2600" dirty="0" smtClean="0"/>
              <a:t> </a:t>
            </a:r>
            <a:r>
              <a:rPr lang="en-US" sz="2600" dirty="0"/>
              <a:t>(</a:t>
            </a:r>
            <a:r>
              <a:rPr lang="en-US" sz="2600" b="1" dirty="0"/>
              <a:t>TB</a:t>
            </a:r>
            <a:r>
              <a:rPr lang="en-US" sz="2600" dirty="0" smtClean="0"/>
              <a:t>) is about one trillion bytes</a:t>
            </a:r>
          </a:p>
          <a:p>
            <a:pPr lvl="1"/>
            <a:r>
              <a:rPr lang="en-US" sz="2600" dirty="0" smtClean="0"/>
              <a:t>A </a:t>
            </a:r>
            <a:r>
              <a:rPr lang="en-US" sz="2600" b="1" dirty="0" smtClean="0"/>
              <a:t>Petabyte</a:t>
            </a:r>
            <a:r>
              <a:rPr lang="en-US" sz="2600" dirty="0" smtClean="0"/>
              <a:t> (</a:t>
            </a:r>
            <a:r>
              <a:rPr lang="en-US" sz="2600" b="1" dirty="0" smtClean="0"/>
              <a:t>PB</a:t>
            </a:r>
            <a:r>
              <a:rPr lang="en-US" sz="2600" dirty="0" smtClean="0"/>
              <a:t>) is about 1000 terabytes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57881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Random access memory (RAM)</a:t>
            </a:r>
          </a:p>
          <a:p>
            <a:pPr lvl="1"/>
            <a:r>
              <a:rPr lang="en-US" b="1" dirty="0" smtClean="0"/>
              <a:t>Volatile</a:t>
            </a:r>
            <a:r>
              <a:rPr lang="en-US" dirty="0" smtClean="0"/>
              <a:t> </a:t>
            </a:r>
            <a:r>
              <a:rPr lang="en-US" b="1" dirty="0" smtClean="0"/>
              <a:t>memory</a:t>
            </a:r>
          </a:p>
          <a:p>
            <a:pPr lvl="1"/>
            <a:r>
              <a:rPr lang="en-US" b="1" dirty="0" smtClean="0"/>
              <a:t>DDR</a:t>
            </a:r>
            <a:r>
              <a:rPr lang="en-US" dirty="0" smtClean="0"/>
              <a:t> </a:t>
            </a:r>
            <a:r>
              <a:rPr lang="en-US" b="1" dirty="0" smtClean="0"/>
              <a:t>SDRAM</a:t>
            </a:r>
          </a:p>
          <a:p>
            <a:r>
              <a:rPr lang="en-US" sz="2800" b="1" dirty="0" smtClean="0"/>
              <a:t>Cache memory (RAM cache </a:t>
            </a:r>
            <a:r>
              <a:rPr lang="en-US" sz="2800" dirty="0" smtClean="0"/>
              <a:t>or</a:t>
            </a:r>
            <a:r>
              <a:rPr lang="en-US" sz="2800" b="1" dirty="0" smtClean="0"/>
              <a:t> CPU cache)</a:t>
            </a:r>
          </a:p>
          <a:p>
            <a:r>
              <a:rPr lang="en-US" sz="2800" b="1" dirty="0" smtClean="0"/>
              <a:t>Read-only memory (ROM)</a:t>
            </a:r>
          </a:p>
          <a:p>
            <a:pPr lvl="1"/>
            <a:r>
              <a:rPr lang="en-US" sz="2400" b="1" dirty="0"/>
              <a:t>BIOS</a:t>
            </a:r>
          </a:p>
          <a:p>
            <a:pPr lvl="1"/>
            <a:r>
              <a:rPr lang="en-US" sz="2400" b="1" dirty="0"/>
              <a:t>Boot process</a:t>
            </a:r>
          </a:p>
          <a:p>
            <a:pPr lvl="1"/>
            <a:r>
              <a:rPr lang="en-US" sz="2400" b="1" dirty="0"/>
              <a:t>Nonvolatile memory</a:t>
            </a:r>
          </a:p>
          <a:p>
            <a:r>
              <a:rPr lang="en-US" sz="2600" b="1" dirty="0" smtClean="0"/>
              <a:t>Complementary metal oxide semiconductor (CMOS)</a:t>
            </a:r>
          </a:p>
          <a:p>
            <a:pPr lvl="1"/>
            <a:r>
              <a:rPr lang="en-US" sz="2200" b="1" dirty="0" smtClean="0"/>
              <a:t>Semipermanent memory</a:t>
            </a:r>
            <a:endParaRPr lang="en-US" sz="2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02107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/>
          <a:stretch>
            <a:fillRect/>
          </a:stretch>
        </p:blipFill>
        <p:spPr bwMode="auto">
          <a:xfrm>
            <a:off x="3429000" y="4343400"/>
            <a:ext cx="5138592" cy="162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/>
          <a:stretch>
            <a:fillRect/>
          </a:stretch>
        </p:blipFill>
        <p:spPr bwMode="auto">
          <a:xfrm>
            <a:off x="4114800" y="1524000"/>
            <a:ext cx="4536845" cy="27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3962400" cy="4906963"/>
          </a:xfrm>
        </p:spPr>
        <p:txBody>
          <a:bodyPr>
            <a:normAutofit fontScale="85000" lnSpcReduction="10000"/>
          </a:bodyPr>
          <a:lstStyle/>
          <a:p>
            <a:r>
              <a:rPr lang="en-US" sz="2600" b="1" dirty="0" smtClean="0"/>
              <a:t>Storage</a:t>
            </a:r>
            <a:r>
              <a:rPr lang="en-US" sz="2600" dirty="0" smtClean="0"/>
              <a:t> is where the data you create and the instructions you use remain when you are not using them.</a:t>
            </a:r>
          </a:p>
          <a:p>
            <a:r>
              <a:rPr lang="en-US" sz="2600" dirty="0" smtClean="0"/>
              <a:t>A </a:t>
            </a:r>
            <a:r>
              <a:rPr lang="en-US" sz="2600" b="1" dirty="0" smtClean="0"/>
              <a:t>file</a:t>
            </a:r>
            <a:r>
              <a:rPr lang="en-US" sz="2600" dirty="0" smtClean="0"/>
              <a:t> is a named collection of stored data.</a:t>
            </a:r>
          </a:p>
          <a:p>
            <a:r>
              <a:rPr lang="en-US" sz="2600" dirty="0" smtClean="0"/>
              <a:t>An </a:t>
            </a:r>
            <a:r>
              <a:rPr lang="en-US" sz="2600" b="1" dirty="0" smtClean="0"/>
              <a:t>executable</a:t>
            </a:r>
            <a:r>
              <a:rPr lang="en-US" sz="2600" dirty="0" smtClean="0"/>
              <a:t> </a:t>
            </a:r>
            <a:r>
              <a:rPr lang="en-US" sz="2600" b="1" dirty="0" smtClean="0"/>
              <a:t>file</a:t>
            </a:r>
            <a:r>
              <a:rPr lang="en-US" sz="2600" dirty="0" smtClean="0"/>
              <a:t> contains the instructions that tell a computer how to perform a specific task.</a:t>
            </a:r>
          </a:p>
          <a:p>
            <a:r>
              <a:rPr lang="en-US" sz="2600" dirty="0" smtClean="0"/>
              <a:t>A </a:t>
            </a:r>
            <a:r>
              <a:rPr lang="en-US" sz="2600" b="1" dirty="0" smtClean="0"/>
              <a:t>data</a:t>
            </a:r>
            <a:r>
              <a:rPr lang="en-US" sz="2600" dirty="0" smtClean="0"/>
              <a:t> </a:t>
            </a:r>
            <a:r>
              <a:rPr lang="en-US" sz="2600" b="1" dirty="0" smtClean="0"/>
              <a:t>file</a:t>
            </a:r>
            <a:r>
              <a:rPr lang="en-US" sz="2600" dirty="0" smtClean="0"/>
              <a:t> is created by a user</a:t>
            </a:r>
          </a:p>
          <a:p>
            <a:r>
              <a:rPr lang="en-US" sz="2600" b="1" dirty="0" smtClean="0"/>
              <a:t>Magnetic</a:t>
            </a:r>
            <a:r>
              <a:rPr lang="en-US" sz="2600" dirty="0" smtClean="0"/>
              <a:t> </a:t>
            </a:r>
            <a:r>
              <a:rPr lang="en-US" sz="2600" b="1" dirty="0" smtClean="0"/>
              <a:t>storage</a:t>
            </a:r>
            <a:r>
              <a:rPr lang="en-US" sz="2600" dirty="0" smtClean="0"/>
              <a:t> </a:t>
            </a:r>
            <a:r>
              <a:rPr lang="en-US" sz="2600" b="1" dirty="0" smtClean="0"/>
              <a:t>media</a:t>
            </a:r>
            <a:r>
              <a:rPr lang="en-US" sz="2600" dirty="0" smtClean="0"/>
              <a:t> store data as magnetized particles on a surface.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49297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3581400" cy="4906963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Optical</a:t>
            </a:r>
            <a:r>
              <a:rPr lang="en-US" sz="2600" dirty="0" smtClean="0"/>
              <a:t> </a:t>
            </a:r>
            <a:r>
              <a:rPr lang="en-US" sz="2600" b="1" dirty="0" smtClean="0"/>
              <a:t>storage</a:t>
            </a:r>
            <a:r>
              <a:rPr lang="en-US" sz="2600" dirty="0" smtClean="0"/>
              <a:t> </a:t>
            </a:r>
            <a:r>
              <a:rPr lang="en-US" sz="2600" b="1" dirty="0" smtClean="0"/>
              <a:t>devices</a:t>
            </a:r>
            <a:r>
              <a:rPr lang="en-US" sz="2600" dirty="0" smtClean="0"/>
              <a:t> (CDs and DVDs) store data as a trail of tiny pits or dark spots on the surface.</a:t>
            </a:r>
          </a:p>
          <a:p>
            <a:r>
              <a:rPr lang="en-US" sz="2600" b="1" dirty="0" smtClean="0"/>
              <a:t>Flash memory cards </a:t>
            </a:r>
            <a:r>
              <a:rPr lang="en-US" sz="2600" dirty="0" smtClean="0"/>
              <a:t>are small portable cards to which data can be written and rewritten.</a:t>
            </a:r>
            <a:endParaRPr lang="en-US" sz="2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/>
          <a:stretch>
            <a:fillRect/>
          </a:stretch>
        </p:blipFill>
        <p:spPr bwMode="auto">
          <a:xfrm>
            <a:off x="3717150" y="1296851"/>
            <a:ext cx="5198250" cy="274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352800" y="4419600"/>
            <a:ext cx="5192239" cy="71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505200" y="5181600"/>
            <a:ext cx="2055444" cy="9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5841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124200" y="1600200"/>
            <a:ext cx="5744643" cy="2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038600" cy="5257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A </a:t>
            </a:r>
            <a:r>
              <a:rPr lang="en-US" sz="2600" b="1" dirty="0"/>
              <a:t>network </a:t>
            </a:r>
            <a:r>
              <a:rPr lang="en-US" sz="2600" dirty="0"/>
              <a:t>connects one computer to other computers and peripheral devices, enabling you to share data and resources with </a:t>
            </a:r>
            <a:r>
              <a:rPr lang="en-US" sz="2600" dirty="0" smtClean="0"/>
              <a:t>others.</a:t>
            </a:r>
          </a:p>
          <a:p>
            <a:pPr lvl="1">
              <a:lnSpc>
                <a:spcPct val="90000"/>
              </a:lnSpc>
            </a:pPr>
            <a:r>
              <a:rPr lang="en-US" sz="2600" b="1" dirty="0" smtClean="0"/>
              <a:t>Network</a:t>
            </a:r>
            <a:r>
              <a:rPr lang="en-US" sz="2600" dirty="0" smtClean="0"/>
              <a:t> </a:t>
            </a:r>
            <a:r>
              <a:rPr lang="en-US" sz="2600" b="1" dirty="0" smtClean="0"/>
              <a:t>adapters</a:t>
            </a:r>
            <a:r>
              <a:rPr lang="en-US" sz="2600" dirty="0" smtClean="0"/>
              <a:t>.</a:t>
            </a:r>
            <a:endParaRPr lang="en-US" sz="2600" dirty="0"/>
          </a:p>
          <a:p>
            <a:pPr lvl="1">
              <a:lnSpc>
                <a:spcPct val="90000"/>
              </a:lnSpc>
            </a:pPr>
            <a:r>
              <a:rPr lang="en-US" sz="2600" b="1" dirty="0"/>
              <a:t>Network</a:t>
            </a:r>
            <a:r>
              <a:rPr lang="en-US" sz="2600" dirty="0"/>
              <a:t> </a:t>
            </a:r>
            <a:r>
              <a:rPr lang="en-US" sz="2600" b="1" dirty="0" smtClean="0"/>
              <a:t>software</a:t>
            </a:r>
          </a:p>
          <a:p>
            <a:pPr>
              <a:lnSpc>
                <a:spcPct val="90000"/>
              </a:lnSpc>
            </a:pPr>
            <a:r>
              <a:rPr lang="en-US" sz="2600" b="1" dirty="0"/>
              <a:t>Network types:</a:t>
            </a:r>
          </a:p>
          <a:p>
            <a:pPr lvl="1">
              <a:lnSpc>
                <a:spcPct val="90000"/>
              </a:lnSpc>
            </a:pPr>
            <a:r>
              <a:rPr lang="en-US" sz="2600" b="1" dirty="0"/>
              <a:t>Client/server</a:t>
            </a:r>
          </a:p>
          <a:p>
            <a:pPr lvl="1">
              <a:lnSpc>
                <a:spcPct val="90000"/>
              </a:lnSpc>
            </a:pPr>
            <a:r>
              <a:rPr lang="en-US" sz="2600" b="1" dirty="0"/>
              <a:t>Peer-to-peer</a:t>
            </a:r>
          </a:p>
          <a:p>
            <a:pPr lvl="1">
              <a:lnSpc>
                <a:spcPct val="90000"/>
              </a:lnSpc>
            </a:pPr>
            <a:r>
              <a:rPr lang="en-US" sz="2600" b="1" dirty="0"/>
              <a:t>LAN</a:t>
            </a:r>
          </a:p>
          <a:p>
            <a:pPr lvl="1">
              <a:lnSpc>
                <a:spcPct val="90000"/>
              </a:lnSpc>
            </a:pPr>
            <a:r>
              <a:rPr lang="en-US" sz="2600" b="1" dirty="0"/>
              <a:t>WAN</a:t>
            </a:r>
          </a:p>
          <a:p>
            <a:pPr lvl="1">
              <a:lnSpc>
                <a:spcPct val="90000"/>
              </a:lnSpc>
            </a:pPr>
            <a:r>
              <a:rPr lang="en-US" sz="2600" b="1" dirty="0"/>
              <a:t>WLAN</a:t>
            </a:r>
          </a:p>
          <a:p>
            <a:pPr lvl="1">
              <a:lnSpc>
                <a:spcPct val="90000"/>
              </a:lnSpc>
            </a:pPr>
            <a:r>
              <a:rPr lang="en-US" sz="2600" b="1" dirty="0"/>
              <a:t>PAN</a:t>
            </a:r>
            <a:endParaRPr lang="en-US" sz="2600" dirty="0"/>
          </a:p>
          <a:p>
            <a:pPr>
              <a:lnSpc>
                <a:spcPct val="90000"/>
              </a:lnSpc>
            </a:pPr>
            <a:endParaRPr lang="en-US" sz="26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47890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Compare the types of computers</a:t>
            </a:r>
            <a:r>
              <a:rPr lang="en-US" dirty="0"/>
              <a:t> </a:t>
            </a:r>
            <a:r>
              <a:rPr lang="en-US" dirty="0" smtClean="0"/>
              <a:t>and the components of a computer system</a:t>
            </a:r>
          </a:p>
          <a:p>
            <a:pPr eaLnBrk="1" hangingPunct="1"/>
            <a:r>
              <a:rPr lang="en-US" dirty="0" smtClean="0"/>
              <a:t>Learn how data is represented to a computer and how it is transmitted</a:t>
            </a:r>
          </a:p>
          <a:p>
            <a:pPr eaLnBrk="1" hangingPunct="1"/>
            <a:r>
              <a:rPr lang="en-US" dirty="0" smtClean="0"/>
              <a:t>Learn about processing hardware</a:t>
            </a:r>
          </a:p>
          <a:p>
            <a:pPr eaLnBrk="1" hangingPunct="1"/>
            <a:r>
              <a:rPr lang="en-US" dirty="0" smtClean="0"/>
              <a:t>Understand memory and storage</a:t>
            </a:r>
          </a:p>
          <a:p>
            <a:pPr eaLnBrk="1" hangingPunct="1"/>
            <a:r>
              <a:rPr lang="en-US" dirty="0" smtClean="0"/>
              <a:t>Describe peripheral devices and understand how to connect them</a:t>
            </a:r>
          </a:p>
          <a:p>
            <a:pPr eaLnBrk="1" hangingPunct="1"/>
            <a:r>
              <a:rPr lang="en-US" dirty="0"/>
              <a:t>Learn about the hardware and software used to establish a network </a:t>
            </a:r>
            <a:r>
              <a:rPr lang="en-US" dirty="0" smtClean="0"/>
              <a:t>connection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transmission of data from a computer to a peripheral device or from once computer to another is called </a:t>
            </a:r>
            <a:r>
              <a:rPr lang="en-US" sz="2800" b="1" dirty="0" smtClean="0"/>
              <a:t>data</a:t>
            </a:r>
            <a:r>
              <a:rPr lang="en-US" sz="2800" dirty="0" smtClean="0"/>
              <a:t> </a:t>
            </a:r>
            <a:r>
              <a:rPr lang="en-US" sz="2800" b="1" dirty="0" smtClean="0"/>
              <a:t>communication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The four essential components of a data communications are:</a:t>
            </a:r>
          </a:p>
          <a:p>
            <a:pPr lvl="1"/>
            <a:r>
              <a:rPr lang="en-US" b="1" dirty="0" smtClean="0"/>
              <a:t>Sender</a:t>
            </a:r>
            <a:r>
              <a:rPr lang="en-US" dirty="0" smtClean="0"/>
              <a:t> (sends message)</a:t>
            </a:r>
          </a:p>
          <a:p>
            <a:pPr lvl="1"/>
            <a:r>
              <a:rPr lang="en-US" b="1" dirty="0" smtClean="0"/>
              <a:t>Receiver</a:t>
            </a:r>
            <a:r>
              <a:rPr lang="en-US" dirty="0" smtClean="0"/>
              <a:t> (receives message)</a:t>
            </a:r>
          </a:p>
          <a:p>
            <a:pPr lvl="1"/>
            <a:r>
              <a:rPr lang="en-US" b="1" dirty="0" smtClean="0"/>
              <a:t>Channel</a:t>
            </a:r>
            <a:r>
              <a:rPr lang="en-US" dirty="0" smtClean="0"/>
              <a:t> (cable, microwave or radio signal, optical fibers)</a:t>
            </a:r>
          </a:p>
          <a:p>
            <a:pPr lvl="1"/>
            <a:r>
              <a:rPr lang="en-US" b="1" dirty="0" smtClean="0"/>
              <a:t>Protocol</a:t>
            </a:r>
            <a:r>
              <a:rPr lang="en-US" dirty="0" smtClean="0"/>
              <a:t> (rules for the orderly transfer of data)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3694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Communications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Data can be transmitted via a wired or wireless connection.</a:t>
            </a:r>
          </a:p>
          <a:p>
            <a:r>
              <a:rPr lang="en-US" sz="2600" dirty="0" smtClean="0"/>
              <a:t>Wired connection requires a cable connection between the computer and the peripherals.</a:t>
            </a:r>
          </a:p>
          <a:p>
            <a:r>
              <a:rPr lang="en-US" sz="2600" b="1" dirty="0" smtClean="0"/>
              <a:t>Bluetooth</a:t>
            </a:r>
            <a:r>
              <a:rPr lang="en-US" sz="2600" dirty="0" smtClean="0"/>
              <a:t>, </a:t>
            </a:r>
            <a:r>
              <a:rPr lang="en-US" sz="2600" b="1" dirty="0" smtClean="0"/>
              <a:t>Certified</a:t>
            </a:r>
            <a:r>
              <a:rPr lang="en-US" sz="2600" dirty="0" smtClean="0"/>
              <a:t> </a:t>
            </a:r>
            <a:r>
              <a:rPr lang="en-US" sz="2600" b="1" dirty="0" smtClean="0"/>
              <a:t>Wireless</a:t>
            </a:r>
            <a:r>
              <a:rPr lang="en-US" sz="2600" dirty="0" smtClean="0"/>
              <a:t> </a:t>
            </a:r>
            <a:r>
              <a:rPr lang="en-US" sz="2600" b="1" dirty="0" smtClean="0"/>
              <a:t>USB, ultra wideband (USF), Wireless HD (WHD) </a:t>
            </a:r>
            <a:r>
              <a:rPr lang="en-US" sz="2600" dirty="0" smtClean="0"/>
              <a:t>and</a:t>
            </a:r>
            <a:r>
              <a:rPr lang="en-US" sz="2600" b="1" dirty="0" smtClean="0"/>
              <a:t> Transferjet </a:t>
            </a:r>
            <a:r>
              <a:rPr lang="en-US" sz="2600" dirty="0" smtClean="0"/>
              <a:t>are standards for short distance wireless connections.</a:t>
            </a:r>
          </a:p>
          <a:p>
            <a:r>
              <a:rPr lang="en-US" sz="2400" b="1" dirty="0" smtClean="0"/>
              <a:t>WIMAX</a:t>
            </a:r>
            <a:r>
              <a:rPr lang="en-US" sz="2400" dirty="0" smtClean="0"/>
              <a:t> (</a:t>
            </a:r>
            <a:r>
              <a:rPr lang="en-US" sz="2400" b="1" dirty="0" smtClean="0"/>
              <a:t>Worldwide Interoperability for Microwave Access</a:t>
            </a:r>
            <a:r>
              <a:rPr lang="en-US" sz="2400" dirty="0" smtClean="0"/>
              <a:t>) is a standard for long distance wireless connections.</a:t>
            </a:r>
          </a:p>
          <a:p>
            <a:r>
              <a:rPr lang="en-US" sz="2400" b="1" dirty="0" smtClean="0"/>
              <a:t>3G, 4G </a:t>
            </a:r>
            <a:r>
              <a:rPr lang="en-US" sz="2400" dirty="0" smtClean="0"/>
              <a:t>and </a:t>
            </a:r>
            <a:r>
              <a:rPr lang="en-US" sz="2400" b="1" dirty="0" smtClean="0"/>
              <a:t>LTE</a:t>
            </a:r>
            <a:r>
              <a:rPr lang="en-US" sz="2400" dirty="0" smtClean="0"/>
              <a:t> (</a:t>
            </a:r>
            <a:r>
              <a:rPr lang="en-US" sz="2400" b="1" dirty="0" smtClean="0"/>
              <a:t>long-term evolution</a:t>
            </a:r>
            <a:r>
              <a:rPr lang="en-US" sz="2400" dirty="0" smtClean="0"/>
              <a:t>) are standards used by cell companies to transmit data.</a:t>
            </a:r>
            <a:endParaRPr lang="en-US" sz="2400" b="1" dirty="0"/>
          </a:p>
          <a:p>
            <a:endParaRPr lang="en-US" sz="30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72639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101507" y="3276600"/>
            <a:ext cx="5661493" cy="287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</a:t>
            </a:r>
            <a:r>
              <a:rPr lang="en-US" sz="2800" b="1" dirty="0"/>
              <a:t>Internet </a:t>
            </a:r>
            <a:r>
              <a:rPr lang="en-US" sz="2800" dirty="0"/>
              <a:t>is the largest network in the </a:t>
            </a:r>
            <a:r>
              <a:rPr lang="en-US" sz="2800" dirty="0" smtClean="0"/>
              <a:t>world</a:t>
            </a:r>
          </a:p>
          <a:p>
            <a:pPr lvl="1"/>
            <a:r>
              <a:rPr lang="en-US" b="1" dirty="0" smtClean="0"/>
              <a:t>Email</a:t>
            </a:r>
            <a:endParaRPr lang="en-US" b="1" dirty="0"/>
          </a:p>
          <a:p>
            <a:pPr lvl="1"/>
            <a:r>
              <a:rPr lang="en-US" b="1" dirty="0"/>
              <a:t>World Wide Web</a:t>
            </a:r>
          </a:p>
          <a:p>
            <a:pPr lvl="2"/>
            <a:r>
              <a:rPr lang="en-US" sz="2800" b="1" dirty="0"/>
              <a:t>Web page</a:t>
            </a:r>
          </a:p>
          <a:p>
            <a:pPr lvl="2"/>
            <a:r>
              <a:rPr lang="en-US" sz="2800" b="1" dirty="0" smtClean="0"/>
              <a:t>Website</a:t>
            </a:r>
          </a:p>
          <a:p>
            <a:pPr lvl="2"/>
            <a:r>
              <a:rPr lang="en-US" sz="2800" b="1" dirty="0" smtClean="0"/>
              <a:t>Hyperlink</a:t>
            </a:r>
            <a:endParaRPr lang="en-US" sz="2800" b="1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73870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05200" y="2971800"/>
            <a:ext cx="5258358" cy="307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It is essential to protect a computer connected to a network from threats that could steal information or cause malicious damage.</a:t>
            </a:r>
          </a:p>
          <a:p>
            <a:pPr lvl="1"/>
            <a:r>
              <a:rPr lang="en-US" sz="2400" b="1" dirty="0" smtClean="0"/>
              <a:t>Malware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b="1" dirty="0" smtClean="0"/>
              <a:t>Spyware</a:t>
            </a:r>
          </a:p>
          <a:p>
            <a:pPr lvl="1"/>
            <a:r>
              <a:rPr lang="en-US" sz="2400" b="1" dirty="0"/>
              <a:t>Antivirus software</a:t>
            </a:r>
          </a:p>
          <a:p>
            <a:pPr lvl="1"/>
            <a:r>
              <a:rPr lang="en-US" sz="2400" b="1" dirty="0"/>
              <a:t>Anti-spyware software</a:t>
            </a:r>
          </a:p>
          <a:p>
            <a:pPr lvl="1"/>
            <a:r>
              <a:rPr lang="en-US" sz="2400" b="1" dirty="0" smtClean="0"/>
              <a:t>Firewalls</a:t>
            </a:r>
            <a:endParaRPr lang="en-US" sz="2400" dirty="0"/>
          </a:p>
          <a:p>
            <a:pPr lvl="1"/>
            <a:r>
              <a:rPr lang="en-US" sz="2400" b="1" dirty="0" smtClean="0"/>
              <a:t>Adware</a:t>
            </a:r>
            <a:endParaRPr lang="en-US" sz="2400" dirty="0" smtClean="0"/>
          </a:p>
          <a:p>
            <a:pPr lvl="1"/>
            <a:r>
              <a:rPr lang="en-US" sz="2400" dirty="0" smtClean="0"/>
              <a:t>Spoofed sites</a:t>
            </a:r>
          </a:p>
          <a:p>
            <a:pPr lvl="1"/>
            <a:r>
              <a:rPr lang="en-US" sz="2400" b="1" dirty="0" smtClean="0"/>
              <a:t>Phishing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91945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677695" y="1752600"/>
            <a:ext cx="6073911" cy="263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600" b="1" dirty="0" smtClean="0"/>
              <a:t>System Software </a:t>
            </a:r>
            <a:r>
              <a:rPr lang="en-US" sz="2600" dirty="0" smtClean="0"/>
              <a:t>manages the computer’s fundamental operations</a:t>
            </a:r>
          </a:p>
          <a:p>
            <a:pPr lvl="1">
              <a:spcBef>
                <a:spcPts val="0"/>
              </a:spcBef>
            </a:pPr>
            <a:r>
              <a:rPr lang="en-US" sz="2600" b="1" dirty="0" smtClean="0"/>
              <a:t>Operating system</a:t>
            </a:r>
          </a:p>
          <a:p>
            <a:pPr lvl="2">
              <a:spcBef>
                <a:spcPts val="0"/>
              </a:spcBef>
            </a:pPr>
            <a:r>
              <a:rPr lang="en-US" sz="2600" b="1" dirty="0" smtClean="0"/>
              <a:t>System resources</a:t>
            </a:r>
          </a:p>
          <a:p>
            <a:pPr lvl="2">
              <a:spcBef>
                <a:spcPts val="0"/>
              </a:spcBef>
            </a:pPr>
            <a:r>
              <a:rPr lang="en-US" sz="2600" b="1" dirty="0" smtClean="0"/>
              <a:t>Multitasking</a:t>
            </a:r>
          </a:p>
          <a:p>
            <a:pPr lvl="2">
              <a:spcBef>
                <a:spcPts val="0"/>
              </a:spcBef>
            </a:pPr>
            <a:r>
              <a:rPr lang="en-US" sz="2600" b="1" dirty="0" smtClean="0"/>
              <a:t>Storage</a:t>
            </a:r>
          </a:p>
          <a:p>
            <a:pPr lvl="2">
              <a:spcBef>
                <a:spcPts val="0"/>
              </a:spcBef>
            </a:pPr>
            <a:r>
              <a:rPr lang="en-US" sz="2600" b="1" dirty="0" smtClean="0"/>
              <a:t>Security</a:t>
            </a:r>
          </a:p>
          <a:p>
            <a:pPr lvl="1">
              <a:spcBef>
                <a:spcPts val="0"/>
              </a:spcBef>
            </a:pPr>
            <a:r>
              <a:rPr lang="en-US" sz="2600" b="1" dirty="0" smtClean="0"/>
              <a:t>Utilities</a:t>
            </a:r>
          </a:p>
          <a:p>
            <a:pPr lvl="1">
              <a:spcBef>
                <a:spcPts val="0"/>
              </a:spcBef>
            </a:pPr>
            <a:r>
              <a:rPr lang="en-US" sz="2600" b="1" dirty="0" smtClean="0"/>
              <a:t>Device</a:t>
            </a:r>
            <a:r>
              <a:rPr lang="en-US" sz="2600" dirty="0" smtClean="0"/>
              <a:t> </a:t>
            </a:r>
            <a:r>
              <a:rPr lang="en-US" sz="2600" b="1" dirty="0" smtClean="0"/>
              <a:t>Drivers</a:t>
            </a:r>
          </a:p>
          <a:p>
            <a:pPr lvl="1">
              <a:spcBef>
                <a:spcPts val="0"/>
              </a:spcBef>
            </a:pPr>
            <a:r>
              <a:rPr lang="en-US" sz="2600" b="1" dirty="0" smtClean="0"/>
              <a:t>Programming Languages</a:t>
            </a:r>
            <a:endParaRPr lang="en-US" sz="2600" b="1" dirty="0"/>
          </a:p>
          <a:p>
            <a:pPr lvl="1">
              <a:spcBef>
                <a:spcPts val="0"/>
              </a:spcBef>
            </a:pPr>
            <a:r>
              <a:rPr lang="en-US" sz="2600" b="1" dirty="0" smtClean="0"/>
              <a:t>Operating environments</a:t>
            </a:r>
          </a:p>
          <a:p>
            <a:pPr lvl="2">
              <a:spcBef>
                <a:spcPts val="0"/>
              </a:spcBef>
            </a:pPr>
            <a:r>
              <a:rPr lang="en-US" sz="2200" b="1" dirty="0" smtClean="0"/>
              <a:t>graphical user interface (GUI)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4987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b="1" dirty="0" smtClean="0"/>
              <a:t>Application software </a:t>
            </a:r>
            <a:r>
              <a:rPr lang="en-US" sz="2800" dirty="0" smtClean="0"/>
              <a:t>enables you to perform specific computer tasks, such as document production, spreadsheet calculations, and database management.</a:t>
            </a:r>
          </a:p>
          <a:p>
            <a:pPr lvl="1">
              <a:spcBef>
                <a:spcPts val="0"/>
              </a:spcBef>
            </a:pPr>
            <a:r>
              <a:rPr lang="en-US" b="1" dirty="0" smtClean="0"/>
              <a:t>Documentation production software</a:t>
            </a:r>
          </a:p>
          <a:p>
            <a:pPr>
              <a:spcBef>
                <a:spcPts val="0"/>
              </a:spcBef>
            </a:pPr>
            <a:endParaRPr lang="en-US" sz="22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/>
          <a:stretch>
            <a:fillRect/>
          </a:stretch>
        </p:blipFill>
        <p:spPr bwMode="auto">
          <a:xfrm>
            <a:off x="1923958" y="3048000"/>
            <a:ext cx="614853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68231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Software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038600" cy="4906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b="1" dirty="0" smtClean="0"/>
              <a:t>Spreadsheet software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numerical analysis</a:t>
            </a:r>
          </a:p>
          <a:p>
            <a:pPr lvl="1">
              <a:spcBef>
                <a:spcPts val="0"/>
              </a:spcBef>
            </a:pPr>
            <a:endParaRPr lang="en-US" b="1" dirty="0" smtClean="0"/>
          </a:p>
          <a:p>
            <a:pPr>
              <a:spcBef>
                <a:spcPts val="0"/>
              </a:spcBef>
            </a:pPr>
            <a:endParaRPr lang="en-US" sz="2200" b="1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Presentation Software</a:t>
            </a:r>
          </a:p>
          <a:p>
            <a:pPr lvl="1"/>
            <a:r>
              <a:rPr lang="en-US" dirty="0" smtClean="0"/>
              <a:t>slide presentations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/>
          <a:stretch>
            <a:fillRect/>
          </a:stretch>
        </p:blipFill>
        <p:spPr bwMode="auto">
          <a:xfrm>
            <a:off x="457201" y="2362200"/>
            <a:ext cx="4038600" cy="260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81127" y="2362200"/>
            <a:ext cx="406207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88376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Software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105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b="1" dirty="0" smtClean="0"/>
              <a:t>Database management software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collect and manage data.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Information management software</a:t>
            </a:r>
          </a:p>
          <a:p>
            <a:pPr lvl="1">
              <a:spcBef>
                <a:spcPts val="0"/>
              </a:spcBef>
            </a:pPr>
            <a:r>
              <a:rPr lang="en-US" sz="2400" b="1" dirty="0" smtClean="0"/>
              <a:t> </a:t>
            </a:r>
            <a:r>
              <a:rPr lang="en-US" sz="2400" dirty="0" smtClean="0"/>
              <a:t>track schedules, contacts, and to-do lists.</a:t>
            </a:r>
            <a:endParaRPr lang="en-US" dirty="0" smtClean="0"/>
          </a:p>
          <a:p>
            <a:pPr>
              <a:spcBef>
                <a:spcPts val="0"/>
              </a:spcBef>
            </a:pPr>
            <a:endParaRPr lang="en-US" sz="22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89636" y="2895600"/>
            <a:ext cx="6806564" cy="345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53360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Software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other types of application software:</a:t>
            </a:r>
          </a:p>
          <a:p>
            <a:pPr lvl="1"/>
            <a:r>
              <a:rPr lang="en-US" dirty="0" smtClean="0"/>
              <a:t>Photo editing</a:t>
            </a:r>
          </a:p>
          <a:p>
            <a:pPr lvl="1"/>
            <a:r>
              <a:rPr lang="en-US" dirty="0" smtClean="0"/>
              <a:t>Video editing</a:t>
            </a:r>
          </a:p>
          <a:p>
            <a:pPr lvl="1"/>
            <a:r>
              <a:rPr lang="en-US" dirty="0" smtClean="0"/>
              <a:t>Graphics</a:t>
            </a:r>
          </a:p>
          <a:p>
            <a:pPr lvl="1"/>
            <a:r>
              <a:rPr lang="en-US" dirty="0" smtClean="0"/>
              <a:t>Website creation and management</a:t>
            </a:r>
          </a:p>
          <a:p>
            <a:pPr lvl="1"/>
            <a:r>
              <a:rPr lang="en-US" dirty="0" smtClean="0"/>
              <a:t>Multimedia authoring</a:t>
            </a:r>
          </a:p>
          <a:p>
            <a:pPr lvl="1"/>
            <a:r>
              <a:rPr lang="en-US" dirty="0" smtClean="0"/>
              <a:t>Accounting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75334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/>
          <a:stretch>
            <a:fillRect/>
          </a:stretch>
        </p:blipFill>
        <p:spPr bwMode="auto">
          <a:xfrm>
            <a:off x="2819400" y="3429000"/>
            <a:ext cx="5858204" cy="297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in the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Cloud computing means that data, applications and resources are stored on servers accessed over the Internet.</a:t>
            </a:r>
          </a:p>
          <a:p>
            <a:pPr lvl="1"/>
            <a:r>
              <a:rPr lang="en-US" sz="2600" dirty="0" smtClean="0"/>
              <a:t>Microsoft Office WebApps</a:t>
            </a:r>
          </a:p>
          <a:p>
            <a:pPr lvl="1"/>
            <a:r>
              <a:rPr lang="en-US" sz="2600" dirty="0" smtClean="0"/>
              <a:t>Google Docs</a:t>
            </a:r>
          </a:p>
          <a:p>
            <a:pPr lvl="1"/>
            <a:r>
              <a:rPr lang="en-US" sz="2600" dirty="0" smtClean="0"/>
              <a:t>Office 365</a:t>
            </a:r>
          </a:p>
          <a:p>
            <a:pPr lvl="1"/>
            <a:r>
              <a:rPr lang="en-US" sz="2600" dirty="0" smtClean="0"/>
              <a:t>SkyDrive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125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Objectives, cont.</a:t>
            </a:r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Explain how Internet access, email, and the Word Wide Web affect the use of computers</a:t>
            </a:r>
          </a:p>
          <a:p>
            <a:pPr eaLnBrk="1" hangingPunct="1"/>
            <a:r>
              <a:rPr lang="en-US" dirty="0" smtClean="0"/>
              <a:t>Describe potential security threats to computers and protection methods</a:t>
            </a:r>
          </a:p>
          <a:p>
            <a:pPr eaLnBrk="1" hangingPunct="1"/>
            <a:r>
              <a:rPr lang="en-US" dirty="0" smtClean="0"/>
              <a:t>Discuss the types of system software and their functions</a:t>
            </a:r>
          </a:p>
          <a:p>
            <a:pPr eaLnBrk="1" hangingPunct="1"/>
            <a:r>
              <a:rPr lang="en-US" dirty="0" smtClean="0"/>
              <a:t>Identify popular application software</a:t>
            </a:r>
          </a:p>
          <a:p>
            <a:pPr eaLnBrk="1" hangingPunct="1"/>
            <a:r>
              <a:rPr lang="en-US" dirty="0" smtClean="0"/>
              <a:t>Learn about cloud computing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02239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Advertisement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8C5901-E5F0-49C8-9043-463DFEF2962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12481" y="1219200"/>
            <a:ext cx="4735714" cy="513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18545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Advertisement cont.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8C5901-E5F0-49C8-9043-463DFEF2962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05400" y="1219201"/>
            <a:ext cx="5757400" cy="504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36514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Computer?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computer </a:t>
            </a:r>
            <a:r>
              <a:rPr lang="en-US" dirty="0"/>
              <a:t>is an electronic device that accepts information and instructions from a user, manipulates the information according to the instructions, displays the information in some way, and stores the information for retrieval later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2319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105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Desktop computers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Laptops (aka Notebooks)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Netbooks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Tablets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Convertibles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Smartphones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Mainframe computers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Midrange computers (aka Minicomputer)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Supercomputers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40667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/>
          <a:stretch>
            <a:fillRect/>
          </a:stretch>
        </p:blipFill>
        <p:spPr bwMode="auto">
          <a:xfrm>
            <a:off x="517229" y="4419600"/>
            <a:ext cx="4367661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767381" y="1743180"/>
            <a:ext cx="4870029" cy="153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Computers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8C5901-E5F0-49C8-9043-463DFEF2962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/>
          <a:stretch>
            <a:fillRect/>
          </a:stretch>
        </p:blipFill>
        <p:spPr bwMode="auto">
          <a:xfrm>
            <a:off x="456343" y="1524001"/>
            <a:ext cx="3848957" cy="250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/>
          <a:stretch>
            <a:fillRect/>
          </a:stretch>
        </p:blipFill>
        <p:spPr bwMode="auto">
          <a:xfrm>
            <a:off x="4267200" y="3886200"/>
            <a:ext cx="4512937" cy="176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67259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Includes computer hardware and software</a:t>
            </a:r>
          </a:p>
          <a:p>
            <a:pPr lvl="1"/>
            <a:r>
              <a:rPr lang="en-US" b="1" dirty="0"/>
              <a:t>Hardware </a:t>
            </a:r>
            <a:r>
              <a:rPr lang="en-US" dirty="0"/>
              <a:t>refers to the physical components of a computer</a:t>
            </a:r>
          </a:p>
          <a:p>
            <a:pPr lvl="1"/>
            <a:r>
              <a:rPr lang="en-US" b="1" dirty="0"/>
              <a:t>Software </a:t>
            </a:r>
            <a:r>
              <a:rPr lang="en-US" dirty="0"/>
              <a:t>refers to the intangible components of a computer system, particularly the </a:t>
            </a:r>
            <a:r>
              <a:rPr lang="en-US" b="1" dirty="0"/>
              <a:t>programs</a:t>
            </a:r>
            <a:r>
              <a:rPr lang="en-US" dirty="0"/>
              <a:t>, or </a:t>
            </a:r>
            <a:r>
              <a:rPr lang="en-US" b="1" dirty="0" smtClean="0"/>
              <a:t>applications </a:t>
            </a:r>
            <a:r>
              <a:rPr lang="en-US" dirty="0" smtClean="0"/>
              <a:t>which are lists </a:t>
            </a:r>
            <a:r>
              <a:rPr lang="en-US" dirty="0"/>
              <a:t>of </a:t>
            </a:r>
            <a:r>
              <a:rPr lang="en-US" dirty="0" smtClean="0"/>
              <a:t>instructions the </a:t>
            </a:r>
            <a:r>
              <a:rPr lang="en-US" dirty="0"/>
              <a:t>computer needs to perform a specific </a:t>
            </a:r>
            <a:r>
              <a:rPr lang="en-US" dirty="0" smtClean="0"/>
              <a:t>task</a:t>
            </a:r>
          </a:p>
          <a:p>
            <a:r>
              <a:rPr lang="en-US" sz="2800" dirty="0"/>
              <a:t>The hardware and software of a computer work together to process data and </a:t>
            </a:r>
            <a:r>
              <a:rPr lang="en-US" sz="2800" b="1" dirty="0"/>
              <a:t>commands</a:t>
            </a:r>
            <a:r>
              <a:rPr lang="en-US" sz="2800" dirty="0"/>
              <a:t>, the instructions to the computer on how to process the data.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Office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52215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1297</Words>
  <Application>Microsoft Office PowerPoint</Application>
  <PresentationFormat>On-screen Show (4:3)</PresentationFormat>
  <Paragraphs>262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Franklin Gothic Medium</vt:lpstr>
      <vt:lpstr>Times New Roman</vt:lpstr>
      <vt:lpstr>2_Office Theme</vt:lpstr>
      <vt:lpstr> Essential Computer Concepts </vt:lpstr>
      <vt:lpstr>Objectives</vt:lpstr>
      <vt:lpstr>Objectives, cont.</vt:lpstr>
      <vt:lpstr>Computer Advertisement</vt:lpstr>
      <vt:lpstr>Computer Advertisement cont.</vt:lpstr>
      <vt:lpstr>What is a Computer?</vt:lpstr>
      <vt:lpstr>Types of Computers</vt:lpstr>
      <vt:lpstr>Types of Computers</vt:lpstr>
      <vt:lpstr>Computer Systems</vt:lpstr>
      <vt:lpstr>Processing Hardware</vt:lpstr>
      <vt:lpstr>Processing Hardware cont.</vt:lpstr>
      <vt:lpstr>Input Devices</vt:lpstr>
      <vt:lpstr>Output Devices</vt:lpstr>
      <vt:lpstr>Connecting Peripheral Devices</vt:lpstr>
      <vt:lpstr>Data Representation</vt:lpstr>
      <vt:lpstr>Memory</vt:lpstr>
      <vt:lpstr>Storage Media</vt:lpstr>
      <vt:lpstr>Storage Media</vt:lpstr>
      <vt:lpstr>Networks</vt:lpstr>
      <vt:lpstr>Data Communications</vt:lpstr>
      <vt:lpstr>Data Communications cont.</vt:lpstr>
      <vt:lpstr>The Internet</vt:lpstr>
      <vt:lpstr>Security Threats</vt:lpstr>
      <vt:lpstr>System Software</vt:lpstr>
      <vt:lpstr>Application Software</vt:lpstr>
      <vt:lpstr>Application Software cont.</vt:lpstr>
      <vt:lpstr>Application Software cont.</vt:lpstr>
      <vt:lpstr>Application Software cont.</vt:lpstr>
      <vt:lpstr>Computing in the Cloud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2013-09-03T21:25:41Z</dcterms:modified>
</cp:coreProperties>
</file>