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theme/themeOverride17.xml" ContentType="application/vnd.openxmlformats-officedocument.themeOverride+xml"/>
  <Override PartName="/ppt/slides/slide99.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heme/themeOverride18.xml" ContentType="application/vnd.openxmlformats-officedocument.themeOverride+xml"/>
  <Override PartName="/ppt/diagrams/layout2.xml" ContentType="application/vnd.openxmlformats-officedocument.drawingml.diagramLayout+xml"/>
  <Override PartName="/ppt/notesSlides/notesSlide20.xml" ContentType="application/vnd.openxmlformats-officedocument.presentationml.notesSlide+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ppt/theme/themeOverride9.xml" ContentType="application/vnd.openxmlformats-officedocument.themeOverride+xml"/>
  <Override PartName="/ppt/theme/themeOverride14.xml" ContentType="application/vnd.openxmlformats-officedocument.themeOverr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theme/themeOverride15.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heme/themeOverride4.xml" ContentType="application/vnd.openxmlformats-officedocument.themeOverr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1.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theme/themeOverride16.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9"/>
  </p:notesMasterIdLst>
  <p:sldIdLst>
    <p:sldId id="289" r:id="rId2"/>
    <p:sldId id="378" r:id="rId3"/>
    <p:sldId id="369" r:id="rId4"/>
    <p:sldId id="370" r:id="rId5"/>
    <p:sldId id="371" r:id="rId6"/>
    <p:sldId id="372" r:id="rId7"/>
    <p:sldId id="373" r:id="rId8"/>
    <p:sldId id="374" r:id="rId9"/>
    <p:sldId id="375" r:id="rId10"/>
    <p:sldId id="376" r:id="rId11"/>
    <p:sldId id="334" r:id="rId12"/>
    <p:sldId id="290" r:id="rId13"/>
    <p:sldId id="344" r:id="rId14"/>
    <p:sldId id="342" r:id="rId15"/>
    <p:sldId id="343" r:id="rId16"/>
    <p:sldId id="329" r:id="rId17"/>
    <p:sldId id="340" r:id="rId18"/>
    <p:sldId id="341" r:id="rId19"/>
    <p:sldId id="339" r:id="rId20"/>
    <p:sldId id="330" r:id="rId21"/>
    <p:sldId id="331" r:id="rId22"/>
    <p:sldId id="332" r:id="rId23"/>
    <p:sldId id="333" r:id="rId24"/>
    <p:sldId id="292" r:id="rId25"/>
    <p:sldId id="328" r:id="rId26"/>
    <p:sldId id="327" r:id="rId27"/>
    <p:sldId id="259" r:id="rId28"/>
    <p:sldId id="260" r:id="rId29"/>
    <p:sldId id="261" r:id="rId30"/>
    <p:sldId id="262" r:id="rId31"/>
    <p:sldId id="265" r:id="rId32"/>
    <p:sldId id="291" r:id="rId33"/>
    <p:sldId id="266" r:id="rId34"/>
    <p:sldId id="268" r:id="rId35"/>
    <p:sldId id="269" r:id="rId36"/>
    <p:sldId id="270" r:id="rId37"/>
    <p:sldId id="304" r:id="rId38"/>
    <p:sldId id="337" r:id="rId39"/>
    <p:sldId id="338" r:id="rId40"/>
    <p:sldId id="336" r:id="rId41"/>
    <p:sldId id="271" r:id="rId42"/>
    <p:sldId id="303" r:id="rId43"/>
    <p:sldId id="302" r:id="rId44"/>
    <p:sldId id="272" r:id="rId45"/>
    <p:sldId id="273" r:id="rId46"/>
    <p:sldId id="301" r:id="rId47"/>
    <p:sldId id="274" r:id="rId48"/>
    <p:sldId id="300" r:id="rId49"/>
    <p:sldId id="275" r:id="rId50"/>
    <p:sldId id="276" r:id="rId51"/>
    <p:sldId id="277" r:id="rId52"/>
    <p:sldId id="278" r:id="rId53"/>
    <p:sldId id="279" r:id="rId54"/>
    <p:sldId id="299" r:id="rId55"/>
    <p:sldId id="280" r:id="rId56"/>
    <p:sldId id="298" r:id="rId57"/>
    <p:sldId id="281" r:id="rId58"/>
    <p:sldId id="297" r:id="rId59"/>
    <p:sldId id="305" r:id="rId60"/>
    <p:sldId id="282" r:id="rId61"/>
    <p:sldId id="283" r:id="rId62"/>
    <p:sldId id="296" r:id="rId63"/>
    <p:sldId id="284" r:id="rId64"/>
    <p:sldId id="295" r:id="rId65"/>
    <p:sldId id="294" r:id="rId66"/>
    <p:sldId id="285" r:id="rId67"/>
    <p:sldId id="286" r:id="rId68"/>
    <p:sldId id="293" r:id="rId69"/>
    <p:sldId id="287" r:id="rId70"/>
    <p:sldId id="306" r:id="rId71"/>
    <p:sldId id="307" r:id="rId72"/>
    <p:sldId id="308" r:id="rId73"/>
    <p:sldId id="309" r:id="rId74"/>
    <p:sldId id="310" r:id="rId75"/>
    <p:sldId id="311" r:id="rId76"/>
    <p:sldId id="312" r:id="rId77"/>
    <p:sldId id="313" r:id="rId78"/>
    <p:sldId id="314" r:id="rId79"/>
    <p:sldId id="315" r:id="rId80"/>
    <p:sldId id="316" r:id="rId81"/>
    <p:sldId id="317" r:id="rId82"/>
    <p:sldId id="318" r:id="rId83"/>
    <p:sldId id="319" r:id="rId84"/>
    <p:sldId id="320" r:id="rId85"/>
    <p:sldId id="321" r:id="rId86"/>
    <p:sldId id="347" r:id="rId87"/>
    <p:sldId id="348" r:id="rId88"/>
    <p:sldId id="349"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77" r:id="rId105"/>
    <p:sldId id="323" r:id="rId106"/>
    <p:sldId id="324" r:id="rId107"/>
    <p:sldId id="326"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428" autoAdjust="0"/>
  </p:normalViewPr>
  <p:slideViewPr>
    <p:cSldViewPr>
      <p:cViewPr varScale="1">
        <p:scale>
          <a:sx n="86" d="100"/>
          <a:sy n="86" d="100"/>
        </p:scale>
        <p:origin x="-306" y="-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layout/>
    </c:title>
    <c:plotArea>
      <c:layout/>
      <c:barChart>
        <c:barDir val="bar"/>
        <c:grouping val="clustered"/>
        <c:ser>
          <c:idx val="0"/>
          <c:order val="0"/>
          <c:tx>
            <c:strRef>
              <c:f>Sheet1!$B$1</c:f>
              <c:strCache>
                <c:ptCount val="1"/>
                <c:pt idx="0">
                  <c:v>Series 1</c:v>
                </c:pt>
              </c:strCache>
            </c:strRef>
          </c:tx>
          <c:cat>
            <c:strRef>
              <c:f>Sheet1!$A$2:$A$7</c:f>
              <c:strCache>
                <c:ptCount val="5"/>
                <c:pt idx="0">
                  <c:v>Piracy</c:v>
                </c:pt>
                <c:pt idx="1">
                  <c:v>transnational crime</c:v>
                </c:pt>
                <c:pt idx="2">
                  <c:v>counterfeiting</c:v>
                </c:pt>
                <c:pt idx="3">
                  <c:v>narcotics</c:v>
                </c:pt>
                <c:pt idx="4">
                  <c:v>Cybercrime</c:v>
                </c:pt>
              </c:strCache>
            </c:strRef>
          </c:cat>
          <c:val>
            <c:numRef>
              <c:f>Sheet1!$B$2:$B$7</c:f>
              <c:numCache>
                <c:formatCode>General</c:formatCode>
                <c:ptCount val="6"/>
                <c:pt idx="0">
                  <c:v>2.0000000000000014E-2</c:v>
                </c:pt>
                <c:pt idx="1">
                  <c:v>1.2</c:v>
                </c:pt>
                <c:pt idx="2">
                  <c:v>0.89000000000000024</c:v>
                </c:pt>
                <c:pt idx="3">
                  <c:v>0.9</c:v>
                </c:pt>
                <c:pt idx="4">
                  <c:v>0.8</c:v>
                </c:pt>
              </c:numCache>
            </c:numRef>
          </c:val>
        </c:ser>
        <c:axId val="140362880"/>
        <c:axId val="141635968"/>
      </c:barChart>
      <c:catAx>
        <c:axId val="140362880"/>
        <c:scaling>
          <c:orientation val="minMax"/>
        </c:scaling>
        <c:axPos val="l"/>
        <c:numFmt formatCode="General" sourceLinked="0"/>
        <c:tickLblPos val="nextTo"/>
        <c:crossAx val="141635968"/>
        <c:crosses val="autoZero"/>
        <c:auto val="1"/>
        <c:lblAlgn val="ctr"/>
        <c:lblOffset val="100"/>
      </c:catAx>
      <c:valAx>
        <c:axId val="141635968"/>
        <c:scaling>
          <c:orientation val="minMax"/>
        </c:scaling>
        <c:axPos val="b"/>
        <c:majorGridlines/>
        <c:numFmt formatCode="General" sourceLinked="1"/>
        <c:tickLblPos val="nextTo"/>
        <c:crossAx val="140362880"/>
        <c:crosses val="autoZero"/>
        <c:crossBetween val="between"/>
      </c:valAx>
    </c:plotArea>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1E0376-CFD6-4D90-83C3-AACF81659AA1}"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535926D4-FE90-43F4-B679-EF2EA1FD1FB8}">
      <dgm:prSet/>
      <dgm:spPr/>
      <dgm:t>
        <a:bodyPr/>
        <a:lstStyle/>
        <a:p>
          <a:pPr rtl="0"/>
          <a:r>
            <a:rPr lang="en-US" dirty="0" smtClean="0"/>
            <a:t>the body of technologies, processes and practices designed to protect networks, computers, programs and data from attack, damage or unauthorized access. Its main purpose it to protect the computer and its’ users. </a:t>
          </a:r>
          <a:endParaRPr lang="en-US" dirty="0"/>
        </a:p>
      </dgm:t>
    </dgm:pt>
    <dgm:pt modelId="{3012D1E7-6768-4EE4-B9FB-57D127B7B8FE}" type="parTrans" cxnId="{70DABEBA-121B-403E-9E48-0489ED0CB167}">
      <dgm:prSet/>
      <dgm:spPr/>
      <dgm:t>
        <a:bodyPr/>
        <a:lstStyle/>
        <a:p>
          <a:endParaRPr lang="en-US"/>
        </a:p>
      </dgm:t>
    </dgm:pt>
    <dgm:pt modelId="{8F74FEA7-A775-4AD5-B76D-5F7FA92B6305}" type="sibTrans" cxnId="{70DABEBA-121B-403E-9E48-0489ED0CB167}">
      <dgm:prSet/>
      <dgm:spPr/>
      <dgm:t>
        <a:bodyPr/>
        <a:lstStyle/>
        <a:p>
          <a:endParaRPr lang="en-US"/>
        </a:p>
      </dgm:t>
    </dgm:pt>
    <dgm:pt modelId="{EF1D25D6-C1B6-4970-A78A-9E83CB5DBE99}" type="pres">
      <dgm:prSet presAssocID="{DB1E0376-CFD6-4D90-83C3-AACF81659AA1}" presName="linear" presStyleCnt="0">
        <dgm:presLayoutVars>
          <dgm:animLvl val="lvl"/>
          <dgm:resizeHandles val="exact"/>
        </dgm:presLayoutVars>
      </dgm:prSet>
      <dgm:spPr/>
      <dgm:t>
        <a:bodyPr/>
        <a:lstStyle/>
        <a:p>
          <a:endParaRPr lang="en-US"/>
        </a:p>
      </dgm:t>
    </dgm:pt>
    <dgm:pt modelId="{66E537E4-27DF-4105-AE9A-E39F7CD2EB4D}" type="pres">
      <dgm:prSet presAssocID="{535926D4-FE90-43F4-B679-EF2EA1FD1FB8}" presName="parentText" presStyleLbl="node1" presStyleIdx="0" presStyleCnt="1">
        <dgm:presLayoutVars>
          <dgm:chMax val="0"/>
          <dgm:bulletEnabled val="1"/>
        </dgm:presLayoutVars>
      </dgm:prSet>
      <dgm:spPr/>
      <dgm:t>
        <a:bodyPr/>
        <a:lstStyle/>
        <a:p>
          <a:endParaRPr lang="en-US"/>
        </a:p>
      </dgm:t>
    </dgm:pt>
  </dgm:ptLst>
  <dgm:cxnLst>
    <dgm:cxn modelId="{CEF5EA6A-8F49-4736-ACFE-75D5E77DD790}" type="presOf" srcId="{535926D4-FE90-43F4-B679-EF2EA1FD1FB8}" destId="{66E537E4-27DF-4105-AE9A-E39F7CD2EB4D}" srcOrd="0" destOrd="0" presId="urn:microsoft.com/office/officeart/2005/8/layout/vList2"/>
    <dgm:cxn modelId="{70DABEBA-121B-403E-9E48-0489ED0CB167}" srcId="{DB1E0376-CFD6-4D90-83C3-AACF81659AA1}" destId="{535926D4-FE90-43F4-B679-EF2EA1FD1FB8}" srcOrd="0" destOrd="0" parTransId="{3012D1E7-6768-4EE4-B9FB-57D127B7B8FE}" sibTransId="{8F74FEA7-A775-4AD5-B76D-5F7FA92B6305}"/>
    <dgm:cxn modelId="{4CDF6BD7-1AA5-4D50-8AEA-DF2E21ED1336}" type="presOf" srcId="{DB1E0376-CFD6-4D90-83C3-AACF81659AA1}" destId="{EF1D25D6-C1B6-4970-A78A-9E83CB5DBE99}" srcOrd="0" destOrd="0" presId="urn:microsoft.com/office/officeart/2005/8/layout/vList2"/>
    <dgm:cxn modelId="{0B68844A-7D01-4CF6-AC7D-80C5C2905010}" type="presParOf" srcId="{EF1D25D6-C1B6-4970-A78A-9E83CB5DBE99}" destId="{66E537E4-27DF-4105-AE9A-E39F7CD2EB4D}"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E154C179-D340-4451-BF3C-1C762687176E}" type="doc">
      <dgm:prSet loTypeId="urn:microsoft.com/office/officeart/2005/8/layout/orgChart1" loCatId="hierarchy" qsTypeId="urn:microsoft.com/office/officeart/2005/8/quickstyle/simple1" qsCatId="simple" csTypeId="urn:microsoft.com/office/officeart/2005/8/colors/accent2_3" csCatId="accent2" phldr="1"/>
      <dgm:spPr/>
      <dgm:t>
        <a:bodyPr/>
        <a:lstStyle/>
        <a:p>
          <a:endParaRPr lang="en-US"/>
        </a:p>
      </dgm:t>
    </dgm:pt>
    <dgm:pt modelId="{F9400AFC-CC28-4406-AAF7-3DFFE55A7036}">
      <dgm:prSet phldrT="[Text]"/>
      <dgm:spPr/>
      <dgm:t>
        <a:bodyPr/>
        <a:lstStyle/>
        <a:p>
          <a:r>
            <a:rPr lang="en-US" dirty="0" smtClean="0"/>
            <a:t>Malware</a:t>
          </a:r>
          <a:endParaRPr lang="en-US" dirty="0"/>
        </a:p>
      </dgm:t>
    </dgm:pt>
    <dgm:pt modelId="{5C432638-51CB-452B-8612-412EDD6308AD}" type="parTrans" cxnId="{54CBB72C-5131-48C6-ACBB-36850E18C8B8}">
      <dgm:prSet/>
      <dgm:spPr/>
      <dgm:t>
        <a:bodyPr/>
        <a:lstStyle/>
        <a:p>
          <a:endParaRPr lang="en-US"/>
        </a:p>
      </dgm:t>
    </dgm:pt>
    <dgm:pt modelId="{C50FF4C7-8740-4217-A94C-300A4EEA8AFF}" type="sibTrans" cxnId="{54CBB72C-5131-48C6-ACBB-36850E18C8B8}">
      <dgm:prSet/>
      <dgm:spPr/>
      <dgm:t>
        <a:bodyPr/>
        <a:lstStyle/>
        <a:p>
          <a:endParaRPr lang="en-US"/>
        </a:p>
      </dgm:t>
    </dgm:pt>
    <dgm:pt modelId="{AF3A0C14-585A-4DAD-9D58-19D75DEDCE30}">
      <dgm:prSet phldrT="[Text]"/>
      <dgm:spPr/>
      <dgm:t>
        <a:bodyPr/>
        <a:lstStyle/>
        <a:p>
          <a:r>
            <a:rPr lang="en-US" dirty="0" smtClean="0"/>
            <a:t>viruses</a:t>
          </a:r>
          <a:endParaRPr lang="en-US" dirty="0"/>
        </a:p>
      </dgm:t>
    </dgm:pt>
    <dgm:pt modelId="{C7F1FB48-9BAE-4CAA-AABD-0B2759334005}" type="parTrans" cxnId="{8B58FCA9-35C8-411D-804C-7559D09399CC}">
      <dgm:prSet/>
      <dgm:spPr/>
      <dgm:t>
        <a:bodyPr/>
        <a:lstStyle/>
        <a:p>
          <a:endParaRPr lang="en-US"/>
        </a:p>
      </dgm:t>
    </dgm:pt>
    <dgm:pt modelId="{036D5194-E442-46FA-8983-F320F99FB6F6}" type="sibTrans" cxnId="{8B58FCA9-35C8-411D-804C-7559D09399CC}">
      <dgm:prSet/>
      <dgm:spPr/>
      <dgm:t>
        <a:bodyPr/>
        <a:lstStyle/>
        <a:p>
          <a:endParaRPr lang="en-US"/>
        </a:p>
      </dgm:t>
    </dgm:pt>
    <dgm:pt modelId="{8A754974-88CC-4B84-B65C-5BF239567F6A}">
      <dgm:prSet phldrT="[Text]"/>
      <dgm:spPr/>
      <dgm:t>
        <a:bodyPr/>
        <a:lstStyle/>
        <a:p>
          <a:r>
            <a:rPr lang="en-US" dirty="0" smtClean="0"/>
            <a:t>worms</a:t>
          </a:r>
          <a:endParaRPr lang="en-US" dirty="0"/>
        </a:p>
      </dgm:t>
    </dgm:pt>
    <dgm:pt modelId="{F67483C4-9795-46D1-8FFF-C5CB9E65AFF9}" type="parTrans" cxnId="{AF7D4FE0-DF5E-4F2D-87FB-2BB3B0BABF5D}">
      <dgm:prSet/>
      <dgm:spPr/>
      <dgm:t>
        <a:bodyPr/>
        <a:lstStyle/>
        <a:p>
          <a:endParaRPr lang="en-US"/>
        </a:p>
      </dgm:t>
    </dgm:pt>
    <dgm:pt modelId="{231BF5F4-9390-4496-A5B4-475FE1A79000}" type="sibTrans" cxnId="{AF7D4FE0-DF5E-4F2D-87FB-2BB3B0BABF5D}">
      <dgm:prSet/>
      <dgm:spPr/>
      <dgm:t>
        <a:bodyPr/>
        <a:lstStyle/>
        <a:p>
          <a:endParaRPr lang="en-US"/>
        </a:p>
      </dgm:t>
    </dgm:pt>
    <dgm:pt modelId="{A56F111C-210D-42D0-93FE-8027B8148C11}">
      <dgm:prSet phldrT="[Text]"/>
      <dgm:spPr/>
      <dgm:t>
        <a:bodyPr/>
        <a:lstStyle/>
        <a:p>
          <a:r>
            <a:rPr lang="en-US" dirty="0" smtClean="0"/>
            <a:t>spyware</a:t>
          </a:r>
          <a:endParaRPr lang="en-US" dirty="0"/>
        </a:p>
      </dgm:t>
    </dgm:pt>
    <dgm:pt modelId="{26FB3992-A07E-4E3C-82E9-6C706586E9FF}" type="parTrans" cxnId="{A2095441-28C2-4DA8-B747-F73A3C96A2F9}">
      <dgm:prSet/>
      <dgm:spPr/>
      <dgm:t>
        <a:bodyPr/>
        <a:lstStyle/>
        <a:p>
          <a:endParaRPr lang="en-US"/>
        </a:p>
      </dgm:t>
    </dgm:pt>
    <dgm:pt modelId="{60EDF97B-AF98-412A-B7AA-C14929C54100}" type="sibTrans" cxnId="{A2095441-28C2-4DA8-B747-F73A3C96A2F9}">
      <dgm:prSet/>
      <dgm:spPr/>
      <dgm:t>
        <a:bodyPr/>
        <a:lstStyle/>
        <a:p>
          <a:endParaRPr lang="en-US"/>
        </a:p>
      </dgm:t>
    </dgm:pt>
    <dgm:pt modelId="{4B057184-D0ED-47B4-B55C-D2EF98EBAC04}" type="pres">
      <dgm:prSet presAssocID="{E154C179-D340-4451-BF3C-1C762687176E}" presName="hierChild1" presStyleCnt="0">
        <dgm:presLayoutVars>
          <dgm:orgChart val="1"/>
          <dgm:chPref val="1"/>
          <dgm:dir/>
          <dgm:animOne val="branch"/>
          <dgm:animLvl val="lvl"/>
          <dgm:resizeHandles/>
        </dgm:presLayoutVars>
      </dgm:prSet>
      <dgm:spPr/>
      <dgm:t>
        <a:bodyPr/>
        <a:lstStyle/>
        <a:p>
          <a:endParaRPr lang="en-US"/>
        </a:p>
      </dgm:t>
    </dgm:pt>
    <dgm:pt modelId="{D4EDE791-D7FB-400A-9256-8FD8BB2A2A90}" type="pres">
      <dgm:prSet presAssocID="{F9400AFC-CC28-4406-AAF7-3DFFE55A7036}" presName="hierRoot1" presStyleCnt="0">
        <dgm:presLayoutVars>
          <dgm:hierBranch val="init"/>
        </dgm:presLayoutVars>
      </dgm:prSet>
      <dgm:spPr/>
    </dgm:pt>
    <dgm:pt modelId="{3BA53387-7596-4014-9188-0CE76E1FCEF6}" type="pres">
      <dgm:prSet presAssocID="{F9400AFC-CC28-4406-AAF7-3DFFE55A7036}" presName="rootComposite1" presStyleCnt="0"/>
      <dgm:spPr/>
    </dgm:pt>
    <dgm:pt modelId="{DA9334EF-8866-4C17-ADC0-8E513FEA3869}" type="pres">
      <dgm:prSet presAssocID="{F9400AFC-CC28-4406-AAF7-3DFFE55A7036}" presName="rootText1" presStyleLbl="node0" presStyleIdx="0" presStyleCnt="1">
        <dgm:presLayoutVars>
          <dgm:chPref val="3"/>
        </dgm:presLayoutVars>
      </dgm:prSet>
      <dgm:spPr/>
      <dgm:t>
        <a:bodyPr/>
        <a:lstStyle/>
        <a:p>
          <a:endParaRPr lang="en-US"/>
        </a:p>
      </dgm:t>
    </dgm:pt>
    <dgm:pt modelId="{028AE3D8-A15A-4C67-83E9-FF09920A1EA3}" type="pres">
      <dgm:prSet presAssocID="{F9400AFC-CC28-4406-AAF7-3DFFE55A7036}" presName="rootConnector1" presStyleLbl="node1" presStyleIdx="0" presStyleCnt="0"/>
      <dgm:spPr/>
      <dgm:t>
        <a:bodyPr/>
        <a:lstStyle/>
        <a:p>
          <a:endParaRPr lang="en-US"/>
        </a:p>
      </dgm:t>
    </dgm:pt>
    <dgm:pt modelId="{B1392309-248D-4EE8-BE80-458D536E5AE9}" type="pres">
      <dgm:prSet presAssocID="{F9400AFC-CC28-4406-AAF7-3DFFE55A7036}" presName="hierChild2" presStyleCnt="0"/>
      <dgm:spPr/>
    </dgm:pt>
    <dgm:pt modelId="{9057049C-054C-4561-B953-303548BF0FEE}" type="pres">
      <dgm:prSet presAssocID="{C7F1FB48-9BAE-4CAA-AABD-0B2759334005}" presName="Name37" presStyleLbl="parChTrans1D2" presStyleIdx="0" presStyleCnt="3"/>
      <dgm:spPr/>
      <dgm:t>
        <a:bodyPr/>
        <a:lstStyle/>
        <a:p>
          <a:endParaRPr lang="en-US"/>
        </a:p>
      </dgm:t>
    </dgm:pt>
    <dgm:pt modelId="{FEB1DA58-C1F3-47FF-BEFE-EE105C380B3D}" type="pres">
      <dgm:prSet presAssocID="{AF3A0C14-585A-4DAD-9D58-19D75DEDCE30}" presName="hierRoot2" presStyleCnt="0">
        <dgm:presLayoutVars>
          <dgm:hierBranch val="init"/>
        </dgm:presLayoutVars>
      </dgm:prSet>
      <dgm:spPr/>
    </dgm:pt>
    <dgm:pt modelId="{434144DD-BB07-4E3E-81BC-5D0FADF0A2A8}" type="pres">
      <dgm:prSet presAssocID="{AF3A0C14-585A-4DAD-9D58-19D75DEDCE30}" presName="rootComposite" presStyleCnt="0"/>
      <dgm:spPr/>
    </dgm:pt>
    <dgm:pt modelId="{89CF03E9-EFB0-4EA7-B334-907417C72CF0}" type="pres">
      <dgm:prSet presAssocID="{AF3A0C14-585A-4DAD-9D58-19D75DEDCE30}" presName="rootText" presStyleLbl="node2" presStyleIdx="0" presStyleCnt="3">
        <dgm:presLayoutVars>
          <dgm:chPref val="3"/>
        </dgm:presLayoutVars>
      </dgm:prSet>
      <dgm:spPr/>
      <dgm:t>
        <a:bodyPr/>
        <a:lstStyle/>
        <a:p>
          <a:endParaRPr lang="en-US"/>
        </a:p>
      </dgm:t>
    </dgm:pt>
    <dgm:pt modelId="{78F9A8D4-CCFF-4A77-A6AC-12B5DA556EFA}" type="pres">
      <dgm:prSet presAssocID="{AF3A0C14-585A-4DAD-9D58-19D75DEDCE30}" presName="rootConnector" presStyleLbl="node2" presStyleIdx="0" presStyleCnt="3"/>
      <dgm:spPr/>
      <dgm:t>
        <a:bodyPr/>
        <a:lstStyle/>
        <a:p>
          <a:endParaRPr lang="en-US"/>
        </a:p>
      </dgm:t>
    </dgm:pt>
    <dgm:pt modelId="{C1713809-44A1-44B0-B092-C3F0A9994131}" type="pres">
      <dgm:prSet presAssocID="{AF3A0C14-585A-4DAD-9D58-19D75DEDCE30}" presName="hierChild4" presStyleCnt="0"/>
      <dgm:spPr/>
    </dgm:pt>
    <dgm:pt modelId="{D0D02FB5-2401-4456-A2DE-B3B2C9559DAA}" type="pres">
      <dgm:prSet presAssocID="{AF3A0C14-585A-4DAD-9D58-19D75DEDCE30}" presName="hierChild5" presStyleCnt="0"/>
      <dgm:spPr/>
    </dgm:pt>
    <dgm:pt modelId="{E2740B90-2871-4FDC-81A4-6377D82D72EA}" type="pres">
      <dgm:prSet presAssocID="{F67483C4-9795-46D1-8FFF-C5CB9E65AFF9}" presName="Name37" presStyleLbl="parChTrans1D2" presStyleIdx="1" presStyleCnt="3"/>
      <dgm:spPr/>
      <dgm:t>
        <a:bodyPr/>
        <a:lstStyle/>
        <a:p>
          <a:endParaRPr lang="en-US"/>
        </a:p>
      </dgm:t>
    </dgm:pt>
    <dgm:pt modelId="{6F5680E0-E7C8-45BB-8620-98B09978E924}" type="pres">
      <dgm:prSet presAssocID="{8A754974-88CC-4B84-B65C-5BF239567F6A}" presName="hierRoot2" presStyleCnt="0">
        <dgm:presLayoutVars>
          <dgm:hierBranch val="init"/>
        </dgm:presLayoutVars>
      </dgm:prSet>
      <dgm:spPr/>
    </dgm:pt>
    <dgm:pt modelId="{3129973B-B69D-47E0-B8C2-DC67D411C146}" type="pres">
      <dgm:prSet presAssocID="{8A754974-88CC-4B84-B65C-5BF239567F6A}" presName="rootComposite" presStyleCnt="0"/>
      <dgm:spPr/>
    </dgm:pt>
    <dgm:pt modelId="{366CC694-DD5B-4ECD-BB73-9B6F366F6423}" type="pres">
      <dgm:prSet presAssocID="{8A754974-88CC-4B84-B65C-5BF239567F6A}" presName="rootText" presStyleLbl="node2" presStyleIdx="1" presStyleCnt="3">
        <dgm:presLayoutVars>
          <dgm:chPref val="3"/>
        </dgm:presLayoutVars>
      </dgm:prSet>
      <dgm:spPr/>
      <dgm:t>
        <a:bodyPr/>
        <a:lstStyle/>
        <a:p>
          <a:endParaRPr lang="en-US"/>
        </a:p>
      </dgm:t>
    </dgm:pt>
    <dgm:pt modelId="{EB4F4351-F640-4C80-B241-574C7E73643B}" type="pres">
      <dgm:prSet presAssocID="{8A754974-88CC-4B84-B65C-5BF239567F6A}" presName="rootConnector" presStyleLbl="node2" presStyleIdx="1" presStyleCnt="3"/>
      <dgm:spPr/>
      <dgm:t>
        <a:bodyPr/>
        <a:lstStyle/>
        <a:p>
          <a:endParaRPr lang="en-US"/>
        </a:p>
      </dgm:t>
    </dgm:pt>
    <dgm:pt modelId="{29E74D73-0423-460F-BCBE-BC074FFD07C8}" type="pres">
      <dgm:prSet presAssocID="{8A754974-88CC-4B84-B65C-5BF239567F6A}" presName="hierChild4" presStyleCnt="0"/>
      <dgm:spPr/>
    </dgm:pt>
    <dgm:pt modelId="{B5DBF244-646E-4872-9A5D-322595750680}" type="pres">
      <dgm:prSet presAssocID="{8A754974-88CC-4B84-B65C-5BF239567F6A}" presName="hierChild5" presStyleCnt="0"/>
      <dgm:spPr/>
    </dgm:pt>
    <dgm:pt modelId="{C705DAC6-12C6-4984-B8F7-04BE45C20A68}" type="pres">
      <dgm:prSet presAssocID="{26FB3992-A07E-4E3C-82E9-6C706586E9FF}" presName="Name37" presStyleLbl="parChTrans1D2" presStyleIdx="2" presStyleCnt="3"/>
      <dgm:spPr/>
      <dgm:t>
        <a:bodyPr/>
        <a:lstStyle/>
        <a:p>
          <a:endParaRPr lang="en-US"/>
        </a:p>
      </dgm:t>
    </dgm:pt>
    <dgm:pt modelId="{9E95D5FF-EC3A-420A-A728-8D123E553552}" type="pres">
      <dgm:prSet presAssocID="{A56F111C-210D-42D0-93FE-8027B8148C11}" presName="hierRoot2" presStyleCnt="0">
        <dgm:presLayoutVars>
          <dgm:hierBranch val="init"/>
        </dgm:presLayoutVars>
      </dgm:prSet>
      <dgm:spPr/>
    </dgm:pt>
    <dgm:pt modelId="{9CE26904-520D-4B88-A0D7-19F43F449081}" type="pres">
      <dgm:prSet presAssocID="{A56F111C-210D-42D0-93FE-8027B8148C11}" presName="rootComposite" presStyleCnt="0"/>
      <dgm:spPr/>
    </dgm:pt>
    <dgm:pt modelId="{2845E311-33B7-43AC-B04A-85CE627C3091}" type="pres">
      <dgm:prSet presAssocID="{A56F111C-210D-42D0-93FE-8027B8148C11}" presName="rootText" presStyleLbl="node2" presStyleIdx="2" presStyleCnt="3">
        <dgm:presLayoutVars>
          <dgm:chPref val="3"/>
        </dgm:presLayoutVars>
      </dgm:prSet>
      <dgm:spPr/>
      <dgm:t>
        <a:bodyPr/>
        <a:lstStyle/>
        <a:p>
          <a:endParaRPr lang="en-US"/>
        </a:p>
      </dgm:t>
    </dgm:pt>
    <dgm:pt modelId="{9B2C9B60-F36E-42F5-A1BE-9F37CA97B3A4}" type="pres">
      <dgm:prSet presAssocID="{A56F111C-210D-42D0-93FE-8027B8148C11}" presName="rootConnector" presStyleLbl="node2" presStyleIdx="2" presStyleCnt="3"/>
      <dgm:spPr/>
      <dgm:t>
        <a:bodyPr/>
        <a:lstStyle/>
        <a:p>
          <a:endParaRPr lang="en-US"/>
        </a:p>
      </dgm:t>
    </dgm:pt>
    <dgm:pt modelId="{0A5B9307-6637-49E7-AD5D-59E8B011592B}" type="pres">
      <dgm:prSet presAssocID="{A56F111C-210D-42D0-93FE-8027B8148C11}" presName="hierChild4" presStyleCnt="0"/>
      <dgm:spPr/>
    </dgm:pt>
    <dgm:pt modelId="{47EF7F46-2924-4C26-ADC5-2EA616B65A79}" type="pres">
      <dgm:prSet presAssocID="{A56F111C-210D-42D0-93FE-8027B8148C11}" presName="hierChild5" presStyleCnt="0"/>
      <dgm:spPr/>
    </dgm:pt>
    <dgm:pt modelId="{F8F96685-0929-4011-B930-0A87E95D8139}" type="pres">
      <dgm:prSet presAssocID="{F9400AFC-CC28-4406-AAF7-3DFFE55A7036}" presName="hierChild3" presStyleCnt="0"/>
      <dgm:spPr/>
    </dgm:pt>
  </dgm:ptLst>
  <dgm:cxnLst>
    <dgm:cxn modelId="{1A6EC9EB-0EB5-444D-AD93-393EB6348AB9}" type="presOf" srcId="{C7F1FB48-9BAE-4CAA-AABD-0B2759334005}" destId="{9057049C-054C-4561-B953-303548BF0FEE}" srcOrd="0" destOrd="0" presId="urn:microsoft.com/office/officeart/2005/8/layout/orgChart1"/>
    <dgm:cxn modelId="{B15878AD-413B-44DE-BF55-658320B8A2DD}" type="presOf" srcId="{E154C179-D340-4451-BF3C-1C762687176E}" destId="{4B057184-D0ED-47B4-B55C-D2EF98EBAC04}" srcOrd="0" destOrd="0" presId="urn:microsoft.com/office/officeart/2005/8/layout/orgChart1"/>
    <dgm:cxn modelId="{106714C7-C8CC-4F20-9F49-11CDC885D9DD}" type="presOf" srcId="{26FB3992-A07E-4E3C-82E9-6C706586E9FF}" destId="{C705DAC6-12C6-4984-B8F7-04BE45C20A68}" srcOrd="0" destOrd="0" presId="urn:microsoft.com/office/officeart/2005/8/layout/orgChart1"/>
    <dgm:cxn modelId="{A2095441-28C2-4DA8-B747-F73A3C96A2F9}" srcId="{F9400AFC-CC28-4406-AAF7-3DFFE55A7036}" destId="{A56F111C-210D-42D0-93FE-8027B8148C11}" srcOrd="2" destOrd="0" parTransId="{26FB3992-A07E-4E3C-82E9-6C706586E9FF}" sibTransId="{60EDF97B-AF98-412A-B7AA-C14929C54100}"/>
    <dgm:cxn modelId="{7FF72605-FEE9-4761-952E-912F6F1EF560}" type="presOf" srcId="{F9400AFC-CC28-4406-AAF7-3DFFE55A7036}" destId="{028AE3D8-A15A-4C67-83E9-FF09920A1EA3}" srcOrd="1" destOrd="0" presId="urn:microsoft.com/office/officeart/2005/8/layout/orgChart1"/>
    <dgm:cxn modelId="{CBE8516A-F175-4D00-934E-90D64E0C2CC6}" type="presOf" srcId="{F67483C4-9795-46D1-8FFF-C5CB9E65AFF9}" destId="{E2740B90-2871-4FDC-81A4-6377D82D72EA}" srcOrd="0" destOrd="0" presId="urn:microsoft.com/office/officeart/2005/8/layout/orgChart1"/>
    <dgm:cxn modelId="{8B58FCA9-35C8-411D-804C-7559D09399CC}" srcId="{F9400AFC-CC28-4406-AAF7-3DFFE55A7036}" destId="{AF3A0C14-585A-4DAD-9D58-19D75DEDCE30}" srcOrd="0" destOrd="0" parTransId="{C7F1FB48-9BAE-4CAA-AABD-0B2759334005}" sibTransId="{036D5194-E442-46FA-8983-F320F99FB6F6}"/>
    <dgm:cxn modelId="{D159168F-85C7-405B-978D-E501955CEB17}" type="presOf" srcId="{8A754974-88CC-4B84-B65C-5BF239567F6A}" destId="{EB4F4351-F640-4C80-B241-574C7E73643B}" srcOrd="1" destOrd="0" presId="urn:microsoft.com/office/officeart/2005/8/layout/orgChart1"/>
    <dgm:cxn modelId="{7471AFA3-13EE-4461-AA9D-04BB3FE332F9}" type="presOf" srcId="{A56F111C-210D-42D0-93FE-8027B8148C11}" destId="{9B2C9B60-F36E-42F5-A1BE-9F37CA97B3A4}" srcOrd="1" destOrd="0" presId="urn:microsoft.com/office/officeart/2005/8/layout/orgChart1"/>
    <dgm:cxn modelId="{8D064BE5-C517-4376-A9BD-8D63E28C6D52}" type="presOf" srcId="{8A754974-88CC-4B84-B65C-5BF239567F6A}" destId="{366CC694-DD5B-4ECD-BB73-9B6F366F6423}" srcOrd="0" destOrd="0" presId="urn:microsoft.com/office/officeart/2005/8/layout/orgChart1"/>
    <dgm:cxn modelId="{54CBB72C-5131-48C6-ACBB-36850E18C8B8}" srcId="{E154C179-D340-4451-BF3C-1C762687176E}" destId="{F9400AFC-CC28-4406-AAF7-3DFFE55A7036}" srcOrd="0" destOrd="0" parTransId="{5C432638-51CB-452B-8612-412EDD6308AD}" sibTransId="{C50FF4C7-8740-4217-A94C-300A4EEA8AFF}"/>
    <dgm:cxn modelId="{C3934F23-C328-4775-9746-9A326E5EA3AE}" type="presOf" srcId="{AF3A0C14-585A-4DAD-9D58-19D75DEDCE30}" destId="{78F9A8D4-CCFF-4A77-A6AC-12B5DA556EFA}" srcOrd="1" destOrd="0" presId="urn:microsoft.com/office/officeart/2005/8/layout/orgChart1"/>
    <dgm:cxn modelId="{76FEEED6-F78B-4DD0-A084-CF3E051DB973}" type="presOf" srcId="{A56F111C-210D-42D0-93FE-8027B8148C11}" destId="{2845E311-33B7-43AC-B04A-85CE627C3091}" srcOrd="0" destOrd="0" presId="urn:microsoft.com/office/officeart/2005/8/layout/orgChart1"/>
    <dgm:cxn modelId="{AF7D4FE0-DF5E-4F2D-87FB-2BB3B0BABF5D}" srcId="{F9400AFC-CC28-4406-AAF7-3DFFE55A7036}" destId="{8A754974-88CC-4B84-B65C-5BF239567F6A}" srcOrd="1" destOrd="0" parTransId="{F67483C4-9795-46D1-8FFF-C5CB9E65AFF9}" sibTransId="{231BF5F4-9390-4496-A5B4-475FE1A79000}"/>
    <dgm:cxn modelId="{AFDAC7B5-BBE0-433E-A169-C5F7044304B2}" type="presOf" srcId="{AF3A0C14-585A-4DAD-9D58-19D75DEDCE30}" destId="{89CF03E9-EFB0-4EA7-B334-907417C72CF0}" srcOrd="0" destOrd="0" presId="urn:microsoft.com/office/officeart/2005/8/layout/orgChart1"/>
    <dgm:cxn modelId="{27F9C39F-1ADC-4826-B4AA-CB6AFAE893C3}" type="presOf" srcId="{F9400AFC-CC28-4406-AAF7-3DFFE55A7036}" destId="{DA9334EF-8866-4C17-ADC0-8E513FEA3869}" srcOrd="0" destOrd="0" presId="urn:microsoft.com/office/officeart/2005/8/layout/orgChart1"/>
    <dgm:cxn modelId="{7C1F084C-95D3-4ABC-B2D1-2D22721FB4E6}" type="presParOf" srcId="{4B057184-D0ED-47B4-B55C-D2EF98EBAC04}" destId="{D4EDE791-D7FB-400A-9256-8FD8BB2A2A90}" srcOrd="0" destOrd="0" presId="urn:microsoft.com/office/officeart/2005/8/layout/orgChart1"/>
    <dgm:cxn modelId="{7D45ADDD-F3D5-41A4-9D6F-C2B022DE102F}" type="presParOf" srcId="{D4EDE791-D7FB-400A-9256-8FD8BB2A2A90}" destId="{3BA53387-7596-4014-9188-0CE76E1FCEF6}" srcOrd="0" destOrd="0" presId="urn:microsoft.com/office/officeart/2005/8/layout/orgChart1"/>
    <dgm:cxn modelId="{FE15D1D8-6D78-49FB-AFEA-0C8BA1D8B060}" type="presParOf" srcId="{3BA53387-7596-4014-9188-0CE76E1FCEF6}" destId="{DA9334EF-8866-4C17-ADC0-8E513FEA3869}" srcOrd="0" destOrd="0" presId="urn:microsoft.com/office/officeart/2005/8/layout/orgChart1"/>
    <dgm:cxn modelId="{4D81CE6D-D173-4EFD-B8DF-0B81154F40CD}" type="presParOf" srcId="{3BA53387-7596-4014-9188-0CE76E1FCEF6}" destId="{028AE3D8-A15A-4C67-83E9-FF09920A1EA3}" srcOrd="1" destOrd="0" presId="urn:microsoft.com/office/officeart/2005/8/layout/orgChart1"/>
    <dgm:cxn modelId="{30B4D0B7-DBCF-44BC-A9F6-EA7FEF7A8B7B}" type="presParOf" srcId="{D4EDE791-D7FB-400A-9256-8FD8BB2A2A90}" destId="{B1392309-248D-4EE8-BE80-458D536E5AE9}" srcOrd="1" destOrd="0" presId="urn:microsoft.com/office/officeart/2005/8/layout/orgChart1"/>
    <dgm:cxn modelId="{3C329ABF-67D1-4B5B-8EF5-A8069B2BC05F}" type="presParOf" srcId="{B1392309-248D-4EE8-BE80-458D536E5AE9}" destId="{9057049C-054C-4561-B953-303548BF0FEE}" srcOrd="0" destOrd="0" presId="urn:microsoft.com/office/officeart/2005/8/layout/orgChart1"/>
    <dgm:cxn modelId="{3675DBBF-1468-4745-9549-B6EABB6DA0D9}" type="presParOf" srcId="{B1392309-248D-4EE8-BE80-458D536E5AE9}" destId="{FEB1DA58-C1F3-47FF-BEFE-EE105C380B3D}" srcOrd="1" destOrd="0" presId="urn:microsoft.com/office/officeart/2005/8/layout/orgChart1"/>
    <dgm:cxn modelId="{081DCFDA-C477-4169-B18A-2D6FBE21547D}" type="presParOf" srcId="{FEB1DA58-C1F3-47FF-BEFE-EE105C380B3D}" destId="{434144DD-BB07-4E3E-81BC-5D0FADF0A2A8}" srcOrd="0" destOrd="0" presId="urn:microsoft.com/office/officeart/2005/8/layout/orgChart1"/>
    <dgm:cxn modelId="{DEDAEE18-C5DE-4371-88B6-CF8A53BFCE50}" type="presParOf" srcId="{434144DD-BB07-4E3E-81BC-5D0FADF0A2A8}" destId="{89CF03E9-EFB0-4EA7-B334-907417C72CF0}" srcOrd="0" destOrd="0" presId="urn:microsoft.com/office/officeart/2005/8/layout/orgChart1"/>
    <dgm:cxn modelId="{A7C407CD-E366-420E-B81A-51E264A02F29}" type="presParOf" srcId="{434144DD-BB07-4E3E-81BC-5D0FADF0A2A8}" destId="{78F9A8D4-CCFF-4A77-A6AC-12B5DA556EFA}" srcOrd="1" destOrd="0" presId="urn:microsoft.com/office/officeart/2005/8/layout/orgChart1"/>
    <dgm:cxn modelId="{E76B0415-B6BF-4A46-A844-07A45DB0AB2E}" type="presParOf" srcId="{FEB1DA58-C1F3-47FF-BEFE-EE105C380B3D}" destId="{C1713809-44A1-44B0-B092-C3F0A9994131}" srcOrd="1" destOrd="0" presId="urn:microsoft.com/office/officeart/2005/8/layout/orgChart1"/>
    <dgm:cxn modelId="{4AF830F5-21B3-43AC-A68C-D221B5A6984C}" type="presParOf" srcId="{FEB1DA58-C1F3-47FF-BEFE-EE105C380B3D}" destId="{D0D02FB5-2401-4456-A2DE-B3B2C9559DAA}" srcOrd="2" destOrd="0" presId="urn:microsoft.com/office/officeart/2005/8/layout/orgChart1"/>
    <dgm:cxn modelId="{FD980A9B-1AC0-47FE-8DEF-B86FDA96D9D3}" type="presParOf" srcId="{B1392309-248D-4EE8-BE80-458D536E5AE9}" destId="{E2740B90-2871-4FDC-81A4-6377D82D72EA}" srcOrd="2" destOrd="0" presId="urn:microsoft.com/office/officeart/2005/8/layout/orgChart1"/>
    <dgm:cxn modelId="{42332725-9EDC-4F01-BA44-5F8DDB52EDB8}" type="presParOf" srcId="{B1392309-248D-4EE8-BE80-458D536E5AE9}" destId="{6F5680E0-E7C8-45BB-8620-98B09978E924}" srcOrd="3" destOrd="0" presId="urn:microsoft.com/office/officeart/2005/8/layout/orgChart1"/>
    <dgm:cxn modelId="{591A108D-FDBB-41F7-878E-072660B55901}" type="presParOf" srcId="{6F5680E0-E7C8-45BB-8620-98B09978E924}" destId="{3129973B-B69D-47E0-B8C2-DC67D411C146}" srcOrd="0" destOrd="0" presId="urn:microsoft.com/office/officeart/2005/8/layout/orgChart1"/>
    <dgm:cxn modelId="{8CC14530-D370-47A2-9B34-DBBF9753198E}" type="presParOf" srcId="{3129973B-B69D-47E0-B8C2-DC67D411C146}" destId="{366CC694-DD5B-4ECD-BB73-9B6F366F6423}" srcOrd="0" destOrd="0" presId="urn:microsoft.com/office/officeart/2005/8/layout/orgChart1"/>
    <dgm:cxn modelId="{B14F7D75-FA10-4E4F-BF19-EB9A0DC33EB3}" type="presParOf" srcId="{3129973B-B69D-47E0-B8C2-DC67D411C146}" destId="{EB4F4351-F640-4C80-B241-574C7E73643B}" srcOrd="1" destOrd="0" presId="urn:microsoft.com/office/officeart/2005/8/layout/orgChart1"/>
    <dgm:cxn modelId="{8FA5F3C5-7FE5-4FF1-AB5C-13A4E9F103A2}" type="presParOf" srcId="{6F5680E0-E7C8-45BB-8620-98B09978E924}" destId="{29E74D73-0423-460F-BCBE-BC074FFD07C8}" srcOrd="1" destOrd="0" presId="urn:microsoft.com/office/officeart/2005/8/layout/orgChart1"/>
    <dgm:cxn modelId="{A4018217-A752-4E79-B7FA-4C31B5B30B32}" type="presParOf" srcId="{6F5680E0-E7C8-45BB-8620-98B09978E924}" destId="{B5DBF244-646E-4872-9A5D-322595750680}" srcOrd="2" destOrd="0" presId="urn:microsoft.com/office/officeart/2005/8/layout/orgChart1"/>
    <dgm:cxn modelId="{15893994-23BB-449F-87D6-38EECA292A32}" type="presParOf" srcId="{B1392309-248D-4EE8-BE80-458D536E5AE9}" destId="{C705DAC6-12C6-4984-B8F7-04BE45C20A68}" srcOrd="4" destOrd="0" presId="urn:microsoft.com/office/officeart/2005/8/layout/orgChart1"/>
    <dgm:cxn modelId="{A8780C8C-02EF-4FFA-90B2-CF479354EA4F}" type="presParOf" srcId="{B1392309-248D-4EE8-BE80-458D536E5AE9}" destId="{9E95D5FF-EC3A-420A-A728-8D123E553552}" srcOrd="5" destOrd="0" presId="urn:microsoft.com/office/officeart/2005/8/layout/orgChart1"/>
    <dgm:cxn modelId="{A55B9579-2A0F-493A-8759-A0B57BD11E75}" type="presParOf" srcId="{9E95D5FF-EC3A-420A-A728-8D123E553552}" destId="{9CE26904-520D-4B88-A0D7-19F43F449081}" srcOrd="0" destOrd="0" presId="urn:microsoft.com/office/officeart/2005/8/layout/orgChart1"/>
    <dgm:cxn modelId="{4C926E45-759C-48A5-A784-1BAFC655941F}" type="presParOf" srcId="{9CE26904-520D-4B88-A0D7-19F43F449081}" destId="{2845E311-33B7-43AC-B04A-85CE627C3091}" srcOrd="0" destOrd="0" presId="urn:microsoft.com/office/officeart/2005/8/layout/orgChart1"/>
    <dgm:cxn modelId="{CCBECD9E-D879-41A4-A92B-2CCAE5CDD769}" type="presParOf" srcId="{9CE26904-520D-4B88-A0D7-19F43F449081}" destId="{9B2C9B60-F36E-42F5-A1BE-9F37CA97B3A4}" srcOrd="1" destOrd="0" presId="urn:microsoft.com/office/officeart/2005/8/layout/orgChart1"/>
    <dgm:cxn modelId="{1CBCF976-8729-42D4-8177-15A5BD3D95C0}" type="presParOf" srcId="{9E95D5FF-EC3A-420A-A728-8D123E553552}" destId="{0A5B9307-6637-49E7-AD5D-59E8B011592B}" srcOrd="1" destOrd="0" presId="urn:microsoft.com/office/officeart/2005/8/layout/orgChart1"/>
    <dgm:cxn modelId="{B5DD2F98-7C15-4CF0-BDE6-5E824C525A3A}" type="presParOf" srcId="{9E95D5FF-EC3A-420A-A728-8D123E553552}" destId="{47EF7F46-2924-4C26-ADC5-2EA616B65A79}" srcOrd="2" destOrd="0" presId="urn:microsoft.com/office/officeart/2005/8/layout/orgChart1"/>
    <dgm:cxn modelId="{A378DD5C-9988-46F8-81E3-F75EF751574F}" type="presParOf" srcId="{D4EDE791-D7FB-400A-9256-8FD8BB2A2A90}" destId="{F8F96685-0929-4011-B930-0A87E95D8139}"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ACC4AA-D536-40F5-869D-D4A2C51B091C}" type="datetimeFigureOut">
              <a:rPr lang="en-US" smtClean="0"/>
              <a:pPr/>
              <a:t>4/13/2015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9F91AC-31DC-4DD5-B733-5A451F635FEB}" type="slidenum">
              <a:rPr lang="en-US" smtClean="0"/>
              <a:pPr/>
              <a:t>‹#›</a:t>
            </a:fld>
            <a:endParaRPr lang="en-US"/>
          </a:p>
        </p:txBody>
      </p:sp>
    </p:spTree>
    <p:extLst>
      <p:ext uri="{BB962C8B-B14F-4D97-AF65-F5344CB8AC3E}">
        <p14:creationId xmlns:p14="http://schemas.microsoft.com/office/powerpoint/2010/main" xmlns="" val="731629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hemeOverride" Target="../theme/themeOverride15.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66.xml"/><Relationship Id="rId2" Type="http://schemas.openxmlformats.org/officeDocument/2006/relationships/notesMaster" Target="../notesMasters/notesMaster1.xml"/><Relationship Id="rId1" Type="http://schemas.openxmlformats.org/officeDocument/2006/relationships/themeOverride" Target="../theme/themeOverride16.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67.xml"/><Relationship Id="rId2" Type="http://schemas.openxmlformats.org/officeDocument/2006/relationships/notesMaster" Target="../notesMasters/notesMaster1.xml"/><Relationship Id="rId1" Type="http://schemas.openxmlformats.org/officeDocument/2006/relationships/themeOverride" Target="../theme/themeOverride17.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69.xml"/><Relationship Id="rId2" Type="http://schemas.openxmlformats.org/officeDocument/2006/relationships/notesMaster" Target="../notesMasters/notesMaster1.xml"/><Relationship Id="rId1" Type="http://schemas.openxmlformats.org/officeDocument/2006/relationships/themeOverride" Target="../theme/themeOverride18.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idx="4294967295"/>
          </p:nvPr>
        </p:nvSpPr>
        <p:spPr>
          <a:xfrm>
            <a:off x="-4351338" y="0"/>
            <a:ext cx="8705851" cy="6530975"/>
          </a:xfrm>
          <a:ln/>
          <a:extLst>
            <a:ext uri="{91240B29-F687-4F45-9708-019B960494DF}">
              <a14:hiddenLine xmlns:a14="http://schemas.microsoft.com/office/drawing/2010/main" xmlns="" w="9525">
                <a:solidFill>
                  <a:srgbClr val="000000"/>
                </a:solidFill>
                <a:miter lim="800000"/>
                <a:headEnd/>
                <a:tailEnd/>
              </a14:hiddenLine>
            </a:ext>
          </a:extLst>
        </p:spPr>
      </p:sp>
      <p:sp>
        <p:nvSpPr>
          <p:cNvPr id="8195" name="Notes Placeholder 2"/>
          <p:cNvSpPr>
            <a:spLocks noGrp="1" noRot="1" noChangeAspect="1" noChangeArrowheads="1" noTextEdit="1"/>
          </p:cNvSpPr>
          <p:nvPr>
            <p:ph type="body" idx="1"/>
          </p:nvPr>
        </p:nvSpPr>
        <p:spPr bwMode="auto">
          <a:xfrm>
            <a:off x="357187" y="1306286"/>
            <a:ext cx="7786688" cy="430892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zh-CN"/>
          </a:p>
          <a:p>
            <a:endParaRPr lang="en-US" altLang="zh-CN"/>
          </a:p>
        </p:txBody>
      </p:sp>
    </p:spTree>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Slide Image Placeholder 1"/>
          <p:cNvSpPr>
            <a:spLocks noGrp="1" noRot="1" noChangeAspect="1" noChangeArrowheads="1" noTextEdit="1"/>
          </p:cNvSpPr>
          <p:nvPr>
            <p:ph type="sldImg" idx="4294967295"/>
          </p:nvPr>
        </p:nvSpPr>
        <p:spPr>
          <a:xfrm>
            <a:off x="-4351338" y="0"/>
            <a:ext cx="8705851" cy="6530975"/>
          </a:xfrm>
          <a:ln/>
          <a:extLst>
            <a:ext uri="{91240B29-F687-4F45-9708-019B960494DF}">
              <a14:hiddenLine xmlns:a14="http://schemas.microsoft.com/office/drawing/2010/main" xmlns="" w="9525">
                <a:solidFill>
                  <a:srgbClr val="000000"/>
                </a:solidFill>
                <a:miter lim="800000"/>
                <a:headEnd/>
                <a:tailEnd/>
              </a14:hiddenLine>
            </a:ext>
          </a:extLst>
        </p:spPr>
      </p:sp>
      <p:sp>
        <p:nvSpPr>
          <p:cNvPr id="37891" name="Notes Placeholder 2"/>
          <p:cNvSpPr>
            <a:spLocks noGrp="1" noRot="1" noChangeAspect="1" noChangeArrowheads="1" noTextEdit="1"/>
          </p:cNvSpPr>
          <p:nvPr>
            <p:ph type="body" idx="1"/>
          </p:nvPr>
        </p:nvSpPr>
        <p:spPr bwMode="auto">
          <a:xfrm>
            <a:off x="787301" y="1304774"/>
            <a:ext cx="3606105" cy="431044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9F91AC-31DC-4DD5-B733-5A451F635FEB}" type="slidenum">
              <a:rPr lang="en-US" smtClean="0"/>
              <a:pPr/>
              <a:t>54</a:t>
            </a:fld>
            <a:endParaRPr lang="en-US"/>
          </a:p>
        </p:txBody>
      </p:sp>
    </p:spTree>
    <p:extLst>
      <p:ext uri="{BB962C8B-B14F-4D97-AF65-F5344CB8AC3E}">
        <p14:creationId xmlns:p14="http://schemas.microsoft.com/office/powerpoint/2010/main" xmlns="" val="2109875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idx="4294967295"/>
          </p:nvPr>
        </p:nvSpPr>
        <p:spPr>
          <a:xfrm>
            <a:off x="-4351338" y="0"/>
            <a:ext cx="8705851" cy="6530975"/>
          </a:xfrm>
          <a:ln/>
          <a:extLst>
            <a:ext uri="{91240B29-F687-4F45-9708-019B960494DF}">
              <a14:hiddenLine xmlns:a14="http://schemas.microsoft.com/office/drawing/2010/main" xmlns="" w="9525">
                <a:solidFill>
                  <a:srgbClr val="000000"/>
                </a:solidFill>
                <a:miter lim="800000"/>
                <a:headEnd/>
                <a:tailEnd/>
              </a14:hiddenLine>
            </a:ext>
          </a:extLst>
        </p:spPr>
      </p:sp>
      <p:sp>
        <p:nvSpPr>
          <p:cNvPr id="39939" name="Notes Placeholder 2"/>
          <p:cNvSpPr>
            <a:spLocks noGrp="1" noRot="1" noChangeAspect="1" noChangeArrowheads="1" noTextEdit="1"/>
          </p:cNvSpPr>
          <p:nvPr>
            <p:ph type="body" idx="1"/>
          </p:nvPr>
        </p:nvSpPr>
        <p:spPr bwMode="auto">
          <a:xfrm>
            <a:off x="357187" y="1306286"/>
            <a:ext cx="7786688" cy="430892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idx="4294967295"/>
          </p:nvPr>
        </p:nvSpPr>
        <p:spPr>
          <a:xfrm>
            <a:off x="222250" y="0"/>
            <a:ext cx="5416550" cy="4062413"/>
          </a:xfrm>
          <a:ln/>
          <a:extLst>
            <a:ext uri="{91240B29-F687-4F45-9708-019B960494DF}">
              <a14:hiddenLine xmlns:a14="http://schemas.microsoft.com/office/drawing/2010/main" xmlns="" w="9525">
                <a:solidFill>
                  <a:srgbClr val="000000"/>
                </a:solidFill>
                <a:miter lim="800000"/>
                <a:headEnd/>
                <a:tailEnd/>
              </a14:hiddenLine>
            </a:ext>
          </a:extLst>
        </p:spPr>
      </p:sp>
      <p:sp>
        <p:nvSpPr>
          <p:cNvPr id="41987" name="Notes Placeholder 2"/>
          <p:cNvSpPr>
            <a:spLocks noGrp="1" noRot="1" noChangeAspect="1" noChangeArrowheads="1" noTextEdit="1"/>
          </p:cNvSpPr>
          <p:nvPr>
            <p:ph type="body" idx="1"/>
          </p:nvPr>
        </p:nvSpPr>
        <p:spPr bwMode="auto">
          <a:xfrm>
            <a:off x="357187" y="1306286"/>
            <a:ext cx="7786688" cy="430892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idx="4294967295"/>
          </p:nvPr>
        </p:nvSpPr>
        <p:spPr>
          <a:xfrm>
            <a:off x="2147483647" y="-2045222288"/>
            <a:ext cx="0" cy="2045222288"/>
          </a:xfrm>
          <a:ln/>
          <a:extLst>
            <a:ext uri="{91240B29-F687-4F45-9708-019B960494DF}">
              <a14:hiddenLine xmlns:a14="http://schemas.microsoft.com/office/drawing/2010/main" xmlns="" w="9525">
                <a:solidFill>
                  <a:srgbClr val="000000"/>
                </a:solidFill>
                <a:miter lim="800000"/>
                <a:headEnd/>
                <a:tailEnd/>
              </a14:hiddenLine>
            </a:ext>
          </a:extLst>
        </p:spPr>
      </p:sp>
      <p:sp>
        <p:nvSpPr>
          <p:cNvPr id="44035" name="Notes Placeholder 2"/>
          <p:cNvSpPr>
            <a:spLocks noGrp="1" noRot="1" noChangeAspect="1" noChangeArrowheads="1" noTextEdit="1"/>
          </p:cNvSpPr>
          <p:nvPr>
            <p:ph type="body" idx="1"/>
          </p:nvPr>
        </p:nvSpPr>
        <p:spPr bwMode="auto">
          <a:xfrm>
            <a:off x="787301" y="1304774"/>
            <a:ext cx="7356574" cy="431044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6082" name="Slide Image Placeholder 1"/>
          <p:cNvSpPr>
            <a:spLocks noGrp="1" noRot="1" noChangeAspect="1" noChangeArrowheads="1" noTextEdit="1"/>
          </p:cNvSpPr>
          <p:nvPr>
            <p:ph type="sldImg" idx="4294967295"/>
          </p:nvPr>
        </p:nvSpPr>
        <p:spPr>
          <a:xfrm>
            <a:off x="-609600" y="0"/>
            <a:ext cx="8223250" cy="6169025"/>
          </a:xfrm>
          <a:ln/>
          <a:extLst>
            <a:ext uri="{91240B29-F687-4F45-9708-019B960494DF}">
              <a14:hiddenLine xmlns:a14="http://schemas.microsoft.com/office/drawing/2010/main" xmlns="" w="9525">
                <a:solidFill>
                  <a:srgbClr val="000000"/>
                </a:solidFill>
                <a:miter lim="800000"/>
                <a:headEnd/>
                <a:tailEnd/>
              </a14:hiddenLine>
            </a:ext>
          </a:extLst>
        </p:spPr>
      </p:sp>
      <p:sp>
        <p:nvSpPr>
          <p:cNvPr id="46083" name="Notes Placeholder 2"/>
          <p:cNvSpPr>
            <a:spLocks noGrp="1" noRot="1" noChangeAspect="1" noChangeArrowheads="1" noTextEdit="1"/>
          </p:cNvSpPr>
          <p:nvPr>
            <p:ph type="body" idx="1"/>
          </p:nvPr>
        </p:nvSpPr>
        <p:spPr bwMode="auto">
          <a:xfrm>
            <a:off x="787301" y="1304774"/>
            <a:ext cx="7356574" cy="431044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 </a:t>
            </a:r>
            <a:endParaRPr lang="en-US"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idx="4294967295"/>
          </p:nvPr>
        </p:nvSpPr>
        <p:spPr>
          <a:xfrm>
            <a:off x="1368425" y="0"/>
            <a:ext cx="3336925" cy="2503488"/>
          </a:xfrm>
          <a:ln/>
          <a:extLst>
            <a:ext uri="{91240B29-F687-4F45-9708-019B960494DF}">
              <a14:hiddenLine xmlns:a14="http://schemas.microsoft.com/office/drawing/2010/main" xmlns="" w="9525">
                <a:solidFill>
                  <a:srgbClr val="000000"/>
                </a:solidFill>
                <a:miter lim="800000"/>
                <a:headEnd/>
                <a:tailEnd/>
              </a14:hiddenLine>
            </a:ext>
          </a:extLst>
        </p:spPr>
      </p:sp>
      <p:sp>
        <p:nvSpPr>
          <p:cNvPr id="48131" name="Notes Placeholder 2"/>
          <p:cNvSpPr>
            <a:spLocks noGrp="1" noRot="1" noChangeAspect="1" noChangeArrowheads="1" noTextEdit="1"/>
          </p:cNvSpPr>
          <p:nvPr>
            <p:ph type="body" idx="1"/>
          </p:nvPr>
        </p:nvSpPr>
        <p:spPr bwMode="auto">
          <a:xfrm>
            <a:off x="357187" y="1306286"/>
            <a:ext cx="7786688" cy="430892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idx="4294967295"/>
          </p:nvPr>
        </p:nvSpPr>
        <p:spPr>
          <a:xfrm>
            <a:off x="-1133475" y="0"/>
            <a:ext cx="8128000" cy="6096000"/>
          </a:xfrm>
          <a:ln/>
          <a:extLst>
            <a:ext uri="{91240B29-F687-4F45-9708-019B960494DF}">
              <a14:hiddenLine xmlns:a14="http://schemas.microsoft.com/office/drawing/2010/main" xmlns="" w="9525">
                <a:solidFill>
                  <a:srgbClr val="000000"/>
                </a:solidFill>
                <a:miter lim="800000"/>
                <a:headEnd/>
                <a:tailEnd/>
              </a14:hiddenLine>
            </a:ext>
          </a:extLst>
        </p:spPr>
      </p:sp>
      <p:sp>
        <p:nvSpPr>
          <p:cNvPr id="50179" name="Notes Placeholder 2"/>
          <p:cNvSpPr>
            <a:spLocks noGrp="1" noRot="1" noChangeAspect="1" noChangeArrowheads="1" noTextEdit="1"/>
          </p:cNvSpPr>
          <p:nvPr>
            <p:ph type="body" idx="1"/>
          </p:nvPr>
        </p:nvSpPr>
        <p:spPr bwMode="auto">
          <a:xfrm>
            <a:off x="357187" y="1306286"/>
            <a:ext cx="7786688" cy="430892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idx="4294967295"/>
          </p:nvPr>
        </p:nvSpPr>
        <p:spPr>
          <a:xfrm>
            <a:off x="-1689100" y="0"/>
            <a:ext cx="8096250" cy="6072188"/>
          </a:xfrm>
          <a:ln/>
          <a:extLst>
            <a:ext uri="{91240B29-F687-4F45-9708-019B960494DF}">
              <a14:hiddenLine xmlns:a14="http://schemas.microsoft.com/office/drawing/2010/main" xmlns="" w="9525">
                <a:solidFill>
                  <a:srgbClr val="000000"/>
                </a:solidFill>
                <a:miter lim="800000"/>
                <a:headEnd/>
                <a:tailEnd/>
              </a14:hiddenLine>
            </a:ext>
          </a:extLst>
        </p:spPr>
      </p:sp>
      <p:sp>
        <p:nvSpPr>
          <p:cNvPr id="52227" name="Notes Placeholder 2"/>
          <p:cNvSpPr>
            <a:spLocks noGrp="1" noRot="1" noChangeAspect="1" noChangeArrowheads="1" noTextEdit="1"/>
          </p:cNvSpPr>
          <p:nvPr>
            <p:ph type="body" idx="1"/>
          </p:nvPr>
        </p:nvSpPr>
        <p:spPr bwMode="auto">
          <a:xfrm>
            <a:off x="357187" y="1306286"/>
            <a:ext cx="7786688" cy="430892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4274" name="Slide Image Placeholder 1"/>
          <p:cNvSpPr>
            <a:spLocks noGrp="1" noRot="1" noChangeAspect="1" noChangeArrowheads="1" noTextEdit="1"/>
          </p:cNvSpPr>
          <p:nvPr>
            <p:ph type="sldImg" idx="4294967295"/>
          </p:nvPr>
        </p:nvSpPr>
        <p:spPr>
          <a:xfrm>
            <a:off x="-4351338" y="0"/>
            <a:ext cx="8705851" cy="6530975"/>
          </a:xfrm>
          <a:ln/>
          <a:extLst>
            <a:ext uri="{91240B29-F687-4F45-9708-019B960494DF}">
              <a14:hiddenLine xmlns:a14="http://schemas.microsoft.com/office/drawing/2010/main" xmlns="" w="9525">
                <a:solidFill>
                  <a:srgbClr val="000000"/>
                </a:solidFill>
                <a:miter lim="800000"/>
                <a:headEnd/>
                <a:tailEnd/>
              </a14:hiddenLine>
            </a:ext>
          </a:extLst>
        </p:spPr>
      </p:sp>
      <p:sp>
        <p:nvSpPr>
          <p:cNvPr id="54275" name="Notes Placeholder 2"/>
          <p:cNvSpPr>
            <a:spLocks noGrp="1" noRot="1" noChangeAspect="1" noChangeArrowheads="1" noTextEdit="1"/>
          </p:cNvSpPr>
          <p:nvPr>
            <p:ph type="body" idx="1"/>
          </p:nvPr>
        </p:nvSpPr>
        <p:spPr bwMode="auto">
          <a:xfrm>
            <a:off x="787301" y="1304774"/>
            <a:ext cx="7356574" cy="431044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idx="4294967295"/>
          </p:nvPr>
        </p:nvSpPr>
        <p:spPr>
          <a:xfrm>
            <a:off x="-4351338" y="0"/>
            <a:ext cx="8705851" cy="6530975"/>
          </a:xfrm>
          <a:ln/>
          <a:extLst>
            <a:ext uri="{91240B29-F687-4F45-9708-019B960494DF}">
              <a14:hiddenLine xmlns:a14="http://schemas.microsoft.com/office/drawing/2010/main" xmlns="" w="9525">
                <a:solidFill>
                  <a:srgbClr val="000000"/>
                </a:solidFill>
                <a:miter lim="800000"/>
                <a:headEnd/>
                <a:tailEnd/>
              </a14:hiddenLine>
            </a:ext>
          </a:extLst>
        </p:spPr>
      </p:sp>
      <p:sp>
        <p:nvSpPr>
          <p:cNvPr id="20483" name="Notes Placeholder 2"/>
          <p:cNvSpPr>
            <a:spLocks noGrp="1" noRot="1" noChangeAspect="1" noChangeArrowheads="1" noTextEdit="1"/>
          </p:cNvSpPr>
          <p:nvPr>
            <p:ph type="body" idx="1"/>
          </p:nvPr>
        </p:nvSpPr>
        <p:spPr bwMode="auto">
          <a:xfrm>
            <a:off x="357187" y="1306286"/>
            <a:ext cx="7786688" cy="430892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932629-1C3C-416F-8DA8-18B14D84C7CF}" type="slidenum">
              <a:rPr lang="en-US" smtClean="0"/>
              <a:pPr/>
              <a:t>101</a:t>
            </a:fld>
            <a:endParaRPr lang="en-US"/>
          </a:p>
        </p:txBody>
      </p:sp>
    </p:spTree>
    <p:extLst>
      <p:ext uri="{BB962C8B-B14F-4D97-AF65-F5344CB8AC3E}">
        <p14:creationId xmlns:p14="http://schemas.microsoft.com/office/powerpoint/2010/main" xmlns="" val="4171845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idx="4294967295"/>
          </p:nvPr>
        </p:nvSpPr>
        <p:spPr>
          <a:xfrm>
            <a:off x="-4351338" y="0"/>
            <a:ext cx="8705851" cy="6530975"/>
          </a:xfrm>
          <a:ln/>
          <a:extLst>
            <a:ext uri="{91240B29-F687-4F45-9708-019B960494DF}">
              <a14:hiddenLine xmlns:a14="http://schemas.microsoft.com/office/drawing/2010/main" xmlns="" w="9525">
                <a:solidFill>
                  <a:srgbClr val="000000"/>
                </a:solidFill>
                <a:miter lim="800000"/>
                <a:headEnd/>
                <a:tailEnd/>
              </a14:hiddenLine>
            </a:ext>
          </a:extLst>
        </p:spPr>
      </p:sp>
      <p:sp>
        <p:nvSpPr>
          <p:cNvPr id="22531" name="Notes Placeholder 2"/>
          <p:cNvSpPr>
            <a:spLocks noGrp="1" noRot="1" noChangeAspect="1" noChangeArrowheads="1" noTextEdit="1"/>
          </p:cNvSpPr>
          <p:nvPr>
            <p:ph type="body" idx="1"/>
          </p:nvPr>
        </p:nvSpPr>
        <p:spPr bwMode="auto">
          <a:xfrm>
            <a:off x="357187" y="1306286"/>
            <a:ext cx="7786688" cy="430892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idx="4294967295"/>
          </p:nvPr>
        </p:nvSpPr>
        <p:spPr>
          <a:xfrm>
            <a:off x="2013265913" y="-2045222288"/>
            <a:ext cx="0" cy="0"/>
          </a:xfrm>
          <a:ln/>
          <a:extLst>
            <a:ext uri="{91240B29-F687-4F45-9708-019B960494DF}">
              <a14:hiddenLine xmlns:a14="http://schemas.microsoft.com/office/drawing/2010/main" xmlns="" w="9525">
                <a:solidFill>
                  <a:srgbClr val="000000"/>
                </a:solidFill>
                <a:miter lim="800000"/>
                <a:headEnd/>
                <a:tailEnd/>
              </a14:hiddenLine>
            </a:ext>
          </a:extLst>
        </p:spPr>
      </p:sp>
      <p:sp>
        <p:nvSpPr>
          <p:cNvPr id="24579" name="Notes Placeholder 2"/>
          <p:cNvSpPr>
            <a:spLocks noGrp="1" noRot="1" noChangeAspect="1" noChangeArrowheads="1" noTextEdit="1"/>
          </p:cNvSpPr>
          <p:nvPr>
            <p:ph type="body" idx="1"/>
          </p:nvPr>
        </p:nvSpPr>
        <p:spPr bwMode="auto">
          <a:xfrm>
            <a:off x="357187" y="1306286"/>
            <a:ext cx="7786688" cy="430892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idx="4294967295"/>
          </p:nvPr>
        </p:nvSpPr>
        <p:spPr>
          <a:xfrm>
            <a:off x="2013265913" y="-2045222288"/>
            <a:ext cx="0" cy="0"/>
          </a:xfrm>
          <a:ln/>
          <a:extLst>
            <a:ext uri="{91240B29-F687-4F45-9708-019B960494DF}">
              <a14:hiddenLine xmlns:a14="http://schemas.microsoft.com/office/drawing/2010/main" xmlns="" w="9525">
                <a:solidFill>
                  <a:srgbClr val="000000"/>
                </a:solidFill>
                <a:miter lim="800000"/>
                <a:headEnd/>
                <a:tailEnd/>
              </a14:hiddenLine>
            </a:ext>
          </a:extLst>
        </p:spPr>
      </p:sp>
      <p:sp>
        <p:nvSpPr>
          <p:cNvPr id="26627" name="Notes Placeholder 2"/>
          <p:cNvSpPr>
            <a:spLocks noGrp="1" noRot="1" noChangeAspect="1" noChangeArrowheads="1" noTextEdit="1"/>
          </p:cNvSpPr>
          <p:nvPr>
            <p:ph type="body" idx="1"/>
          </p:nvPr>
        </p:nvSpPr>
        <p:spPr bwMode="auto">
          <a:xfrm>
            <a:off x="357187" y="1306286"/>
            <a:ext cx="7786688" cy="430892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idx="4294967295"/>
          </p:nvPr>
        </p:nvSpPr>
        <p:spPr>
          <a:xfrm>
            <a:off x="-4351338" y="0"/>
            <a:ext cx="8705851" cy="6530975"/>
          </a:xfrm>
          <a:ln/>
          <a:extLst>
            <a:ext uri="{91240B29-F687-4F45-9708-019B960494DF}">
              <a14:hiddenLine xmlns:a14="http://schemas.microsoft.com/office/drawing/2010/main" xmlns="" w="9525">
                <a:solidFill>
                  <a:srgbClr val="000000"/>
                </a:solidFill>
                <a:miter lim="800000"/>
                <a:headEnd/>
                <a:tailEnd/>
              </a14:hiddenLine>
            </a:ext>
          </a:extLst>
        </p:spPr>
      </p:sp>
      <p:sp>
        <p:nvSpPr>
          <p:cNvPr id="28675" name="Notes Placeholder 2"/>
          <p:cNvSpPr>
            <a:spLocks noGrp="1" noRot="1" noChangeAspect="1" noChangeArrowheads="1" noTextEdit="1"/>
          </p:cNvSpPr>
          <p:nvPr>
            <p:ph type="body" idx="1"/>
          </p:nvPr>
        </p:nvSpPr>
        <p:spPr bwMode="auto">
          <a:xfrm>
            <a:off x="357187" y="1306286"/>
            <a:ext cx="7786688" cy="430892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idx="4294967295"/>
          </p:nvPr>
        </p:nvSpPr>
        <p:spPr>
          <a:xfrm>
            <a:off x="-4351338" y="0"/>
            <a:ext cx="8705851" cy="6530975"/>
          </a:xfrm>
          <a:ln/>
          <a:extLst>
            <a:ext uri="{91240B29-F687-4F45-9708-019B960494DF}">
              <a14:hiddenLine xmlns:a14="http://schemas.microsoft.com/office/drawing/2010/main" xmlns="" w="9525">
                <a:solidFill>
                  <a:srgbClr val="000000"/>
                </a:solidFill>
                <a:miter lim="800000"/>
                <a:headEnd/>
                <a:tailEnd/>
              </a14:hiddenLine>
            </a:ext>
          </a:extLst>
        </p:spPr>
      </p:sp>
      <p:sp>
        <p:nvSpPr>
          <p:cNvPr id="31747" name="Notes Placeholder 2"/>
          <p:cNvSpPr>
            <a:spLocks noGrp="1" noRot="1" noChangeAspect="1" noChangeArrowheads="1" noTextEdit="1"/>
          </p:cNvSpPr>
          <p:nvPr>
            <p:ph type="body" idx="1"/>
          </p:nvPr>
        </p:nvSpPr>
        <p:spPr bwMode="auto">
          <a:xfrm>
            <a:off x="357187" y="1306286"/>
            <a:ext cx="7786688" cy="430892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1"/>
            <a:endParaRPr lang="en-US"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idx="4294967295"/>
          </p:nvPr>
        </p:nvSpPr>
        <p:spPr>
          <a:xfrm>
            <a:off x="-4351338" y="0"/>
            <a:ext cx="8705851" cy="6530975"/>
          </a:xfrm>
          <a:ln/>
          <a:extLst>
            <a:ext uri="{91240B29-F687-4F45-9708-019B960494DF}">
              <a14:hiddenLine xmlns:a14="http://schemas.microsoft.com/office/drawing/2010/main" xmlns="" w="9525">
                <a:solidFill>
                  <a:srgbClr val="000000"/>
                </a:solidFill>
                <a:miter lim="800000"/>
                <a:headEnd/>
                <a:tailEnd/>
              </a14:hiddenLine>
            </a:ext>
          </a:extLst>
        </p:spPr>
      </p:sp>
      <p:sp>
        <p:nvSpPr>
          <p:cNvPr id="33795" name="Notes Placeholder 2"/>
          <p:cNvSpPr>
            <a:spLocks noGrp="1" noRot="1" noChangeAspect="1" noChangeArrowheads="1" noTextEdit="1"/>
          </p:cNvSpPr>
          <p:nvPr>
            <p:ph type="body" idx="1"/>
          </p:nvPr>
        </p:nvSpPr>
        <p:spPr bwMode="auto">
          <a:xfrm>
            <a:off x="357187" y="1306286"/>
            <a:ext cx="7786688" cy="430892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5842" name="Slide Image Placeholder 1"/>
          <p:cNvSpPr>
            <a:spLocks noGrp="1" noRot="1" noChangeAspect="1" noChangeArrowheads="1" noTextEdit="1"/>
          </p:cNvSpPr>
          <p:nvPr>
            <p:ph type="sldImg" idx="4294967295"/>
          </p:nvPr>
        </p:nvSpPr>
        <p:spPr>
          <a:xfrm>
            <a:off x="-4351338" y="0"/>
            <a:ext cx="8705851" cy="6530975"/>
          </a:xfrm>
          <a:ln/>
          <a:extLst>
            <a:ext uri="{91240B29-F687-4F45-9708-019B960494DF}">
              <a14:hiddenLine xmlns:a14="http://schemas.microsoft.com/office/drawing/2010/main" xmlns="" w="9525">
                <a:solidFill>
                  <a:srgbClr val="000000"/>
                </a:solidFill>
                <a:miter lim="800000"/>
                <a:headEnd/>
                <a:tailEnd/>
              </a14:hiddenLine>
            </a:ext>
          </a:extLst>
        </p:spPr>
      </p:sp>
      <p:sp>
        <p:nvSpPr>
          <p:cNvPr id="35843" name="Notes Placeholder 2"/>
          <p:cNvSpPr>
            <a:spLocks noGrp="1" noRot="1" noChangeAspect="1" noChangeArrowheads="1" noTextEdit="1"/>
          </p:cNvSpPr>
          <p:nvPr>
            <p:ph type="body" idx="1"/>
          </p:nvPr>
        </p:nvSpPr>
        <p:spPr bwMode="auto">
          <a:xfrm>
            <a:off x="357187" y="1306286"/>
            <a:ext cx="7786688" cy="430892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05F503-60F3-4CD5-8668-917091FEAA03}"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3DF09-B1BD-481D-8173-D0264C1649F0}" type="slidenum">
              <a:rPr lang="en-US" smtClean="0"/>
              <a:pPr/>
              <a:t>‹#›</a:t>
            </a:fld>
            <a:endParaRPr lang="en-US"/>
          </a:p>
        </p:txBody>
      </p:sp>
    </p:spTree>
    <p:extLst>
      <p:ext uri="{BB962C8B-B14F-4D97-AF65-F5344CB8AC3E}">
        <p14:creationId xmlns:p14="http://schemas.microsoft.com/office/powerpoint/2010/main" xmlns="" val="425739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5F503-60F3-4CD5-8668-917091FEAA03}"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3DF09-B1BD-481D-8173-D0264C1649F0}" type="slidenum">
              <a:rPr lang="en-US" smtClean="0"/>
              <a:pPr/>
              <a:t>‹#›</a:t>
            </a:fld>
            <a:endParaRPr lang="en-US"/>
          </a:p>
        </p:txBody>
      </p:sp>
    </p:spTree>
    <p:extLst>
      <p:ext uri="{BB962C8B-B14F-4D97-AF65-F5344CB8AC3E}">
        <p14:creationId xmlns:p14="http://schemas.microsoft.com/office/powerpoint/2010/main" xmlns="" val="1825396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5F503-60F3-4CD5-8668-917091FEAA03}"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3DF09-B1BD-481D-8173-D0264C1649F0}" type="slidenum">
              <a:rPr lang="en-US" smtClean="0"/>
              <a:pPr/>
              <a:t>‹#›</a:t>
            </a:fld>
            <a:endParaRPr lang="en-US"/>
          </a:p>
        </p:txBody>
      </p:sp>
    </p:spTree>
    <p:extLst>
      <p:ext uri="{BB962C8B-B14F-4D97-AF65-F5344CB8AC3E}">
        <p14:creationId xmlns:p14="http://schemas.microsoft.com/office/powerpoint/2010/main" xmlns="" val="3597634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357438" y="152400"/>
            <a:ext cx="6710362" cy="612775"/>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0" y="6492875"/>
            <a:ext cx="2133600" cy="365125"/>
          </a:xfrm>
        </p:spPr>
        <p:txBody>
          <a:bodyPr/>
          <a:lstStyle>
            <a:lvl1pPr>
              <a:defRPr/>
            </a:lvl1pPr>
          </a:lstStyle>
          <a:p>
            <a:fld id="{1D3FF990-24C4-4144-9EBC-498E52326FE7}" type="slidenum">
              <a:rPr lang="en-US" altLang="en-US"/>
              <a:pPr/>
              <a:t>‹#›</a:t>
            </a:fld>
            <a:endParaRPr lang="en-US">
              <a:solidFill>
                <a:schemeClr val="tx1"/>
              </a:solidFill>
              <a:latin typeface="Times" pitchFamily="2" charset="0"/>
            </a:endParaRPr>
          </a:p>
        </p:txBody>
      </p:sp>
    </p:spTree>
    <p:extLst>
      <p:ext uri="{BB962C8B-B14F-4D97-AF65-F5344CB8AC3E}">
        <p14:creationId xmlns:p14="http://schemas.microsoft.com/office/powerpoint/2010/main" xmlns="" val="64620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5F503-60F3-4CD5-8668-917091FEAA03}"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3DF09-B1BD-481D-8173-D0264C1649F0}" type="slidenum">
              <a:rPr lang="en-US" smtClean="0"/>
              <a:pPr/>
              <a:t>‹#›</a:t>
            </a:fld>
            <a:endParaRPr lang="en-US"/>
          </a:p>
        </p:txBody>
      </p:sp>
    </p:spTree>
    <p:extLst>
      <p:ext uri="{BB962C8B-B14F-4D97-AF65-F5344CB8AC3E}">
        <p14:creationId xmlns:p14="http://schemas.microsoft.com/office/powerpoint/2010/main" xmlns="" val="106205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05F503-60F3-4CD5-8668-917091FEAA03}" type="datetimeFigureOut">
              <a:rPr lang="en-US" smtClean="0"/>
              <a:pPr/>
              <a:t>4/13/2015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13DF09-B1BD-481D-8173-D0264C1649F0}" type="slidenum">
              <a:rPr lang="en-US" smtClean="0"/>
              <a:pPr/>
              <a:t>‹#›</a:t>
            </a:fld>
            <a:endParaRPr lang="en-US"/>
          </a:p>
        </p:txBody>
      </p:sp>
    </p:spTree>
    <p:extLst>
      <p:ext uri="{BB962C8B-B14F-4D97-AF65-F5344CB8AC3E}">
        <p14:creationId xmlns:p14="http://schemas.microsoft.com/office/powerpoint/2010/main" xmlns="" val="2929008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05F503-60F3-4CD5-8668-917091FEAA03}" type="datetimeFigureOut">
              <a:rPr lang="en-US" smtClean="0"/>
              <a:pPr/>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3DF09-B1BD-481D-8173-D0264C1649F0}" type="slidenum">
              <a:rPr lang="en-US" smtClean="0"/>
              <a:pPr/>
              <a:t>‹#›</a:t>
            </a:fld>
            <a:endParaRPr lang="en-US"/>
          </a:p>
        </p:txBody>
      </p:sp>
    </p:spTree>
    <p:extLst>
      <p:ext uri="{BB962C8B-B14F-4D97-AF65-F5344CB8AC3E}">
        <p14:creationId xmlns:p14="http://schemas.microsoft.com/office/powerpoint/2010/main" xmlns="" val="989410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05F503-60F3-4CD5-8668-917091FEAA03}" type="datetimeFigureOut">
              <a:rPr lang="en-US" smtClean="0"/>
              <a:pPr/>
              <a:t>4/13/2015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13DF09-B1BD-481D-8173-D0264C1649F0}" type="slidenum">
              <a:rPr lang="en-US" smtClean="0"/>
              <a:pPr/>
              <a:t>‹#›</a:t>
            </a:fld>
            <a:endParaRPr lang="en-US"/>
          </a:p>
        </p:txBody>
      </p:sp>
    </p:spTree>
    <p:extLst>
      <p:ext uri="{BB962C8B-B14F-4D97-AF65-F5344CB8AC3E}">
        <p14:creationId xmlns:p14="http://schemas.microsoft.com/office/powerpoint/2010/main" xmlns="" val="1541164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05F503-60F3-4CD5-8668-917091FEAA03}" type="datetimeFigureOut">
              <a:rPr lang="en-US" smtClean="0"/>
              <a:pPr/>
              <a:t>4/13/2015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13DF09-B1BD-481D-8173-D0264C1649F0}" type="slidenum">
              <a:rPr lang="en-US" smtClean="0"/>
              <a:pPr/>
              <a:t>‹#›</a:t>
            </a:fld>
            <a:endParaRPr lang="en-US"/>
          </a:p>
        </p:txBody>
      </p:sp>
    </p:spTree>
    <p:extLst>
      <p:ext uri="{BB962C8B-B14F-4D97-AF65-F5344CB8AC3E}">
        <p14:creationId xmlns:p14="http://schemas.microsoft.com/office/powerpoint/2010/main" xmlns="" val="2011020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5F503-60F3-4CD5-8668-917091FEAA03}" type="datetimeFigureOut">
              <a:rPr lang="en-US" smtClean="0"/>
              <a:pPr/>
              <a:t>4/13/2015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13DF09-B1BD-481D-8173-D0264C1649F0}" type="slidenum">
              <a:rPr lang="en-US" smtClean="0"/>
              <a:pPr/>
              <a:t>‹#›</a:t>
            </a:fld>
            <a:endParaRPr lang="en-US"/>
          </a:p>
        </p:txBody>
      </p:sp>
    </p:spTree>
    <p:extLst>
      <p:ext uri="{BB962C8B-B14F-4D97-AF65-F5344CB8AC3E}">
        <p14:creationId xmlns:p14="http://schemas.microsoft.com/office/powerpoint/2010/main" xmlns="" val="3237605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5F503-60F3-4CD5-8668-917091FEAA03}" type="datetimeFigureOut">
              <a:rPr lang="en-US" smtClean="0"/>
              <a:pPr/>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3DF09-B1BD-481D-8173-D0264C1649F0}" type="slidenum">
              <a:rPr lang="en-US" smtClean="0"/>
              <a:pPr/>
              <a:t>‹#›</a:t>
            </a:fld>
            <a:endParaRPr lang="en-US"/>
          </a:p>
        </p:txBody>
      </p:sp>
    </p:spTree>
    <p:extLst>
      <p:ext uri="{BB962C8B-B14F-4D97-AF65-F5344CB8AC3E}">
        <p14:creationId xmlns:p14="http://schemas.microsoft.com/office/powerpoint/2010/main" xmlns="" val="1985748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5F503-60F3-4CD5-8668-917091FEAA03}" type="datetimeFigureOut">
              <a:rPr lang="en-US" smtClean="0"/>
              <a:pPr/>
              <a:t>4/13/2015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13DF09-B1BD-481D-8173-D0264C1649F0}" type="slidenum">
              <a:rPr lang="en-US" smtClean="0"/>
              <a:pPr/>
              <a:t>‹#›</a:t>
            </a:fld>
            <a:endParaRPr lang="en-US"/>
          </a:p>
        </p:txBody>
      </p:sp>
    </p:spTree>
    <p:extLst>
      <p:ext uri="{BB962C8B-B14F-4D97-AF65-F5344CB8AC3E}">
        <p14:creationId xmlns:p14="http://schemas.microsoft.com/office/powerpoint/2010/main" xmlns="" val="370460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5F503-60F3-4CD5-8668-917091FEAA03}" type="datetimeFigureOut">
              <a:rPr lang="en-US" smtClean="0"/>
              <a:pPr/>
              <a:t>4/13/2015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3DF09-B1BD-481D-8173-D0264C1649F0}" type="slidenum">
              <a:rPr lang="en-US" smtClean="0"/>
              <a:pPr/>
              <a:t>‹#›</a:t>
            </a:fld>
            <a:endParaRPr lang="en-US"/>
          </a:p>
        </p:txBody>
      </p:sp>
    </p:spTree>
    <p:extLst>
      <p:ext uri="{BB962C8B-B14F-4D97-AF65-F5344CB8AC3E}">
        <p14:creationId xmlns:p14="http://schemas.microsoft.com/office/powerpoint/2010/main" xmlns="" val="2176015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prtl.uhcl.edu/portal/page/portal/SCE/csi"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hyperlink" Target="http://www.securityweek.com/global-cybersecurity-spending-reach-769-billion-2015-gartner" TargetMode="Externa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hyperlink" Target="http://www.businessinsider.com/how-to-prevent-cyber-attacks-2014-5" TargetMode="External"/><Relationship Id="rId5" Type="http://schemas.openxmlformats.org/officeDocument/2006/relationships/hyperlink" Target="http://www.mcafee.com/us/resources/reports/rp-economic-impact-cybercrime2.pdf" TargetMode="External"/><Relationship Id="rId4" Type="http://schemas.openxmlformats.org/officeDocument/2006/relationships/hyperlink" Target="https://isc.sans.edu/presentations/first_things_first.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hyperlink" Target="http://www.brighthub.com/computing/enterprise-security/articles/65254.aspx"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Public-key_cryptography" TargetMode="External"/><Relationship Id="rId2" Type="http://schemas.openxmlformats.org/officeDocument/2006/relationships/hyperlink" Target="http://en.wikipedia.org/wiki/Private-key_cryptography" TargetMode="External"/><Relationship Id="rId1" Type="http://schemas.openxmlformats.org/officeDocument/2006/relationships/slideLayout" Target="../slideLayouts/slideLayout12.xml"/><Relationship Id="rId6" Type="http://schemas.openxmlformats.org/officeDocument/2006/relationships/hyperlink" Target="http://en.wikipedia.org/wiki/RSA" TargetMode="External"/><Relationship Id="rId5" Type="http://schemas.openxmlformats.org/officeDocument/2006/relationships/hyperlink" Target="http://en.wikipedia.org/wiki/Advanced_Encryption_Standard" TargetMode="External"/><Relationship Id="rId4" Type="http://schemas.openxmlformats.org/officeDocument/2006/relationships/hyperlink" Target="http://en.wikipedia.org/wiki/Data_Encryption_Standard"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hyperlink" Target="http://en.wikipedia.org/wiki/Crypto-anarchism"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hyperlink" Target="http://en.wikipedia.org/wiki/Edward_Snowden" TargetMode="External"/><Relationship Id="rId13" Type="http://schemas.openxmlformats.org/officeDocument/2006/relationships/hyperlink" Target="http://en.wikipedia.org/wiki/Mass_surveillance" TargetMode="External"/><Relationship Id="rId3" Type="http://schemas.openxmlformats.org/officeDocument/2006/relationships/hyperlink" Target="http://en.wikipedia.org/wiki/2013_mass_surveillance_disclosures" TargetMode="External"/><Relationship Id="rId7" Type="http://schemas.openxmlformats.org/officeDocument/2006/relationships/hyperlink" Target="http://en.wikipedia.org/wiki/Personal_identity" TargetMode="External"/><Relationship Id="rId12" Type="http://schemas.openxmlformats.org/officeDocument/2006/relationships/hyperlink" Target="http://en.wikipedia.org/wiki/Foreign_Intelligence_Surveillance_Act" TargetMode="External"/><Relationship Id="rId2" Type="http://schemas.openxmlformats.org/officeDocument/2006/relationships/hyperlink" Target="http://en.wikipedia.org/wiki/Digital_privacy" TargetMode="External"/><Relationship Id="rId1" Type="http://schemas.openxmlformats.org/officeDocument/2006/relationships/slideLayout" Target="../slideLayouts/slideLayout12.xml"/><Relationship Id="rId6" Type="http://schemas.openxmlformats.org/officeDocument/2006/relationships/hyperlink" Target="http://en.wikipedia.org/wiki/Privacy" TargetMode="External"/><Relationship Id="rId11" Type="http://schemas.openxmlformats.org/officeDocument/2006/relationships/hyperlink" Target="http://en.wikipedia.org/wiki/Privacy_concerns_with_social_networking_services" TargetMode="External"/><Relationship Id="rId5" Type="http://schemas.openxmlformats.org/officeDocument/2006/relationships/hyperlink" Target="http://en.wikipedia.org/wiki/Social_media" TargetMode="External"/><Relationship Id="rId10" Type="http://schemas.openxmlformats.org/officeDocument/2006/relationships/hyperlink" Target="http://en.wikipedia.org/wiki/PRISM" TargetMode="External"/><Relationship Id="rId4" Type="http://schemas.openxmlformats.org/officeDocument/2006/relationships/hyperlink" Target="http://en.wikipedia.org/wiki/Cloud_storage" TargetMode="External"/><Relationship Id="rId9" Type="http://schemas.openxmlformats.org/officeDocument/2006/relationships/hyperlink" Target="http://en.wikipedia.org/wiki/NSA"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hyperlink" Target="https://ovms.ed.gov/"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Trojan_horse_(computing)#cite_note-6" TargetMode="External"/><Relationship Id="rId7" Type="http://schemas.openxmlformats.org/officeDocument/2006/relationships/hyperlink" Target="http://en.wikipedia.org/wiki/Drive-by_download" TargetMode="External"/><Relationship Id="rId2" Type="http://schemas.openxmlformats.org/officeDocument/2006/relationships/hyperlink" Target="http://en.wikipedia.org/wiki/Backdoor_(computing)" TargetMode="External"/><Relationship Id="rId1" Type="http://schemas.openxmlformats.org/officeDocument/2006/relationships/slideLayout" Target="../slideLayouts/slideLayout2.xml"/><Relationship Id="rId6" Type="http://schemas.openxmlformats.org/officeDocument/2006/relationships/hyperlink" Target="http://en.wikipedia.org/wiki/Trojan_horse_(computing)#cite_note-7" TargetMode="External"/><Relationship Id="rId5" Type="http://schemas.openxmlformats.org/officeDocument/2006/relationships/hyperlink" Target="http://en.wikipedia.org/wiki/Computer_worm" TargetMode="External"/><Relationship Id="rId4" Type="http://schemas.openxmlformats.org/officeDocument/2006/relationships/hyperlink" Target="http://en.wikipedia.org/wiki/Computer_virus"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3" Type="http://schemas.openxmlformats.org/officeDocument/2006/relationships/hyperlink" Target="http://manuals.ucdavis.edu/ppm/310/310-22.htm" TargetMode="Externa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4.png"/></Relationships>
</file>

<file path=ppt/slides/_rels/slide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4.png"/></Relationships>
</file>

<file path=ppt/slides/_rels/slide7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4.xml.rels><?xml version="1.0" encoding="UTF-8" standalone="yes"?>
<Relationships xmlns="http://schemas.openxmlformats.org/package/2006/relationships"><Relationship Id="rId3" Type="http://schemas.openxmlformats.org/officeDocument/2006/relationships/hyperlink" Target="http://security.ucdavis.edu/" TargetMode="Externa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7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hyperlink" Target="http://www.apple.com/support" TargetMode="External"/><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hyperlink" Target="http://www.update.microsoft.com/microsoftupdate/" TargetMode="External"/><Relationship Id="rId11" Type="http://schemas.openxmlformats.org/officeDocument/2006/relationships/image" Target="../media/image42.png"/><Relationship Id="rId5" Type="http://schemas.openxmlformats.org/officeDocument/2006/relationships/hyperlink" Target="http://windowsupdate.microsoft.com/" TargetMode="External"/><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40.png"/></Relationships>
</file>

<file path=ppt/slides/_rels/slide77.xml.rels><?xml version="1.0" encoding="UTF-8" standalone="yes"?>
<Relationships xmlns="http://schemas.openxmlformats.org/package/2006/relationships"><Relationship Id="rId8" Type="http://schemas.openxmlformats.org/officeDocument/2006/relationships/hyperlink" Target="https://my.ucdavis.edu/software/" TargetMode="External"/><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38.png"/><Relationship Id="rId9" Type="http://schemas.openxmlformats.org/officeDocument/2006/relationships/image" Target="../media/image48.png"/></Relationships>
</file>

<file path=ppt/slides/_rels/slide7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46.png"/><Relationship Id="rId4" Type="http://schemas.openxmlformats.org/officeDocument/2006/relationships/image" Target="../media/image51.png"/></Relationships>
</file>

<file path=ppt/slides/_rels/slide7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docs.info.apple.com/article.html?path=Mac/10.4/en/mh1042.html" TargetMode="External"/><Relationship Id="rId7" Type="http://schemas.openxmlformats.org/officeDocument/2006/relationships/image" Target="../media/image51.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46.png"/><Relationship Id="rId5" Type="http://schemas.openxmlformats.org/officeDocument/2006/relationships/hyperlink" Target="http://www.auditmypc.com/firewall-test.asp" TargetMode="External"/><Relationship Id="rId10" Type="http://schemas.openxmlformats.org/officeDocument/2006/relationships/image" Target="../media/image38.png"/><Relationship Id="rId4" Type="http://schemas.openxmlformats.org/officeDocument/2006/relationships/hyperlink" Target="http://www.microsoft.com/windowsxp/using/networking/security/winfirewall.mspx" TargetMode="External"/><Relationship Id="rId9" Type="http://schemas.openxmlformats.org/officeDocument/2006/relationships/image" Target="../media/image5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7.png"/><Relationship Id="rId7"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43.png"/><Relationship Id="rId4" Type="http://schemas.openxmlformats.org/officeDocument/2006/relationships/image" Target="../media/image48.png"/></Relationships>
</file>

<file path=ppt/slides/_rels/slide8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5.png"/><Relationship Id="rId4" Type="http://schemas.openxmlformats.org/officeDocument/2006/relationships/hyperlink" Target="http://keepass.info/" TargetMode="External"/><Relationship Id="rId9" Type="http://schemas.openxmlformats.org/officeDocument/2006/relationships/image" Target="../media/image63.png"/></Relationships>
</file>

<file path=ppt/slides/_rels/slide8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6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48.png"/><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hyperlink" Target="https://psi.secunia.com/" TargetMode="External"/><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14.png"/></Relationships>
</file>

<file path=ppt/slides/_rels/slide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8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hyperlink" Target="http://security.ucdavis.edu/" TargetMode="External"/></Relationships>
</file>

<file path=ppt/slides/_rels/slide86.xml.rels><?xml version="1.0" encoding="UTF-8" standalone="yes"?>
<Relationships xmlns="http://schemas.openxmlformats.org/package/2006/relationships"><Relationship Id="rId2" Type="http://schemas.openxmlformats.org/officeDocument/2006/relationships/hyperlink" Target="https://www.youtube.com/watch?v=Srh_TV_J144"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zh-CN" b="1" dirty="0" smtClean="0">
                <a:solidFill>
                  <a:srgbClr val="646464"/>
                </a:solidFill>
              </a:rPr>
              <a:t>Information, </a:t>
            </a:r>
            <a:br>
              <a:rPr lang="en-US" altLang="zh-CN" b="1" dirty="0" smtClean="0">
                <a:solidFill>
                  <a:srgbClr val="646464"/>
                </a:solidFill>
              </a:rPr>
            </a:br>
            <a:r>
              <a:rPr lang="en-US" altLang="zh-CN" b="1" dirty="0" smtClean="0">
                <a:solidFill>
                  <a:srgbClr val="646464"/>
                </a:solidFill>
              </a:rPr>
              <a:t>Privacy  confidentiality </a:t>
            </a:r>
            <a:br>
              <a:rPr lang="en-US" altLang="zh-CN" b="1" dirty="0" smtClean="0">
                <a:solidFill>
                  <a:srgbClr val="646464"/>
                </a:solidFill>
              </a:rPr>
            </a:br>
            <a:r>
              <a:rPr lang="en-US" altLang="zh-CN" b="1" dirty="0" smtClean="0">
                <a:solidFill>
                  <a:srgbClr val="646464"/>
                </a:solidFill>
              </a:rPr>
              <a:t>and Cyber Security</a:t>
            </a:r>
            <a:endParaRPr lang="en-US" dirty="0"/>
          </a:p>
        </p:txBody>
      </p:sp>
      <p:sp>
        <p:nvSpPr>
          <p:cNvPr id="3" name="Subtitle 2"/>
          <p:cNvSpPr>
            <a:spLocks noGrp="1"/>
          </p:cNvSpPr>
          <p:nvPr>
            <p:ph type="subTitle" idx="1"/>
          </p:nvPr>
        </p:nvSpPr>
        <p:spPr/>
        <p:txBody>
          <a:bodyPr/>
          <a:lstStyle/>
          <a:p>
            <a:r>
              <a:rPr lang="en-US" dirty="0" smtClean="0"/>
              <a:t>Compiled by S. Z</a:t>
            </a:r>
            <a:r>
              <a:rPr lang="en-US" dirty="0" smtClean="0"/>
              <a:t>.</a:t>
            </a:r>
            <a:endParaRPr lang="en-US" dirty="0" smtClean="0"/>
          </a:p>
        </p:txBody>
      </p:sp>
    </p:spTree>
    <p:extLst>
      <p:ext uri="{BB962C8B-B14F-4D97-AF65-F5344CB8AC3E}">
        <p14:creationId xmlns:p14="http://schemas.microsoft.com/office/powerpoint/2010/main" xmlns="" val="300352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smtClean="0"/>
          </a:p>
        </p:txBody>
      </p:sp>
      <p:sp>
        <p:nvSpPr>
          <p:cNvPr id="10243" name="Content Placeholder 2"/>
          <p:cNvSpPr>
            <a:spLocks noGrp="1"/>
          </p:cNvSpPr>
          <p:nvPr>
            <p:ph idx="1"/>
          </p:nvPr>
        </p:nvSpPr>
        <p:spPr/>
        <p:txBody>
          <a:bodyPr/>
          <a:lstStyle/>
          <a:p>
            <a:pPr eaLnBrk="1" hangingPunct="1"/>
            <a:r>
              <a:rPr lang="en-US" smtClean="0">
                <a:hlinkClick r:id="rId2"/>
              </a:rPr>
              <a:t>http://prtl.uhcl.edu/portal/page/portal/SCE/csi</a:t>
            </a:r>
            <a:endParaRPr lang="en-US" smtClean="0"/>
          </a:p>
          <a:p>
            <a:pPr eaLnBrk="1" hangingPunct="1"/>
            <a:endParaRPr lang="en-US" smtClean="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Malware</a:t>
            </a:r>
            <a:endParaRPr lang="en-US" dirty="0"/>
          </a:p>
        </p:txBody>
      </p:sp>
      <p:sp>
        <p:nvSpPr>
          <p:cNvPr id="3" name="Content Placeholder 2"/>
          <p:cNvSpPr>
            <a:spLocks noGrp="1"/>
          </p:cNvSpPr>
          <p:nvPr>
            <p:ph idx="1"/>
          </p:nvPr>
        </p:nvSpPr>
        <p:spPr/>
        <p:txBody>
          <a:bodyPr/>
          <a:lstStyle/>
          <a:p>
            <a:r>
              <a:rPr lang="en-US" dirty="0"/>
              <a:t>Defined as software that is intended to damage or disable computers and computer </a:t>
            </a:r>
            <a:r>
              <a:rPr lang="en-US" dirty="0" smtClean="0"/>
              <a:t>systems</a:t>
            </a:r>
          </a:p>
          <a:p>
            <a:r>
              <a:rPr lang="en-US" dirty="0"/>
              <a:t>Malware is a blanket term with different branches stemming off of it such as viruses, spyware, </a:t>
            </a:r>
            <a:r>
              <a:rPr lang="en-US" dirty="0" smtClean="0"/>
              <a:t>worms etc.</a:t>
            </a:r>
          </a:p>
          <a:p>
            <a:r>
              <a:rPr lang="en-US" dirty="0" smtClean="0"/>
              <a:t>Best way to prevent them is being educated on what each is</a:t>
            </a:r>
            <a:endParaRPr lang="en-US" dirty="0"/>
          </a:p>
        </p:txBody>
      </p:sp>
      <p:sp>
        <p:nvSpPr>
          <p:cNvPr id="4" name="Date Placeholder 3"/>
          <p:cNvSpPr>
            <a:spLocks noGrp="1"/>
          </p:cNvSpPr>
          <p:nvPr>
            <p:ph type="dt" sz="half" idx="10"/>
          </p:nvPr>
        </p:nvSpPr>
        <p:spPr/>
        <p:txBody>
          <a:bodyPr/>
          <a:lstStyle/>
          <a:p>
            <a:fld id="{BD58B6A1-F5EF-4F59-83CE-D730ACF42967}" type="datetime1">
              <a:rPr lang="en-US" smtClean="0"/>
              <a:pPr/>
              <a:t>4/13/2015</a:t>
            </a:fld>
            <a:endParaRPr lang="en-US" dirty="0"/>
          </a:p>
        </p:txBody>
      </p:sp>
      <p:sp>
        <p:nvSpPr>
          <p:cNvPr id="5" name="Footer Placeholder 4"/>
          <p:cNvSpPr>
            <a:spLocks noGrp="1"/>
          </p:cNvSpPr>
          <p:nvPr>
            <p:ph type="ftr" sz="quarter" idx="11"/>
          </p:nvPr>
        </p:nvSpPr>
        <p:spPr/>
        <p:txBody>
          <a:bodyPr/>
          <a:lstStyle/>
          <a:p>
            <a:r>
              <a:rPr lang="en-US" smtClean="0"/>
              <a:t>Cyber Security</a:t>
            </a:r>
            <a:endParaRPr lang="en-US" dirty="0" smtClean="0"/>
          </a:p>
        </p:txBody>
      </p:sp>
      <p:sp>
        <p:nvSpPr>
          <p:cNvPr id="6" name="Slide Number Placeholder 5"/>
          <p:cNvSpPr>
            <a:spLocks noGrp="1"/>
          </p:cNvSpPr>
          <p:nvPr>
            <p:ph type="sldNum" sz="quarter" idx="12"/>
          </p:nvPr>
        </p:nvSpPr>
        <p:spPr/>
        <p:txBody>
          <a:bodyPr/>
          <a:lstStyle/>
          <a:p>
            <a:fld id="{9DFAEFC9-27DA-4D2B-90C3-0BA254F4397B}" type="slidenum">
              <a:rPr lang="en-US" smtClean="0"/>
              <a:pPr/>
              <a:t>100</a:t>
            </a:fld>
            <a:endParaRPr lang="en-US"/>
          </a:p>
        </p:txBody>
      </p:sp>
    </p:spTree>
    <p:extLst>
      <p:ext uri="{BB962C8B-B14F-4D97-AF65-F5344CB8AC3E}">
        <p14:creationId xmlns:p14="http://schemas.microsoft.com/office/powerpoint/2010/main" xmlns="" val="344353325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Viruses</a:t>
            </a:r>
            <a:endParaRPr lang="en-US" dirty="0"/>
          </a:p>
        </p:txBody>
      </p:sp>
      <p:sp>
        <p:nvSpPr>
          <p:cNvPr id="3" name="Content Placeholder 2"/>
          <p:cNvSpPr>
            <a:spLocks noGrp="1"/>
          </p:cNvSpPr>
          <p:nvPr>
            <p:ph idx="1"/>
          </p:nvPr>
        </p:nvSpPr>
        <p:spPr/>
        <p:txBody>
          <a:bodyPr>
            <a:normAutofit/>
          </a:bodyPr>
          <a:lstStyle/>
          <a:p>
            <a:r>
              <a:rPr lang="en-US" sz="2800" dirty="0" smtClean="0"/>
              <a:t>Is </a:t>
            </a:r>
            <a:r>
              <a:rPr lang="en-US" sz="2800" dirty="0"/>
              <a:t>a piece of code that is capable of copying itself and typically has a detrimental effect, such as corrupting the system or destroying </a:t>
            </a:r>
            <a:r>
              <a:rPr lang="en-US" sz="2800" dirty="0" smtClean="0"/>
              <a:t>data</a:t>
            </a:r>
          </a:p>
          <a:p>
            <a:r>
              <a:rPr lang="en-US" sz="2800" dirty="0"/>
              <a:t>It runs when </a:t>
            </a:r>
            <a:r>
              <a:rPr lang="en-US" sz="2800" dirty="0" smtClean="0"/>
              <a:t>the </a:t>
            </a:r>
            <a:r>
              <a:rPr lang="en-US" sz="2800" dirty="0"/>
              <a:t>computer user runs the infected </a:t>
            </a:r>
            <a:r>
              <a:rPr lang="en-US" sz="2800" dirty="0" smtClean="0"/>
              <a:t>program </a:t>
            </a:r>
          </a:p>
          <a:p>
            <a:r>
              <a:rPr lang="en-US" sz="2800" dirty="0" smtClean="0"/>
              <a:t>The </a:t>
            </a:r>
            <a:r>
              <a:rPr lang="en-US" sz="2800" dirty="0"/>
              <a:t>virus then replicates and infects other programs </a:t>
            </a:r>
            <a:endParaRPr lang="en-US" sz="2800" dirty="0" smtClean="0"/>
          </a:p>
          <a:p>
            <a:r>
              <a:rPr lang="en-US" dirty="0" smtClean="0"/>
              <a:t>Worms are similar except they don’t need to connect to a program and almost always effect the network</a:t>
            </a:r>
          </a:p>
        </p:txBody>
      </p:sp>
      <p:sp>
        <p:nvSpPr>
          <p:cNvPr id="4" name="Date Placeholder 3"/>
          <p:cNvSpPr>
            <a:spLocks noGrp="1"/>
          </p:cNvSpPr>
          <p:nvPr>
            <p:ph type="dt" sz="half" idx="10"/>
          </p:nvPr>
        </p:nvSpPr>
        <p:spPr/>
        <p:txBody>
          <a:bodyPr/>
          <a:lstStyle/>
          <a:p>
            <a:fld id="{0E725E31-9DD0-4E85-B8CD-60ECA0CD75E0}" type="datetime1">
              <a:rPr lang="en-US" smtClean="0"/>
              <a:pPr/>
              <a:t>4/13/2015</a:t>
            </a:fld>
            <a:endParaRPr lang="en-US" dirty="0"/>
          </a:p>
        </p:txBody>
      </p:sp>
      <p:sp>
        <p:nvSpPr>
          <p:cNvPr id="5" name="Footer Placeholder 4"/>
          <p:cNvSpPr>
            <a:spLocks noGrp="1"/>
          </p:cNvSpPr>
          <p:nvPr>
            <p:ph type="ftr" sz="quarter" idx="11"/>
          </p:nvPr>
        </p:nvSpPr>
        <p:spPr/>
        <p:txBody>
          <a:bodyPr/>
          <a:lstStyle/>
          <a:p>
            <a:r>
              <a:rPr lang="en-US" smtClean="0"/>
              <a:t>Cyber Security</a:t>
            </a:r>
            <a:endParaRPr lang="en-US" dirty="0" smtClean="0"/>
          </a:p>
        </p:txBody>
      </p:sp>
      <p:sp>
        <p:nvSpPr>
          <p:cNvPr id="6" name="Slide Number Placeholder 5"/>
          <p:cNvSpPr>
            <a:spLocks noGrp="1"/>
          </p:cNvSpPr>
          <p:nvPr>
            <p:ph type="sldNum" sz="quarter" idx="12"/>
          </p:nvPr>
        </p:nvSpPr>
        <p:spPr/>
        <p:txBody>
          <a:bodyPr/>
          <a:lstStyle/>
          <a:p>
            <a:fld id="{9DFAEFC9-27DA-4D2B-90C3-0BA254F4397B}" type="slidenum">
              <a:rPr lang="en-US" smtClean="0"/>
              <a:pPr/>
              <a:t>101</a:t>
            </a:fld>
            <a:endParaRPr lang="en-US"/>
          </a:p>
        </p:txBody>
      </p:sp>
    </p:spTree>
    <p:extLst>
      <p:ext uri="{BB962C8B-B14F-4D97-AF65-F5344CB8AC3E}">
        <p14:creationId xmlns:p14="http://schemas.microsoft.com/office/powerpoint/2010/main" xmlns="" val="961291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pyware</a:t>
            </a:r>
            <a:endParaRPr lang="en-US" dirty="0"/>
          </a:p>
        </p:txBody>
      </p:sp>
      <p:sp>
        <p:nvSpPr>
          <p:cNvPr id="3" name="Content Placeholder 2"/>
          <p:cNvSpPr>
            <a:spLocks noGrp="1"/>
          </p:cNvSpPr>
          <p:nvPr>
            <p:ph idx="1"/>
          </p:nvPr>
        </p:nvSpPr>
        <p:spPr/>
        <p:txBody>
          <a:bodyPr/>
          <a:lstStyle/>
          <a:p>
            <a:r>
              <a:rPr lang="en-US" dirty="0" smtClean="0"/>
              <a:t>Used to “spy</a:t>
            </a:r>
            <a:r>
              <a:rPr lang="en-US" dirty="0"/>
              <a:t>” on the user and steal important </a:t>
            </a:r>
            <a:r>
              <a:rPr lang="en-US" dirty="0" smtClean="0"/>
              <a:t>information </a:t>
            </a:r>
          </a:p>
          <a:p>
            <a:r>
              <a:rPr lang="en-US" dirty="0"/>
              <a:t> After it infects a device, it sends back information from the host to the </a:t>
            </a:r>
            <a:r>
              <a:rPr lang="en-US" dirty="0" smtClean="0"/>
              <a:t>creator</a:t>
            </a:r>
          </a:p>
          <a:p>
            <a:r>
              <a:rPr lang="en-US" dirty="0" smtClean="0"/>
              <a:t>A </a:t>
            </a:r>
            <a:r>
              <a:rPr lang="en-US" dirty="0"/>
              <a:t>lot of the time the hackers are trying to get information about credit cards or individuals </a:t>
            </a:r>
            <a:r>
              <a:rPr lang="en-US" dirty="0" smtClean="0"/>
              <a:t>themselves </a:t>
            </a:r>
          </a:p>
        </p:txBody>
      </p:sp>
      <p:sp>
        <p:nvSpPr>
          <p:cNvPr id="4" name="Date Placeholder 3"/>
          <p:cNvSpPr>
            <a:spLocks noGrp="1"/>
          </p:cNvSpPr>
          <p:nvPr>
            <p:ph type="dt" sz="half" idx="10"/>
          </p:nvPr>
        </p:nvSpPr>
        <p:spPr/>
        <p:txBody>
          <a:bodyPr/>
          <a:lstStyle/>
          <a:p>
            <a:fld id="{4B78B49C-C1EA-4C8C-AB3A-CCF69FDA433C}" type="datetime1">
              <a:rPr lang="en-US" smtClean="0"/>
              <a:pPr/>
              <a:t>4/13/2015</a:t>
            </a:fld>
            <a:endParaRPr lang="en-US" dirty="0"/>
          </a:p>
        </p:txBody>
      </p:sp>
      <p:sp>
        <p:nvSpPr>
          <p:cNvPr id="5" name="Footer Placeholder 4"/>
          <p:cNvSpPr>
            <a:spLocks noGrp="1"/>
          </p:cNvSpPr>
          <p:nvPr>
            <p:ph type="ftr" sz="quarter" idx="11"/>
          </p:nvPr>
        </p:nvSpPr>
        <p:spPr/>
        <p:txBody>
          <a:bodyPr/>
          <a:lstStyle/>
          <a:p>
            <a:r>
              <a:rPr lang="en-US" smtClean="0"/>
              <a:t>Cyber Security</a:t>
            </a:r>
            <a:endParaRPr lang="en-US" dirty="0" smtClean="0"/>
          </a:p>
        </p:txBody>
      </p:sp>
      <p:sp>
        <p:nvSpPr>
          <p:cNvPr id="6" name="Slide Number Placeholder 5"/>
          <p:cNvSpPr>
            <a:spLocks noGrp="1"/>
          </p:cNvSpPr>
          <p:nvPr>
            <p:ph type="sldNum" sz="quarter" idx="12"/>
          </p:nvPr>
        </p:nvSpPr>
        <p:spPr/>
        <p:txBody>
          <a:bodyPr/>
          <a:lstStyle/>
          <a:p>
            <a:fld id="{9DFAEFC9-27DA-4D2B-90C3-0BA254F4397B}" type="slidenum">
              <a:rPr lang="en-US" smtClean="0"/>
              <a:pPr/>
              <a:t>102</a:t>
            </a:fld>
            <a:endParaRPr lang="en-US"/>
          </a:p>
        </p:txBody>
      </p:sp>
    </p:spTree>
    <p:extLst>
      <p:ext uri="{BB962C8B-B14F-4D97-AF65-F5344CB8AC3E}">
        <p14:creationId xmlns:p14="http://schemas.microsoft.com/office/powerpoint/2010/main" xmlns="" val="219851697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Ways to Prevent a </a:t>
            </a:r>
            <a:r>
              <a:rPr lang="en-US" dirty="0"/>
              <a:t>C</a:t>
            </a:r>
            <a:r>
              <a:rPr lang="en-US" dirty="0" smtClean="0"/>
              <a:t>yber Attack</a:t>
            </a:r>
            <a:endParaRPr lang="en-US" dirty="0"/>
          </a:p>
        </p:txBody>
      </p:sp>
      <p:sp>
        <p:nvSpPr>
          <p:cNvPr id="3" name="Content Placeholder 2"/>
          <p:cNvSpPr>
            <a:spLocks noGrp="1"/>
          </p:cNvSpPr>
          <p:nvPr>
            <p:ph idx="1"/>
          </p:nvPr>
        </p:nvSpPr>
        <p:spPr/>
        <p:txBody>
          <a:bodyPr>
            <a:normAutofit/>
          </a:bodyPr>
          <a:lstStyle/>
          <a:p>
            <a:r>
              <a:rPr lang="en-US" sz="2800" dirty="0" smtClean="0"/>
              <a:t>Make a long, unique password</a:t>
            </a:r>
          </a:p>
          <a:p>
            <a:r>
              <a:rPr lang="en-US" sz="2800" dirty="0" smtClean="0"/>
              <a:t>Don’t use the same password</a:t>
            </a:r>
            <a:endParaRPr lang="en-US" sz="2800" dirty="0"/>
          </a:p>
          <a:p>
            <a:r>
              <a:rPr lang="en-US" sz="2800" dirty="0" smtClean="0"/>
              <a:t>Apply software updates</a:t>
            </a:r>
          </a:p>
          <a:p>
            <a:r>
              <a:rPr lang="en-US" sz="2800" dirty="0" smtClean="0"/>
              <a:t>Make sure websites are secure before you give information</a:t>
            </a:r>
          </a:p>
          <a:p>
            <a:r>
              <a:rPr lang="en-US" sz="2800" dirty="0" smtClean="0"/>
              <a:t>Don’t log into public computers with your information</a:t>
            </a:r>
          </a:p>
          <a:p>
            <a:r>
              <a:rPr lang="en-US" sz="2800" dirty="0" smtClean="0"/>
              <a:t>Back up your personal files</a:t>
            </a:r>
          </a:p>
        </p:txBody>
      </p:sp>
      <p:sp>
        <p:nvSpPr>
          <p:cNvPr id="4" name="Date Placeholder 3"/>
          <p:cNvSpPr>
            <a:spLocks noGrp="1"/>
          </p:cNvSpPr>
          <p:nvPr>
            <p:ph type="dt" sz="half" idx="10"/>
          </p:nvPr>
        </p:nvSpPr>
        <p:spPr/>
        <p:txBody>
          <a:bodyPr/>
          <a:lstStyle/>
          <a:p>
            <a:fld id="{C6176B59-F00E-4266-9F9A-44AB78697E86}" type="datetime1">
              <a:rPr lang="en-US" smtClean="0"/>
              <a:pPr/>
              <a:t>4/13/2015</a:t>
            </a:fld>
            <a:endParaRPr lang="en-US" dirty="0"/>
          </a:p>
        </p:txBody>
      </p:sp>
      <p:sp>
        <p:nvSpPr>
          <p:cNvPr id="5" name="Footer Placeholder 4"/>
          <p:cNvSpPr>
            <a:spLocks noGrp="1"/>
          </p:cNvSpPr>
          <p:nvPr>
            <p:ph type="ftr" sz="quarter" idx="11"/>
          </p:nvPr>
        </p:nvSpPr>
        <p:spPr/>
        <p:txBody>
          <a:bodyPr/>
          <a:lstStyle/>
          <a:p>
            <a:r>
              <a:rPr lang="en-US" smtClean="0"/>
              <a:t>Cyber Security</a:t>
            </a:r>
            <a:endParaRPr lang="en-US" dirty="0" smtClean="0"/>
          </a:p>
        </p:txBody>
      </p:sp>
      <p:sp>
        <p:nvSpPr>
          <p:cNvPr id="6" name="Slide Number Placeholder 5"/>
          <p:cNvSpPr>
            <a:spLocks noGrp="1"/>
          </p:cNvSpPr>
          <p:nvPr>
            <p:ph type="sldNum" sz="quarter" idx="12"/>
          </p:nvPr>
        </p:nvSpPr>
        <p:spPr/>
        <p:txBody>
          <a:bodyPr/>
          <a:lstStyle/>
          <a:p>
            <a:fld id="{9DFAEFC9-27DA-4D2B-90C3-0BA254F4397B}" type="slidenum">
              <a:rPr lang="en-US" smtClean="0"/>
              <a:pPr/>
              <a:t>103</a:t>
            </a:fld>
            <a:endParaRPr lang="en-US"/>
          </a:p>
        </p:txBody>
      </p:sp>
    </p:spTree>
    <p:extLst>
      <p:ext uri="{BB962C8B-B14F-4D97-AF65-F5344CB8AC3E}">
        <p14:creationId xmlns:p14="http://schemas.microsoft.com/office/powerpoint/2010/main" xmlns="" val="153982843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1) What is defined as, software that is intended to damage or disable computers and computer systems?</a:t>
            </a:r>
          </a:p>
          <a:p>
            <a:pPr marL="0" indent="0">
              <a:buNone/>
            </a:pPr>
            <a:r>
              <a:rPr lang="en-US" dirty="0" smtClean="0"/>
              <a:t>Malware</a:t>
            </a:r>
          </a:p>
          <a:p>
            <a:pPr marL="0" indent="0">
              <a:buNone/>
            </a:pPr>
            <a:r>
              <a:rPr lang="en-US" dirty="0" smtClean="0"/>
              <a:t>2) Around how much money do cyber attacks cost annually?</a:t>
            </a:r>
          </a:p>
          <a:p>
            <a:pPr marL="0" indent="0">
              <a:buNone/>
            </a:pPr>
            <a:r>
              <a:rPr lang="en-US" dirty="0" smtClean="0"/>
              <a:t>$375-575 billion </a:t>
            </a:r>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Title 1"/>
          <p:cNvGrpSpPr>
            <a:grpSpLocks/>
          </p:cNvGrpSpPr>
          <p:nvPr/>
        </p:nvGrpSpPr>
        <p:grpSpPr bwMode="auto">
          <a:xfrm>
            <a:off x="444500" y="781050"/>
            <a:ext cx="8255000" cy="73025"/>
            <a:chOff x="0" y="0"/>
            <a:chExt cx="5200" cy="46"/>
          </a:xfrm>
        </p:grpSpPr>
        <p:pic>
          <p:nvPicPr>
            <p:cNvPr id="21507" name="Title 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200"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21508" name="Text Box 4"/>
            <p:cNvSpPr txBox="1">
              <a:spLocks noChangeArrowheads="1"/>
            </p:cNvSpPr>
            <p:nvPr/>
          </p:nvSpPr>
          <p:spPr bwMode="auto">
            <a:xfrm>
              <a:off x="8" y="7"/>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002666"/>
                  </a:solidFill>
                  <a:latin typeface="Futura Book" charset="0"/>
                </a:rPr>
                <a:t>CYBER-SAFETY BASICS QUICK QUIZ</a:t>
              </a:r>
              <a:r>
                <a:rPr lang="en-US" sz="3200">
                  <a:solidFill>
                    <a:srgbClr val="10253F"/>
                  </a:solidFill>
                  <a:effectLst>
                    <a:outerShdw blurRad="38100" dist="38100" dir="2700000" algn="tl">
                      <a:srgbClr val="C0C0C0"/>
                    </a:outerShdw>
                  </a:effectLst>
                  <a:latin typeface="Futura Book" charset="0"/>
                </a:rPr>
                <a:t/>
              </a:r>
              <a:br>
                <a:rPr lang="en-US" sz="3200">
                  <a:solidFill>
                    <a:srgbClr val="10253F"/>
                  </a:solidFill>
                  <a:effectLst>
                    <a:outerShdw blurRad="38100" dist="38100" dir="2700000" algn="tl">
                      <a:srgbClr val="C0C0C0"/>
                    </a:outerShdw>
                  </a:effectLst>
                  <a:latin typeface="Futura Book" charset="0"/>
                </a:rPr>
              </a:br>
              <a:endParaRPr lang="en-US" sz="3200">
                <a:solidFill>
                  <a:srgbClr val="10253F"/>
                </a:solidFill>
                <a:effectLst>
                  <a:outerShdw blurRad="38100" dist="38100" dir="2700000" algn="tl">
                    <a:srgbClr val="C0C0C0"/>
                  </a:outerShdw>
                </a:effectLst>
                <a:latin typeface="Futura Book" charset="0"/>
              </a:endParaRPr>
            </a:p>
          </p:txBody>
        </p:sp>
      </p:grpSp>
      <p:sp>
        <p:nvSpPr>
          <p:cNvPr id="21509" name="Content Placeholder 11"/>
          <p:cNvSpPr>
            <a:spLocks noGrp="1"/>
          </p:cNvSpPr>
          <p:nvPr>
            <p:ph idx="4294967295"/>
          </p:nvPr>
        </p:nvSpPr>
        <p:spPr>
          <a:xfrm>
            <a:off x="457200" y="990600"/>
            <a:ext cx="8229600" cy="5257800"/>
          </a:xfrm>
        </p:spPr>
        <p:txBody>
          <a:bodyPr>
            <a:normAutofit lnSpcReduction="10000"/>
          </a:bodyPr>
          <a:lstStyle/>
          <a:p>
            <a:pPr marL="273050" indent="-273050" eaLnBrk="1" hangingPunct="1">
              <a:lnSpc>
                <a:spcPct val="80000"/>
              </a:lnSpc>
              <a:buFont typeface="Arial" pitchFamily="34" charset="0"/>
              <a:buAutoNum type="arabicPeriod"/>
            </a:pPr>
            <a:r>
              <a:rPr lang="en-US" altLang="en-US" sz="1200">
                <a:solidFill>
                  <a:srgbClr val="002666"/>
                </a:solidFill>
                <a:latin typeface="Futura Book" charset="0"/>
              </a:rPr>
              <a:t>True or False? Viruses can be transmitted via email, email attachments or IM.</a:t>
            </a:r>
          </a:p>
          <a:p>
            <a:pPr marL="273050" indent="-273050" eaLnBrk="1" hangingPunct="1">
              <a:lnSpc>
                <a:spcPct val="80000"/>
              </a:lnSpc>
              <a:buFont typeface="Calibri" pitchFamily="34" charset="0"/>
              <a:buAutoNum type="arabicPeriod"/>
            </a:pPr>
            <a:endParaRPr lang="en-US" altLang="en-US" sz="1200">
              <a:solidFill>
                <a:srgbClr val="002666"/>
              </a:solidFill>
              <a:latin typeface="Futura Book" charset="0"/>
            </a:endParaRPr>
          </a:p>
          <a:p>
            <a:pPr marL="273050" indent="-273050" eaLnBrk="1" hangingPunct="1">
              <a:lnSpc>
                <a:spcPct val="80000"/>
              </a:lnSpc>
              <a:buFont typeface="Arial" pitchFamily="34" charset="0"/>
              <a:buAutoNum type="arabicPeriod"/>
            </a:pPr>
            <a:r>
              <a:rPr lang="en-US" altLang="en-US" sz="1200">
                <a:solidFill>
                  <a:srgbClr val="002666"/>
                </a:solidFill>
                <a:latin typeface="Futura Book" charset="0"/>
              </a:rPr>
              <a:t>People who seek out your personal information and then use it to commit crimes are called:_____________________</a:t>
            </a:r>
          </a:p>
          <a:p>
            <a:pPr marL="273050" indent="-273050" eaLnBrk="1" hangingPunct="1">
              <a:lnSpc>
                <a:spcPct val="80000"/>
              </a:lnSpc>
              <a:buFont typeface="Calibri" pitchFamily="34" charset="0"/>
              <a:buAutoNum type="arabicPeriod"/>
            </a:pPr>
            <a:endParaRPr lang="en-US" altLang="en-US" sz="1200">
              <a:solidFill>
                <a:srgbClr val="002666"/>
              </a:solidFill>
              <a:latin typeface="Futura Book" charset="0"/>
            </a:endParaRPr>
          </a:p>
          <a:p>
            <a:pPr marL="273050" indent="-273050" eaLnBrk="1" hangingPunct="1">
              <a:lnSpc>
                <a:spcPct val="80000"/>
              </a:lnSpc>
              <a:buFont typeface="Arial" pitchFamily="34" charset="0"/>
              <a:buAutoNum type="arabicPeriod"/>
            </a:pPr>
            <a:r>
              <a:rPr lang="en-US" altLang="en-US" sz="1200">
                <a:solidFill>
                  <a:srgbClr val="002666"/>
                </a:solidFill>
                <a:latin typeface="Futura Book" charset="0"/>
              </a:rPr>
              <a:t>Which of the following are ways to help prevent identity theft. (Check all that apply.)</a:t>
            </a:r>
          </a:p>
          <a:p>
            <a:pPr marL="1187450" lvl="4" indent="-273050" eaLnBrk="1" hangingPunct="1">
              <a:lnSpc>
                <a:spcPct val="80000"/>
              </a:lnSpc>
              <a:buFont typeface="Arial" pitchFamily="34" charset="0"/>
              <a:buNone/>
            </a:pPr>
            <a:r>
              <a:rPr lang="en-US" altLang="en-US" sz="1200">
                <a:solidFill>
                  <a:srgbClr val="002666"/>
                </a:solidFill>
                <a:latin typeface="Futura Book" charset="0"/>
              </a:rPr>
              <a:t>__A.  Never send personal information via email or instant messages.</a:t>
            </a:r>
          </a:p>
          <a:p>
            <a:pPr marL="1187450" lvl="4" indent="-273050" eaLnBrk="1" hangingPunct="1">
              <a:lnSpc>
                <a:spcPct val="80000"/>
              </a:lnSpc>
              <a:buFont typeface="Arial" pitchFamily="34" charset="0"/>
              <a:buNone/>
            </a:pPr>
            <a:r>
              <a:rPr lang="en-US" altLang="en-US" sz="1200">
                <a:solidFill>
                  <a:srgbClr val="002666"/>
                </a:solidFill>
                <a:latin typeface="Futura Book" charset="0"/>
              </a:rPr>
              <a:t>__B.  Always send personal information via email or instant messages.</a:t>
            </a:r>
          </a:p>
          <a:p>
            <a:pPr marL="1187450" lvl="4" indent="-273050" eaLnBrk="1" hangingPunct="1">
              <a:lnSpc>
                <a:spcPct val="80000"/>
              </a:lnSpc>
              <a:buFont typeface="Arial" pitchFamily="34" charset="0"/>
              <a:buNone/>
            </a:pPr>
            <a:r>
              <a:rPr lang="en-US" altLang="en-US" sz="1200">
                <a:solidFill>
                  <a:srgbClr val="002666"/>
                </a:solidFill>
                <a:latin typeface="Futura Book" charset="0"/>
              </a:rPr>
              <a:t>__C. Lock my office door.</a:t>
            </a:r>
          </a:p>
          <a:p>
            <a:pPr marL="1187450" lvl="4" indent="-273050" eaLnBrk="1" hangingPunct="1">
              <a:lnSpc>
                <a:spcPct val="80000"/>
              </a:lnSpc>
              <a:buFont typeface="Arial" pitchFamily="34" charset="0"/>
              <a:buNone/>
            </a:pPr>
            <a:r>
              <a:rPr lang="en-US" altLang="en-US" sz="1200">
                <a:solidFill>
                  <a:srgbClr val="002666"/>
                </a:solidFill>
                <a:latin typeface="Futura Book" charset="0"/>
              </a:rPr>
              <a:t>__D. Don</a:t>
            </a:r>
            <a:r>
              <a:rPr lang="ja-JP" altLang="en-US" sz="1200">
                <a:solidFill>
                  <a:srgbClr val="002666"/>
                </a:solidFill>
                <a:latin typeface="Futura Book" charset="0"/>
              </a:rPr>
              <a:t>’</a:t>
            </a:r>
            <a:r>
              <a:rPr lang="en-US" sz="1200">
                <a:solidFill>
                  <a:srgbClr val="002666"/>
                </a:solidFill>
                <a:latin typeface="Futura Book" charset="0"/>
              </a:rPr>
              <a:t>t tell anybody my name.</a:t>
            </a:r>
          </a:p>
          <a:p>
            <a:pPr marL="273050" lvl="2" indent="-273050" eaLnBrk="1" hangingPunct="1">
              <a:lnSpc>
                <a:spcPct val="80000"/>
              </a:lnSpc>
              <a:buFont typeface="Calibri" pitchFamily="34" charset="0"/>
              <a:buAutoNum type="arabicPeriod"/>
            </a:pPr>
            <a:endParaRPr lang="en-US" altLang="en-US" sz="1200">
              <a:solidFill>
                <a:srgbClr val="002666"/>
              </a:solidFill>
              <a:latin typeface="Futura Book" charset="0"/>
            </a:endParaRPr>
          </a:p>
          <a:p>
            <a:pPr marL="273050" indent="-273050" eaLnBrk="1" hangingPunct="1">
              <a:lnSpc>
                <a:spcPct val="80000"/>
              </a:lnSpc>
              <a:buFont typeface="Arial" pitchFamily="34" charset="0"/>
              <a:buAutoNum type="arabicPeriod"/>
            </a:pPr>
            <a:r>
              <a:rPr lang="en-US" altLang="en-US" sz="1200">
                <a:solidFill>
                  <a:srgbClr val="002666"/>
                </a:solidFill>
                <a:latin typeface="Futura Book" charset="0"/>
              </a:rPr>
              <a:t>True or False? Iloveyou2 is a good password. Why or why not?</a:t>
            </a:r>
          </a:p>
          <a:p>
            <a:pPr marL="273050" indent="-273050" eaLnBrk="1" hangingPunct="1">
              <a:lnSpc>
                <a:spcPct val="80000"/>
              </a:lnSpc>
              <a:buFont typeface="Calibri" pitchFamily="34" charset="0"/>
              <a:buAutoNum type="arabicPeriod"/>
            </a:pPr>
            <a:endParaRPr lang="en-US" altLang="en-US" sz="1200">
              <a:solidFill>
                <a:srgbClr val="002666"/>
              </a:solidFill>
              <a:latin typeface="Futura Book" charset="0"/>
            </a:endParaRPr>
          </a:p>
          <a:p>
            <a:pPr marL="273050" indent="-273050" eaLnBrk="1" hangingPunct="1">
              <a:lnSpc>
                <a:spcPct val="80000"/>
              </a:lnSpc>
              <a:buFont typeface="Arial" pitchFamily="34" charset="0"/>
              <a:buAutoNum type="arabicPeriod"/>
            </a:pPr>
            <a:r>
              <a:rPr lang="en-US" altLang="en-US" sz="1200">
                <a:solidFill>
                  <a:srgbClr val="002666"/>
                </a:solidFill>
                <a:latin typeface="Futura Book" charset="0"/>
              </a:rPr>
              <a:t>Which anti-virus program is available to all UC Davis students, faculty and staff for free?________________________</a:t>
            </a:r>
          </a:p>
          <a:p>
            <a:pPr marL="273050" indent="-273050" eaLnBrk="1" hangingPunct="1">
              <a:lnSpc>
                <a:spcPct val="80000"/>
              </a:lnSpc>
              <a:buFont typeface="Calibri" pitchFamily="34" charset="0"/>
              <a:buAutoNum type="arabicPeriod"/>
            </a:pPr>
            <a:endParaRPr lang="en-US" altLang="en-US" sz="1200">
              <a:solidFill>
                <a:srgbClr val="002666"/>
              </a:solidFill>
              <a:latin typeface="Futura Book" charset="0"/>
            </a:endParaRPr>
          </a:p>
          <a:p>
            <a:pPr marL="273050" indent="-273050" eaLnBrk="1" hangingPunct="1">
              <a:lnSpc>
                <a:spcPct val="80000"/>
              </a:lnSpc>
              <a:buFont typeface="Arial" pitchFamily="34" charset="0"/>
              <a:buAutoNum type="arabicPeriod"/>
            </a:pPr>
            <a:r>
              <a:rPr lang="en-US" altLang="en-US" sz="1200">
                <a:solidFill>
                  <a:srgbClr val="002666"/>
                </a:solidFill>
                <a:latin typeface="Futura Book" charset="0"/>
              </a:rPr>
              <a:t>I just downloaded a free program online and now my computer is running very, very slowly. Which of the following most likely happened? </a:t>
            </a:r>
          </a:p>
          <a:p>
            <a:pPr marL="1187450" lvl="4" indent="-273050" eaLnBrk="1" hangingPunct="1">
              <a:lnSpc>
                <a:spcPct val="80000"/>
              </a:lnSpc>
              <a:buFont typeface="Arial" pitchFamily="34" charset="0"/>
              <a:buNone/>
            </a:pPr>
            <a:r>
              <a:rPr lang="en-US" altLang="en-US" sz="1200">
                <a:solidFill>
                  <a:srgbClr val="002666"/>
                </a:solidFill>
                <a:latin typeface="Futura Book" charset="0"/>
              </a:rPr>
              <a:t>__A. I didn</a:t>
            </a:r>
            <a:r>
              <a:rPr lang="ja-JP" altLang="en-US" sz="1200">
                <a:solidFill>
                  <a:srgbClr val="002666"/>
                </a:solidFill>
                <a:latin typeface="Futura Book" charset="0"/>
              </a:rPr>
              <a:t>’</a:t>
            </a:r>
            <a:r>
              <a:rPr lang="en-US" sz="1200">
                <a:solidFill>
                  <a:srgbClr val="002666"/>
                </a:solidFill>
                <a:latin typeface="Futura Book" charset="0"/>
              </a:rPr>
              <a:t>t install the program properly.</a:t>
            </a:r>
          </a:p>
          <a:p>
            <a:pPr marL="1187450" lvl="4" indent="-273050" eaLnBrk="1" hangingPunct="1">
              <a:lnSpc>
                <a:spcPct val="80000"/>
              </a:lnSpc>
              <a:buFont typeface="Arial" pitchFamily="34" charset="0"/>
              <a:buNone/>
            </a:pPr>
            <a:r>
              <a:rPr lang="en-US" altLang="en-US" sz="1200">
                <a:solidFill>
                  <a:srgbClr val="002666"/>
                </a:solidFill>
                <a:latin typeface="Futura Book" charset="0"/>
              </a:rPr>
              <a:t>__B. I didn</a:t>
            </a:r>
            <a:r>
              <a:rPr lang="ja-JP" altLang="en-US" sz="1200">
                <a:solidFill>
                  <a:srgbClr val="002666"/>
                </a:solidFill>
                <a:latin typeface="Futura Book" charset="0"/>
              </a:rPr>
              <a:t>’</a:t>
            </a:r>
            <a:r>
              <a:rPr lang="en-US" sz="1200">
                <a:solidFill>
                  <a:srgbClr val="002666"/>
                </a:solidFill>
                <a:latin typeface="Futura Book" charset="0"/>
              </a:rPr>
              <a:t>t have enough space on my hard drive for the new program.</a:t>
            </a:r>
          </a:p>
          <a:p>
            <a:pPr marL="1187450" lvl="4" indent="-273050" eaLnBrk="1" hangingPunct="1">
              <a:lnSpc>
                <a:spcPct val="80000"/>
              </a:lnSpc>
              <a:buFont typeface="Arial" pitchFamily="34" charset="0"/>
              <a:buNone/>
            </a:pPr>
            <a:r>
              <a:rPr lang="en-US" altLang="en-US" sz="1200">
                <a:solidFill>
                  <a:srgbClr val="002666"/>
                </a:solidFill>
                <a:latin typeface="Futura Book" charset="0"/>
              </a:rPr>
              <a:t>__C. I downloaded spyware and/or adware, too.</a:t>
            </a:r>
          </a:p>
          <a:p>
            <a:pPr marL="1187450" lvl="4" indent="-273050" eaLnBrk="1" hangingPunct="1">
              <a:lnSpc>
                <a:spcPct val="80000"/>
              </a:lnSpc>
              <a:buFont typeface="Arial" pitchFamily="34" charset="0"/>
              <a:buNone/>
            </a:pPr>
            <a:r>
              <a:rPr lang="en-US" altLang="en-US" sz="1200">
                <a:solidFill>
                  <a:srgbClr val="002666"/>
                </a:solidFill>
                <a:latin typeface="Futura Book" charset="0"/>
              </a:rPr>
              <a:t>__D. Someone snuck in while the program was downloading and changed my password.</a:t>
            </a:r>
          </a:p>
          <a:p>
            <a:pPr marL="273050" lvl="2" indent="-273050" eaLnBrk="1" hangingPunct="1">
              <a:lnSpc>
                <a:spcPct val="80000"/>
              </a:lnSpc>
              <a:buFont typeface="Calibri" pitchFamily="34" charset="0"/>
              <a:buAutoNum type="arabicPeriod"/>
            </a:pPr>
            <a:endParaRPr lang="en-US" altLang="en-US" sz="1200">
              <a:solidFill>
                <a:srgbClr val="002666"/>
              </a:solidFill>
              <a:latin typeface="Futura Book" charset="0"/>
            </a:endParaRPr>
          </a:p>
          <a:p>
            <a:pPr marL="273050" indent="-273050" eaLnBrk="1" hangingPunct="1">
              <a:lnSpc>
                <a:spcPct val="80000"/>
              </a:lnSpc>
              <a:buFont typeface="Arial" pitchFamily="34" charset="0"/>
              <a:buAutoNum type="arabicPeriod"/>
            </a:pPr>
            <a:r>
              <a:rPr lang="en-US" altLang="en-US" sz="1200">
                <a:solidFill>
                  <a:srgbClr val="002666"/>
                </a:solidFill>
                <a:latin typeface="Futura Book" charset="0"/>
              </a:rPr>
              <a:t>___________________help prevent your computer from responding to pings (calls) from hackers.</a:t>
            </a:r>
          </a:p>
          <a:p>
            <a:pPr marL="273050" indent="-273050" eaLnBrk="1" hangingPunct="1">
              <a:lnSpc>
                <a:spcPct val="80000"/>
              </a:lnSpc>
              <a:buFont typeface="Calibri" pitchFamily="34" charset="0"/>
              <a:buAutoNum type="arabicPeriod"/>
            </a:pPr>
            <a:endParaRPr lang="en-US" altLang="en-US" sz="1200">
              <a:solidFill>
                <a:srgbClr val="002666"/>
              </a:solidFill>
              <a:latin typeface="Futura Book" charset="0"/>
            </a:endParaRPr>
          </a:p>
          <a:p>
            <a:pPr marL="273050" indent="-273050" eaLnBrk="1" hangingPunct="1">
              <a:lnSpc>
                <a:spcPct val="80000"/>
              </a:lnSpc>
              <a:buFont typeface="Arial" pitchFamily="34" charset="0"/>
              <a:buNone/>
            </a:pPr>
            <a:r>
              <a:rPr lang="en-US" altLang="en-US" sz="1200">
                <a:solidFill>
                  <a:srgbClr val="002666"/>
                </a:solidFill>
                <a:latin typeface="Futura Book" charset="0"/>
              </a:rPr>
              <a:t>8. To fix problems with my operating system and/or application software, I should install __________________.</a:t>
            </a:r>
          </a:p>
          <a:p>
            <a:pPr marL="273050" indent="-273050" eaLnBrk="1" hangingPunct="1">
              <a:lnSpc>
                <a:spcPct val="80000"/>
              </a:lnSpc>
              <a:buFont typeface="Arial" pitchFamily="34" charset="0"/>
              <a:buNone/>
            </a:pPr>
            <a:endParaRPr lang="en-US" altLang="en-US" sz="700">
              <a:solidFill>
                <a:srgbClr val="254061"/>
              </a:solidFill>
              <a:latin typeface="Futura Book" charset="0"/>
            </a:endParaRPr>
          </a:p>
          <a:p>
            <a:pPr marL="273050" indent="-273050" eaLnBrk="1" hangingPunct="1">
              <a:lnSpc>
                <a:spcPct val="80000"/>
              </a:lnSpc>
              <a:buFont typeface="Arial" pitchFamily="34" charset="0"/>
              <a:buNone/>
            </a:pPr>
            <a:r>
              <a:rPr lang="en-US" altLang="en-US" sz="700">
                <a:solidFill>
                  <a:srgbClr val="254061"/>
                </a:solidFill>
                <a:latin typeface="Futura Book" charset="0"/>
              </a:rPr>
              <a:t>								             </a:t>
            </a:r>
          </a:p>
          <a:p>
            <a:pPr marL="273050" indent="-273050" eaLnBrk="1" hangingPunct="1">
              <a:lnSpc>
                <a:spcPct val="80000"/>
              </a:lnSpc>
              <a:buFont typeface="Arial" pitchFamily="34" charset="0"/>
              <a:buNone/>
            </a:pPr>
            <a:endParaRPr lang="en-US" altLang="en-US" sz="700">
              <a:solidFill>
                <a:srgbClr val="254061"/>
              </a:solidFill>
              <a:latin typeface="Futura Book" charset="0"/>
            </a:endParaRPr>
          </a:p>
          <a:p>
            <a:pPr marL="273050" indent="-273050" eaLnBrk="1" hangingPunct="1">
              <a:lnSpc>
                <a:spcPct val="80000"/>
              </a:lnSpc>
              <a:buFont typeface="Arial" pitchFamily="34" charset="0"/>
              <a:buNone/>
            </a:pPr>
            <a:endParaRPr lang="en-US" altLang="en-US" sz="700">
              <a:solidFill>
                <a:srgbClr val="254061"/>
              </a:solidFill>
              <a:latin typeface="Futura Book" charset="0"/>
            </a:endParaRPr>
          </a:p>
          <a:p>
            <a:pPr marL="273050" indent="-273050" eaLnBrk="1" hangingPunct="1">
              <a:lnSpc>
                <a:spcPct val="80000"/>
              </a:lnSpc>
              <a:buFont typeface="Arial" pitchFamily="34" charset="0"/>
              <a:buNone/>
            </a:pPr>
            <a:endParaRPr lang="en-US" altLang="en-US" sz="700">
              <a:solidFill>
                <a:srgbClr val="254061"/>
              </a:solidFill>
              <a:latin typeface="Futura Book" charset="0"/>
            </a:endParaRPr>
          </a:p>
          <a:p>
            <a:pPr marL="273050" indent="-273050" eaLnBrk="1" hangingPunct="1">
              <a:lnSpc>
                <a:spcPct val="80000"/>
              </a:lnSpc>
              <a:buFont typeface="Arial" pitchFamily="34" charset="0"/>
              <a:buNone/>
            </a:pPr>
            <a:endParaRPr lang="en-US" altLang="en-US" sz="700">
              <a:solidFill>
                <a:srgbClr val="254061"/>
              </a:solidFill>
              <a:latin typeface="Futura Book" charset="0"/>
            </a:endParaRPr>
          </a:p>
          <a:p>
            <a:pPr marL="273050" indent="-273050" eaLnBrk="1" hangingPunct="1">
              <a:lnSpc>
                <a:spcPct val="80000"/>
              </a:lnSpc>
              <a:buFont typeface="Arial" pitchFamily="34" charset="0"/>
              <a:buNone/>
            </a:pPr>
            <a:r>
              <a:rPr lang="en-US" altLang="en-US" sz="700">
                <a:solidFill>
                  <a:srgbClr val="254061"/>
                </a:solidFill>
                <a:latin typeface="Futura Book" charset="0"/>
              </a:rPr>
              <a:t>								</a:t>
            </a:r>
            <a:r>
              <a:rPr lang="en-US" altLang="en-US" sz="1000">
                <a:solidFill>
                  <a:srgbClr val="254061"/>
                </a:solidFill>
                <a:latin typeface="Futura Book" charset="0"/>
              </a:rPr>
              <a:t>Answers on next slide . . . </a:t>
            </a:r>
          </a:p>
        </p:txBody>
      </p:sp>
      <p:sp>
        <p:nvSpPr>
          <p:cNvPr id="21510" name="Slide Number Placeholder 4"/>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fld id="{FA973816-A9C6-4B4A-9817-C192C1137C9D}" type="slidenum">
              <a:rPr lang="en-US" sz="1200">
                <a:solidFill>
                  <a:srgbClr val="898989"/>
                </a:solidFill>
                <a:latin typeface="Calibri" pitchFamily="34" charset="0"/>
              </a:rPr>
              <a:pPr algn="r" eaLnBrk="1" hangingPunct="1"/>
              <a:t>105</a:t>
            </a:fld>
            <a:endParaRPr lang="en-US" sz="1200">
              <a:solidFill>
                <a:srgbClr val="898989"/>
              </a:solidFill>
              <a:latin typeface="Calibri" pitchFamily="34" charset="0"/>
            </a:endParaRPr>
          </a:p>
        </p:txBody>
      </p:sp>
      <p:grpSp>
        <p:nvGrpSpPr>
          <p:cNvPr id="21511" name="Title 1"/>
          <p:cNvGrpSpPr>
            <a:grpSpLocks/>
          </p:cNvGrpSpPr>
          <p:nvPr/>
        </p:nvGrpSpPr>
        <p:grpSpPr bwMode="auto">
          <a:xfrm>
            <a:off x="444500" y="6188075"/>
            <a:ext cx="8255000" cy="79375"/>
            <a:chOff x="0" y="0"/>
            <a:chExt cx="5200" cy="50"/>
          </a:xfrm>
        </p:grpSpPr>
        <p:pic>
          <p:nvPicPr>
            <p:cNvPr id="21512" name="Title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520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21513" name="Text Box 9"/>
            <p:cNvSpPr txBox="1">
              <a:spLocks noChangeArrowheads="1"/>
            </p:cNvSpPr>
            <p:nvPr/>
          </p:nvSpPr>
          <p:spPr bwMode="auto">
            <a:xfrm>
              <a:off x="8" y="9"/>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10253F"/>
                  </a:solidFill>
                  <a:latin typeface="Futura Book" charset="0"/>
                </a:rPr>
                <a:t/>
              </a:r>
              <a:br>
                <a:rPr lang="en-US" sz="3200">
                  <a:solidFill>
                    <a:srgbClr val="10253F"/>
                  </a:solidFill>
                  <a:latin typeface="Futura Book" charset="0"/>
                </a:rPr>
              </a:br>
              <a:endParaRPr lang="en-US" sz="3200">
                <a:solidFill>
                  <a:srgbClr val="10253F"/>
                </a:solidFill>
                <a:latin typeface="Futura Book" charset="0"/>
              </a:endParaRPr>
            </a:p>
          </p:txBody>
        </p:sp>
      </p:grpSp>
    </p:spTree>
    <p:extLst>
      <p:ext uri="{BB962C8B-B14F-4D97-AF65-F5344CB8AC3E}">
        <p14:creationId xmlns:p14="http://schemas.microsoft.com/office/powerpoint/2010/main" xmlns="" val="14760693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Title 1"/>
          <p:cNvGrpSpPr>
            <a:grpSpLocks/>
          </p:cNvGrpSpPr>
          <p:nvPr/>
        </p:nvGrpSpPr>
        <p:grpSpPr bwMode="auto">
          <a:xfrm>
            <a:off x="444500" y="781050"/>
            <a:ext cx="8255000" cy="73025"/>
            <a:chOff x="0" y="0"/>
            <a:chExt cx="5200" cy="46"/>
          </a:xfrm>
        </p:grpSpPr>
        <p:pic>
          <p:nvPicPr>
            <p:cNvPr id="22531" name="Title 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200"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22532" name="Text Box 4"/>
            <p:cNvSpPr txBox="1">
              <a:spLocks noChangeArrowheads="1"/>
            </p:cNvSpPr>
            <p:nvPr/>
          </p:nvSpPr>
          <p:spPr bwMode="auto">
            <a:xfrm>
              <a:off x="8" y="7"/>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002666"/>
                  </a:solidFill>
                  <a:latin typeface="Futura Book" charset="0"/>
                </a:rPr>
                <a:t>QUICK QUIZ ANSWERS</a:t>
              </a:r>
              <a:r>
                <a:rPr lang="en-US" sz="3200">
                  <a:solidFill>
                    <a:srgbClr val="10253F"/>
                  </a:solidFill>
                  <a:effectLst>
                    <a:outerShdw blurRad="38100" dist="38100" dir="2700000" algn="tl">
                      <a:srgbClr val="C0C0C0"/>
                    </a:outerShdw>
                  </a:effectLst>
                  <a:latin typeface="Futura Book" charset="0"/>
                </a:rPr>
                <a:t/>
              </a:r>
              <a:br>
                <a:rPr lang="en-US" sz="3200">
                  <a:solidFill>
                    <a:srgbClr val="10253F"/>
                  </a:solidFill>
                  <a:effectLst>
                    <a:outerShdw blurRad="38100" dist="38100" dir="2700000" algn="tl">
                      <a:srgbClr val="C0C0C0"/>
                    </a:outerShdw>
                  </a:effectLst>
                  <a:latin typeface="Futura Book" charset="0"/>
                </a:rPr>
              </a:br>
              <a:endParaRPr lang="en-US" sz="3200">
                <a:solidFill>
                  <a:srgbClr val="10253F"/>
                </a:solidFill>
                <a:effectLst>
                  <a:outerShdw blurRad="38100" dist="38100" dir="2700000" algn="tl">
                    <a:srgbClr val="C0C0C0"/>
                  </a:outerShdw>
                </a:effectLst>
                <a:latin typeface="Futura Book" charset="0"/>
              </a:endParaRPr>
            </a:p>
          </p:txBody>
        </p:sp>
      </p:grpSp>
      <p:sp>
        <p:nvSpPr>
          <p:cNvPr id="22533" name="Content Placeholder 11"/>
          <p:cNvSpPr>
            <a:spLocks noGrp="1"/>
          </p:cNvSpPr>
          <p:nvPr>
            <p:ph idx="4294967295"/>
          </p:nvPr>
        </p:nvSpPr>
        <p:spPr>
          <a:xfrm>
            <a:off x="457200" y="990600"/>
            <a:ext cx="8229600" cy="2438400"/>
          </a:xfrm>
        </p:spPr>
        <p:txBody>
          <a:bodyPr/>
          <a:lstStyle/>
          <a:p>
            <a:pPr marL="273050" indent="-273050" eaLnBrk="1" hangingPunct="1">
              <a:buFont typeface="Arial" pitchFamily="34" charset="0"/>
              <a:buAutoNum type="arabicPeriod"/>
            </a:pPr>
            <a:r>
              <a:rPr lang="en-US" altLang="en-US" sz="1200">
                <a:solidFill>
                  <a:srgbClr val="002666"/>
                </a:solidFill>
                <a:latin typeface="Futura Book" charset="0"/>
              </a:rPr>
              <a:t>True</a:t>
            </a:r>
          </a:p>
          <a:p>
            <a:pPr marL="273050" indent="-273050" eaLnBrk="1" hangingPunct="1">
              <a:buFont typeface="Arial" pitchFamily="34" charset="0"/>
              <a:buAutoNum type="arabicPeriod"/>
            </a:pPr>
            <a:r>
              <a:rPr lang="en-US" altLang="en-US" sz="1200">
                <a:solidFill>
                  <a:srgbClr val="002666"/>
                </a:solidFill>
                <a:latin typeface="Futura Book" charset="0"/>
              </a:rPr>
              <a:t>Identity thieves</a:t>
            </a:r>
          </a:p>
          <a:p>
            <a:pPr marL="273050" indent="-273050" eaLnBrk="1" hangingPunct="1">
              <a:buFont typeface="Arial" pitchFamily="34" charset="0"/>
              <a:buAutoNum type="arabicPeriod"/>
            </a:pPr>
            <a:r>
              <a:rPr lang="en-US" altLang="en-US" sz="1200">
                <a:solidFill>
                  <a:srgbClr val="002666"/>
                </a:solidFill>
                <a:latin typeface="Futura Book" charset="0"/>
              </a:rPr>
              <a:t>A and C are correct. D would probably help too, but seems a bit extreme!</a:t>
            </a:r>
          </a:p>
          <a:p>
            <a:pPr marL="273050" indent="-273050" eaLnBrk="1" hangingPunct="1">
              <a:buFont typeface="Arial" pitchFamily="34" charset="0"/>
              <a:buAutoNum type="arabicPeriod"/>
            </a:pPr>
            <a:r>
              <a:rPr lang="en-US" altLang="en-US" sz="1200">
                <a:solidFill>
                  <a:srgbClr val="002666"/>
                </a:solidFill>
                <a:latin typeface="Futura Book" charset="0"/>
              </a:rPr>
              <a:t>False. Iloveyou2 is a very common password.</a:t>
            </a:r>
          </a:p>
          <a:p>
            <a:pPr marL="273050" indent="-273050" eaLnBrk="1" hangingPunct="1">
              <a:buFont typeface="Arial" pitchFamily="34" charset="0"/>
              <a:buAutoNum type="arabicPeriod"/>
            </a:pPr>
            <a:r>
              <a:rPr lang="en-US" altLang="en-US" sz="1200">
                <a:solidFill>
                  <a:srgbClr val="002666"/>
                </a:solidFill>
                <a:latin typeface="Futura Book" charset="0"/>
              </a:rPr>
              <a:t>Sophos Anti-Virus is free to UC Davis students, faculty and staff.</a:t>
            </a:r>
          </a:p>
          <a:p>
            <a:pPr marL="273050" indent="-273050" eaLnBrk="1" hangingPunct="1">
              <a:buFont typeface="Arial" pitchFamily="34" charset="0"/>
              <a:buAutoNum type="arabicPeriod"/>
            </a:pPr>
            <a:r>
              <a:rPr lang="en-US" altLang="en-US" sz="1200">
                <a:solidFill>
                  <a:srgbClr val="002666"/>
                </a:solidFill>
                <a:latin typeface="Futura Book" charset="0"/>
              </a:rPr>
              <a:t>C. It</a:t>
            </a:r>
            <a:r>
              <a:rPr lang="ja-JP" altLang="en-US" sz="1200">
                <a:solidFill>
                  <a:srgbClr val="002666"/>
                </a:solidFill>
                <a:latin typeface="Futura Book" charset="0"/>
              </a:rPr>
              <a:t>’</a:t>
            </a:r>
            <a:r>
              <a:rPr lang="en-US" sz="1200">
                <a:solidFill>
                  <a:srgbClr val="002666"/>
                </a:solidFill>
                <a:latin typeface="Futura Book" charset="0"/>
              </a:rPr>
              <a:t>s most likely that you downloaded spyware and/or adware.</a:t>
            </a:r>
          </a:p>
          <a:p>
            <a:pPr marL="273050" indent="-273050" eaLnBrk="1" hangingPunct="1">
              <a:buFont typeface="Arial" pitchFamily="34" charset="0"/>
              <a:buAutoNum type="arabicPeriod"/>
            </a:pPr>
            <a:r>
              <a:rPr lang="en-US" altLang="en-US" sz="1200">
                <a:solidFill>
                  <a:srgbClr val="002666"/>
                </a:solidFill>
                <a:latin typeface="Futura Book" charset="0"/>
              </a:rPr>
              <a:t>Firewalls</a:t>
            </a:r>
          </a:p>
          <a:p>
            <a:pPr marL="273050" indent="-273050" eaLnBrk="1" hangingPunct="1">
              <a:buFont typeface="Arial" pitchFamily="34" charset="0"/>
              <a:buAutoNum type="arabicPeriod"/>
            </a:pPr>
            <a:r>
              <a:rPr lang="en-US" altLang="en-US" sz="1200">
                <a:solidFill>
                  <a:srgbClr val="002666"/>
                </a:solidFill>
                <a:latin typeface="Futura Book" charset="0"/>
              </a:rPr>
              <a:t>OS and/or software updates (patches)</a:t>
            </a:r>
          </a:p>
        </p:txBody>
      </p:sp>
      <p:sp>
        <p:nvSpPr>
          <p:cNvPr id="22534" name="Slide Number Placeholder 8"/>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fld id="{932C9B04-E30E-488E-B824-383100FE6142}" type="slidenum">
              <a:rPr lang="en-US" sz="1200">
                <a:solidFill>
                  <a:srgbClr val="898989"/>
                </a:solidFill>
                <a:latin typeface="Calibri" pitchFamily="34" charset="0"/>
              </a:rPr>
              <a:pPr algn="r" eaLnBrk="1" hangingPunct="1"/>
              <a:t>106</a:t>
            </a:fld>
            <a:endParaRPr lang="en-US" sz="1200">
              <a:solidFill>
                <a:srgbClr val="898989"/>
              </a:solidFill>
              <a:latin typeface="Calibri" pitchFamily="34" charset="0"/>
            </a:endParaRPr>
          </a:p>
        </p:txBody>
      </p:sp>
      <p:grpSp>
        <p:nvGrpSpPr>
          <p:cNvPr id="22535" name="Title 1"/>
          <p:cNvGrpSpPr>
            <a:grpSpLocks/>
          </p:cNvGrpSpPr>
          <p:nvPr/>
        </p:nvGrpSpPr>
        <p:grpSpPr bwMode="auto">
          <a:xfrm>
            <a:off x="444500" y="6188075"/>
            <a:ext cx="8255000" cy="79375"/>
            <a:chOff x="0" y="0"/>
            <a:chExt cx="5200" cy="50"/>
          </a:xfrm>
        </p:grpSpPr>
        <p:pic>
          <p:nvPicPr>
            <p:cNvPr id="22536" name="Title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520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22537" name="Text Box 9"/>
            <p:cNvSpPr txBox="1">
              <a:spLocks noChangeArrowheads="1"/>
            </p:cNvSpPr>
            <p:nvPr/>
          </p:nvSpPr>
          <p:spPr bwMode="auto">
            <a:xfrm>
              <a:off x="8" y="9"/>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10253F"/>
                  </a:solidFill>
                  <a:latin typeface="Futura Book" charset="0"/>
                </a:rPr>
                <a:t/>
              </a:r>
              <a:br>
                <a:rPr lang="en-US" sz="3200">
                  <a:solidFill>
                    <a:srgbClr val="10253F"/>
                  </a:solidFill>
                  <a:latin typeface="Futura Book" charset="0"/>
                </a:rPr>
              </a:br>
              <a:endParaRPr lang="en-US" sz="3200">
                <a:solidFill>
                  <a:srgbClr val="10253F"/>
                </a:solidFill>
                <a:latin typeface="Futura Book" charset="0"/>
              </a:endParaRPr>
            </a:p>
          </p:txBody>
        </p:sp>
      </p:grpSp>
      <p:sp>
        <p:nvSpPr>
          <p:cNvPr id="22538" name="TextBox 4"/>
          <p:cNvSpPr txBox="1">
            <a:spLocks noChangeArrowheads="1"/>
          </p:cNvSpPr>
          <p:nvPr/>
        </p:nvSpPr>
        <p:spPr bwMode="auto">
          <a:xfrm>
            <a:off x="533400" y="4724400"/>
            <a:ext cx="68580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eaLnBrk="1" hangingPunct="1"/>
            <a:r>
              <a:rPr lang="en-US" altLang="en-US" sz="1200" dirty="0">
                <a:solidFill>
                  <a:srgbClr val="002666"/>
                </a:solidFill>
                <a:latin typeface="Futura Book" charset="0"/>
              </a:rPr>
              <a:t>How did you do?</a:t>
            </a:r>
          </a:p>
          <a:p>
            <a:pPr eaLnBrk="1" hangingPunct="1"/>
            <a:endParaRPr lang="en-US" altLang="en-US" sz="1200" dirty="0">
              <a:solidFill>
                <a:srgbClr val="002666"/>
              </a:solidFill>
              <a:latin typeface="Futura Book" charset="0"/>
            </a:endParaRPr>
          </a:p>
          <a:p>
            <a:pPr eaLnBrk="1" hangingPunct="1"/>
            <a:r>
              <a:rPr lang="en-US" altLang="en-US" sz="1200" dirty="0">
                <a:solidFill>
                  <a:srgbClr val="002666"/>
                </a:solidFill>
                <a:latin typeface="Futura Book" charset="0"/>
              </a:rPr>
              <a:t>8-7 correct: Fantastic! You can help write the next quiz!</a:t>
            </a:r>
          </a:p>
          <a:p>
            <a:pPr eaLnBrk="1" hangingPunct="1"/>
            <a:r>
              <a:rPr lang="en-US" altLang="en-US" sz="1200" dirty="0">
                <a:solidFill>
                  <a:srgbClr val="002666"/>
                </a:solidFill>
                <a:latin typeface="Futura Book" charset="0"/>
              </a:rPr>
              <a:t>6-5 correct: Good. You can help write the next quiz, but we</a:t>
            </a:r>
            <a:r>
              <a:rPr lang="ja-JP" altLang="en-US" sz="1200">
                <a:solidFill>
                  <a:srgbClr val="002666"/>
                </a:solidFill>
                <a:latin typeface="Futura Book" charset="0"/>
              </a:rPr>
              <a:t>’</a:t>
            </a:r>
            <a:r>
              <a:rPr lang="en-US" sz="1200" dirty="0" err="1">
                <a:solidFill>
                  <a:srgbClr val="002666"/>
                </a:solidFill>
                <a:latin typeface="Futura Book" charset="0"/>
              </a:rPr>
              <a:t>ll</a:t>
            </a:r>
            <a:r>
              <a:rPr lang="en-US" sz="1200" dirty="0">
                <a:solidFill>
                  <a:srgbClr val="002666"/>
                </a:solidFill>
                <a:latin typeface="Futura Book" charset="0"/>
              </a:rPr>
              <a:t> check it for accuracy . . . just in case.</a:t>
            </a:r>
          </a:p>
          <a:p>
            <a:pPr eaLnBrk="1" hangingPunct="1"/>
            <a:r>
              <a:rPr lang="en-US" altLang="en-US" sz="1200" dirty="0">
                <a:solidFill>
                  <a:srgbClr val="002666"/>
                </a:solidFill>
                <a:latin typeface="Futura Book" charset="0"/>
              </a:rPr>
              <a:t>4-3 correct: You might want to review the material for the questions you missed.</a:t>
            </a:r>
          </a:p>
        </p:txBody>
      </p:sp>
    </p:spTree>
    <p:extLst>
      <p:ext uri="{BB962C8B-B14F-4D97-AF65-F5344CB8AC3E}">
        <p14:creationId xmlns:p14="http://schemas.microsoft.com/office/powerpoint/2010/main" xmlns="" val="20988604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Title 1"/>
          <p:cNvGrpSpPr>
            <a:grpSpLocks/>
          </p:cNvGrpSpPr>
          <p:nvPr/>
        </p:nvGrpSpPr>
        <p:grpSpPr bwMode="auto">
          <a:xfrm>
            <a:off x="444500" y="781050"/>
            <a:ext cx="8255000" cy="73025"/>
            <a:chOff x="0" y="0"/>
            <a:chExt cx="5200" cy="46"/>
          </a:xfrm>
        </p:grpSpPr>
        <p:pic>
          <p:nvPicPr>
            <p:cNvPr id="24579" name="Title 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200"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24580" name="Text Box 4"/>
            <p:cNvSpPr txBox="1">
              <a:spLocks noChangeArrowheads="1"/>
            </p:cNvSpPr>
            <p:nvPr/>
          </p:nvSpPr>
          <p:spPr bwMode="auto">
            <a:xfrm>
              <a:off x="8" y="7"/>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002666"/>
                  </a:solidFill>
                  <a:latin typeface="Futura Book" charset="0"/>
                </a:rPr>
                <a:t>REFERENCES</a:t>
              </a:r>
              <a:r>
                <a:rPr lang="en-US" sz="3200">
                  <a:solidFill>
                    <a:srgbClr val="10253F"/>
                  </a:solidFill>
                  <a:latin typeface="Futura Book" charset="0"/>
                </a:rPr>
                <a:t/>
              </a:r>
              <a:br>
                <a:rPr lang="en-US" sz="3200">
                  <a:solidFill>
                    <a:srgbClr val="10253F"/>
                  </a:solidFill>
                  <a:latin typeface="Futura Book" charset="0"/>
                </a:rPr>
              </a:br>
              <a:endParaRPr lang="en-US" sz="3200">
                <a:solidFill>
                  <a:srgbClr val="10253F"/>
                </a:solidFill>
                <a:latin typeface="Futura Book" charset="0"/>
              </a:endParaRPr>
            </a:p>
          </p:txBody>
        </p:sp>
      </p:grpSp>
      <p:grpSp>
        <p:nvGrpSpPr>
          <p:cNvPr id="24581" name="Title 1"/>
          <p:cNvGrpSpPr>
            <a:grpSpLocks/>
          </p:cNvGrpSpPr>
          <p:nvPr/>
        </p:nvGrpSpPr>
        <p:grpSpPr bwMode="auto">
          <a:xfrm>
            <a:off x="444500" y="6188075"/>
            <a:ext cx="8255000" cy="79375"/>
            <a:chOff x="0" y="0"/>
            <a:chExt cx="5200" cy="50"/>
          </a:xfrm>
        </p:grpSpPr>
        <p:pic>
          <p:nvPicPr>
            <p:cNvPr id="24582" name="Title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520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24583" name="Text Box 7"/>
            <p:cNvSpPr txBox="1">
              <a:spLocks noChangeArrowheads="1"/>
            </p:cNvSpPr>
            <p:nvPr/>
          </p:nvSpPr>
          <p:spPr bwMode="auto">
            <a:xfrm>
              <a:off x="8" y="9"/>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10253F"/>
                  </a:solidFill>
                  <a:latin typeface="Futura Book" charset="0"/>
                </a:rPr>
                <a:t/>
              </a:r>
              <a:br>
                <a:rPr lang="en-US" sz="3200">
                  <a:solidFill>
                    <a:srgbClr val="10253F"/>
                  </a:solidFill>
                  <a:latin typeface="Futura Book" charset="0"/>
                </a:rPr>
              </a:br>
              <a:endParaRPr lang="en-US" sz="3200">
                <a:solidFill>
                  <a:srgbClr val="10253F"/>
                </a:solidFill>
                <a:latin typeface="Futura Book" charset="0"/>
              </a:endParaRPr>
            </a:p>
          </p:txBody>
        </p:sp>
      </p:grpSp>
      <p:sp>
        <p:nvSpPr>
          <p:cNvPr id="24584" name="Slide Number Placeholder 11"/>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fld id="{13D472B0-43FD-4B55-BA92-C34247745894}" type="slidenum">
              <a:rPr lang="en-US" sz="1200">
                <a:solidFill>
                  <a:srgbClr val="898989"/>
                </a:solidFill>
                <a:latin typeface="Calibri" pitchFamily="34" charset="0"/>
              </a:rPr>
              <a:pPr algn="r" eaLnBrk="1" hangingPunct="1"/>
              <a:t>107</a:t>
            </a:fld>
            <a:endParaRPr lang="en-US" sz="1200">
              <a:solidFill>
                <a:srgbClr val="898989"/>
              </a:solidFill>
              <a:latin typeface="Calibri" pitchFamily="34" charset="0"/>
            </a:endParaRPr>
          </a:p>
        </p:txBody>
      </p:sp>
      <p:sp>
        <p:nvSpPr>
          <p:cNvPr id="24585" name="TextBox 7"/>
          <p:cNvSpPr txBox="1">
            <a:spLocks noChangeArrowheads="1"/>
          </p:cNvSpPr>
          <p:nvPr/>
        </p:nvSpPr>
        <p:spPr bwMode="auto">
          <a:xfrm>
            <a:off x="533400" y="1219200"/>
            <a:ext cx="8077200" cy="369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73050"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eaLnBrk="1" hangingPunct="1"/>
            <a:r>
              <a:rPr lang="en-US" sz="1600" dirty="0" smtClean="0">
                <a:hlinkClick r:id="rId4"/>
              </a:rPr>
              <a:t>https</a:t>
            </a:r>
            <a:r>
              <a:rPr lang="en-US" sz="1600" dirty="0" smtClean="0">
                <a:hlinkClick r:id="rId4"/>
              </a:rPr>
              <a:t>://</a:t>
            </a:r>
            <a:r>
              <a:rPr lang="en-US" sz="1600" dirty="0" smtClean="0">
                <a:hlinkClick r:id="rId4"/>
              </a:rPr>
              <a:t>isc.sans.edu/presentations/first_things_first.html</a:t>
            </a:r>
            <a:endParaRPr lang="en-US" sz="1600" dirty="0" smtClean="0"/>
          </a:p>
          <a:p>
            <a:r>
              <a:rPr lang="en-US" sz="1600" dirty="0" err="1" smtClean="0">
                <a:hlinkClick r:id="rId5"/>
              </a:rPr>
              <a:t>Mcafee</a:t>
            </a:r>
            <a:endParaRPr lang="en-US" sz="1600" dirty="0" smtClean="0"/>
          </a:p>
          <a:p>
            <a:r>
              <a:rPr lang="en-US" sz="1600" dirty="0" smtClean="0">
                <a:hlinkClick r:id="rId6"/>
              </a:rPr>
              <a:t>Business Insider</a:t>
            </a:r>
            <a:endParaRPr lang="en-US" sz="1600" dirty="0" smtClean="0"/>
          </a:p>
          <a:p>
            <a:r>
              <a:rPr lang="en-US" sz="1600" dirty="0" err="1" smtClean="0">
                <a:hlinkClick r:id="rId7"/>
              </a:rPr>
              <a:t>Securityweek</a:t>
            </a:r>
            <a:endParaRPr lang="en-US" sz="1600" dirty="0" smtClean="0"/>
          </a:p>
          <a:p>
            <a:pPr eaLnBrk="1" hangingPunct="1"/>
            <a:endParaRPr lang="en-US" sz="1600" dirty="0" smtClean="0"/>
          </a:p>
          <a:p>
            <a:pPr eaLnBrk="1" hangingPunct="1"/>
            <a:r>
              <a:rPr lang="en-US" sz="1600" dirty="0" smtClean="0">
                <a:solidFill>
                  <a:srgbClr val="667DA3"/>
                </a:solidFill>
                <a:latin typeface="Futura Book" charset="0"/>
              </a:rPr>
              <a:t> </a:t>
            </a:r>
            <a:endParaRPr lang="en-US" sz="1600" dirty="0">
              <a:solidFill>
                <a:srgbClr val="667DA3"/>
              </a:solidFill>
              <a:latin typeface="Futura Book" charset="0"/>
            </a:endParaRPr>
          </a:p>
          <a:p>
            <a:pPr eaLnBrk="1" hangingPunct="1"/>
            <a:endParaRPr lang="en-US" sz="1800" dirty="0">
              <a:latin typeface="Calibri" pitchFamily="34" charset="0"/>
            </a:endParaRPr>
          </a:p>
          <a:p>
            <a:pPr eaLnBrk="1" hangingPunct="1"/>
            <a:endParaRPr lang="en-US" sz="1800" dirty="0">
              <a:latin typeface="Calibri" pitchFamily="34" charset="0"/>
            </a:endParaRPr>
          </a:p>
          <a:p>
            <a:pPr eaLnBrk="1" hangingPunct="1"/>
            <a:endParaRPr lang="en-US" sz="1800" dirty="0">
              <a:latin typeface="Calibri" pitchFamily="34" charset="0"/>
            </a:endParaRPr>
          </a:p>
        </p:txBody>
      </p:sp>
    </p:spTree>
    <p:extLst>
      <p:ext uri="{BB962C8B-B14F-4D97-AF65-F5344CB8AC3E}">
        <p14:creationId xmlns:p14="http://schemas.microsoft.com/office/powerpoint/2010/main" xmlns="" val="1801429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a:t>
            </a:r>
            <a:r>
              <a:rPr lang="en-US" dirty="0" smtClean="0"/>
              <a:t>lecture is </a:t>
            </a:r>
            <a:r>
              <a:rPr lang="en-US" dirty="0"/>
              <a:t>not meant to be all encompassing.</a:t>
            </a:r>
          </a:p>
        </p:txBody>
      </p:sp>
    </p:spTree>
    <p:extLst>
      <p:ext uri="{BB962C8B-B14F-4D97-AF65-F5344CB8AC3E}">
        <p14:creationId xmlns:p14="http://schemas.microsoft.com/office/powerpoint/2010/main" xmlns="" val="64663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5329CC2E-3BE7-46EB-8A11-6BC672D396D3}" type="slidenum">
              <a:rPr lang="en-US" altLang="en-US"/>
              <a:pPr/>
              <a:t>12</a:t>
            </a:fld>
            <a:endParaRPr lang="en-US">
              <a:solidFill>
                <a:schemeClr val="tx1"/>
              </a:solidFill>
              <a:latin typeface="Times" pitchFamily="2" charset="0"/>
            </a:endParaRPr>
          </a:p>
        </p:txBody>
      </p:sp>
      <p:sp>
        <p:nvSpPr>
          <p:cNvPr id="11267"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altLang="zh-CN" dirty="0" smtClean="0"/>
              <a:t>Outlines</a:t>
            </a:r>
            <a:endParaRPr lang="en-US" altLang="zh-CN" dirty="0"/>
          </a:p>
        </p:txBody>
      </p:sp>
      <p:sp>
        <p:nvSpPr>
          <p:cNvPr id="11268" name="Content Placeholder 2"/>
          <p:cNvSpPr>
            <a:spLocks noGrp="1" noChangeArrowheads="1"/>
          </p:cNvSpPr>
          <p:nvPr>
            <p:ph idx="4294967295"/>
          </p:nvPr>
        </p:nvSpPr>
        <p:spPr bwMode="auto">
          <a:xfrm>
            <a:off x="381000" y="1066800"/>
            <a:ext cx="8305800" cy="45259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55000" lnSpcReduction="20000"/>
          </a:bodyPr>
          <a:lstStyle/>
          <a:p>
            <a:endParaRPr lang="en-US" altLang="zh-CN" dirty="0" smtClean="0"/>
          </a:p>
          <a:p>
            <a:r>
              <a:rPr lang="en-US" altLang="zh-CN" dirty="0" smtClean="0"/>
              <a:t>Terminologies </a:t>
            </a:r>
            <a:r>
              <a:rPr lang="en-US" altLang="zh-CN" dirty="0"/>
              <a:t>and Definitions</a:t>
            </a:r>
          </a:p>
          <a:p>
            <a:r>
              <a:rPr lang="en-US" altLang="zh-CN" dirty="0" smtClean="0"/>
              <a:t>Digital privacy</a:t>
            </a:r>
          </a:p>
          <a:p>
            <a:r>
              <a:rPr lang="en-US" altLang="zh-CN" dirty="0" smtClean="0"/>
              <a:t>Information stewardship</a:t>
            </a:r>
          </a:p>
          <a:p>
            <a:r>
              <a:rPr lang="en-US" altLang="zh-CN" dirty="0" smtClean="0"/>
              <a:t>Mass surveillance</a:t>
            </a:r>
          </a:p>
          <a:p>
            <a:r>
              <a:rPr lang="en-US" altLang="zh-CN" dirty="0" smtClean="0"/>
              <a:t>Potential </a:t>
            </a:r>
            <a:r>
              <a:rPr lang="en-US" altLang="zh-CN" dirty="0"/>
              <a:t>risks and vulnerabilities</a:t>
            </a:r>
          </a:p>
          <a:p>
            <a:r>
              <a:rPr lang="en-US" altLang="zh-CN" dirty="0"/>
              <a:t>Your role in cyber security and protecting privacy</a:t>
            </a:r>
          </a:p>
          <a:p>
            <a:r>
              <a:rPr lang="en-US" altLang="zh-CN" dirty="0"/>
              <a:t>Best practices in security and </a:t>
            </a:r>
            <a:r>
              <a:rPr lang="en-US" altLang="zh-CN" dirty="0" smtClean="0"/>
              <a:t>privacy</a:t>
            </a:r>
          </a:p>
          <a:p>
            <a:r>
              <a:rPr lang="en-US" altLang="zh-CN" dirty="0" smtClean="0"/>
              <a:t>Single computer</a:t>
            </a:r>
          </a:p>
          <a:p>
            <a:r>
              <a:rPr lang="en-US" altLang="zh-CN" dirty="0" smtClean="0"/>
              <a:t>Online security</a:t>
            </a:r>
          </a:p>
          <a:p>
            <a:r>
              <a:rPr lang="en-US" altLang="zh-CN" dirty="0" smtClean="0"/>
              <a:t>Hacking </a:t>
            </a:r>
          </a:p>
          <a:p>
            <a:r>
              <a:rPr lang="en-US" dirty="0" smtClean="0"/>
              <a:t>systems security</a:t>
            </a:r>
          </a:p>
          <a:p>
            <a:r>
              <a:rPr lang="en-US" dirty="0" smtClean="0"/>
              <a:t>cloud security </a:t>
            </a:r>
          </a:p>
          <a:p>
            <a:r>
              <a:rPr lang="en-US" dirty="0" smtClean="0"/>
              <a:t>mobile security </a:t>
            </a:r>
          </a:p>
          <a:p>
            <a:r>
              <a:rPr lang="en-US" dirty="0" smtClean="0"/>
              <a:t>malware defense</a:t>
            </a:r>
          </a:p>
          <a:p>
            <a:r>
              <a:rPr lang="en-US" dirty="0" smtClean="0"/>
              <a:t> </a:t>
            </a:r>
            <a:r>
              <a:rPr lang="en-US" dirty="0"/>
              <a:t>networking </a:t>
            </a:r>
            <a:r>
              <a:rPr lang="en-US" dirty="0" smtClean="0"/>
              <a:t>security </a:t>
            </a:r>
          </a:p>
        </p:txBody>
      </p:sp>
      <p:sp>
        <p:nvSpPr>
          <p:cNvPr id="11269" name="Slide Number Placeholder 4"/>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738B444C-85A8-4D5F-AFA8-50798A98C394}" type="slidenum">
              <a:rPr lang="en-US">
                <a:solidFill>
                  <a:schemeClr val="bg1"/>
                </a:solidFill>
                <a:latin typeface="Century Gothic" pitchFamily="34" charset="0"/>
              </a:rPr>
              <a:pPr/>
              <a:t>12</a:t>
            </a:fld>
            <a:endParaRPr lang="en-US">
              <a:solidFill>
                <a:schemeClr val="bg1"/>
              </a:solidFill>
              <a:latin typeface="Century Gothic" pitchFamily="34" charset="0"/>
            </a:endParaRPr>
          </a:p>
        </p:txBody>
      </p:sp>
    </p:spTree>
    <p:extLst>
      <p:ext uri="{BB962C8B-B14F-4D97-AF65-F5344CB8AC3E}">
        <p14:creationId xmlns:p14="http://schemas.microsoft.com/office/powerpoint/2010/main" xmlns="" val="1362140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Traceable </a:t>
            </a:r>
            <a:r>
              <a:rPr lang="en-US" dirty="0" err="1" smtClean="0"/>
              <a:t>vs</a:t>
            </a:r>
            <a:r>
              <a:rPr lang="en-US" smtClean="0"/>
              <a:t> untraceable</a:t>
            </a:r>
            <a:endParaRPr lang="en-US"/>
          </a:p>
        </p:txBody>
      </p:sp>
    </p:spTree>
    <p:extLst>
      <p:ext uri="{BB962C8B-B14F-4D97-AF65-F5344CB8AC3E}">
        <p14:creationId xmlns:p14="http://schemas.microsoft.com/office/powerpoint/2010/main" xmlns="" val="355425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10600" cy="612775"/>
          </a:xfrm>
        </p:spPr>
        <p:txBody>
          <a:bodyPr>
            <a:normAutofit fontScale="90000"/>
          </a:bodyPr>
          <a:lstStyle/>
          <a:p>
            <a:r>
              <a:rPr lang="en-US" dirty="0" smtClean="0"/>
              <a:t>Sensitive and private information</a:t>
            </a:r>
            <a:endParaRPr lang="en-US" dirty="0"/>
          </a:p>
        </p:txBody>
      </p:sp>
      <p:sp>
        <p:nvSpPr>
          <p:cNvPr id="3" name="Rectangle 2"/>
          <p:cNvSpPr/>
          <p:nvPr/>
        </p:nvSpPr>
        <p:spPr>
          <a:xfrm>
            <a:off x="2286000" y="2967335"/>
            <a:ext cx="4572000" cy="923330"/>
          </a:xfrm>
          <a:prstGeom prst="rect">
            <a:avLst/>
          </a:prstGeom>
        </p:spPr>
        <p:txBody>
          <a:bodyPr>
            <a:spAutoFit/>
          </a:bodyPr>
          <a:lstStyle/>
          <a:p>
            <a:r>
              <a:rPr lang="en-US" dirty="0"/>
              <a:t>sensitive personal information such as telephone numbers, addresses, and credit card information</a:t>
            </a:r>
          </a:p>
        </p:txBody>
      </p:sp>
    </p:spTree>
    <p:extLst>
      <p:ext uri="{BB962C8B-B14F-4D97-AF65-F5344CB8AC3E}">
        <p14:creationId xmlns:p14="http://schemas.microsoft.com/office/powerpoint/2010/main" xmlns="" val="3672960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8077200" cy="612775"/>
          </a:xfrm>
        </p:spPr>
        <p:txBody>
          <a:bodyPr>
            <a:normAutofit fontScale="90000"/>
          </a:bodyPr>
          <a:lstStyle/>
          <a:p>
            <a:r>
              <a:rPr lang="en-US" dirty="0" smtClean="0"/>
              <a:t>Information is everywhere, but not easy to get to public</a:t>
            </a:r>
            <a:endParaRPr lang="en-US" dirty="0"/>
          </a:p>
        </p:txBody>
      </p:sp>
    </p:spTree>
    <p:extLst>
      <p:ext uri="{BB962C8B-B14F-4D97-AF65-F5344CB8AC3E}">
        <p14:creationId xmlns:p14="http://schemas.microsoft.com/office/powerpoint/2010/main" xmlns="" val="472365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2210" y="273352"/>
            <a:ext cx="6710362" cy="612775"/>
          </a:xfrm>
        </p:spPr>
        <p:txBody>
          <a:bodyPr>
            <a:normAutofit fontScale="90000"/>
          </a:bodyPr>
          <a:lstStyle/>
          <a:p>
            <a:r>
              <a:rPr lang="en-US" dirty="0" smtClean="0"/>
              <a:t>Internet Connections </a:t>
            </a:r>
            <a:endParaRPr lang="en-US" dirty="0"/>
          </a:p>
        </p:txBody>
      </p:sp>
      <p:sp>
        <p:nvSpPr>
          <p:cNvPr id="3" name="Rectangle 2"/>
          <p:cNvSpPr/>
          <p:nvPr/>
        </p:nvSpPr>
        <p:spPr>
          <a:xfrm>
            <a:off x="1219200" y="889844"/>
            <a:ext cx="5638800" cy="5355312"/>
          </a:xfrm>
          <a:prstGeom prst="rect">
            <a:avLst/>
          </a:prstGeom>
        </p:spPr>
        <p:txBody>
          <a:bodyPr wrap="square">
            <a:spAutoFit/>
          </a:bodyPr>
          <a:lstStyle/>
          <a:p>
            <a:endParaRPr lang="en-US" dirty="0" smtClean="0"/>
          </a:p>
          <a:p>
            <a:r>
              <a:rPr lang="en-US" dirty="0" smtClean="0"/>
              <a:t>No free lunch</a:t>
            </a:r>
          </a:p>
          <a:p>
            <a:r>
              <a:rPr lang="en-US" dirty="0" smtClean="0"/>
              <a:t>Convenient but non-secure</a:t>
            </a:r>
          </a:p>
          <a:p>
            <a:endParaRPr lang="en-US" dirty="0" smtClean="0"/>
          </a:p>
          <a:p>
            <a:endParaRPr lang="en-US" dirty="0"/>
          </a:p>
          <a:p>
            <a:r>
              <a:rPr lang="en-US" dirty="0" smtClean="0"/>
              <a:t>Communications </a:t>
            </a:r>
            <a:r>
              <a:rPr lang="en-US" dirty="0"/>
              <a:t>o</a:t>
            </a:r>
            <a:r>
              <a:rPr lang="en-US" dirty="0" smtClean="0"/>
              <a:t>ver </a:t>
            </a:r>
            <a:r>
              <a:rPr lang="en-US" dirty="0"/>
              <a:t>the Internet </a:t>
            </a:r>
            <a:r>
              <a:rPr lang="en-US" dirty="0" smtClean="0"/>
              <a:t>such </a:t>
            </a:r>
            <a:r>
              <a:rPr lang="en-US" dirty="0"/>
              <a:t>as </a:t>
            </a:r>
            <a:r>
              <a:rPr lang="en-US" dirty="0" smtClean="0"/>
              <a:t>using e-mail,  browsing the web, </a:t>
            </a:r>
            <a:r>
              <a:rPr lang="en-US" dirty="0" err="1"/>
              <a:t>S</a:t>
            </a:r>
            <a:r>
              <a:rPr lang="en-US" dirty="0" err="1" smtClean="0"/>
              <a:t>kyping</a:t>
            </a:r>
            <a:r>
              <a:rPr lang="en-US" dirty="0" smtClean="0"/>
              <a:t>, sending </a:t>
            </a:r>
            <a:r>
              <a:rPr lang="en-US" dirty="0"/>
              <a:t>and receiving </a:t>
            </a:r>
            <a:r>
              <a:rPr lang="en-US" dirty="0" smtClean="0"/>
              <a:t>information</a:t>
            </a:r>
            <a:r>
              <a:rPr lang="en-US" dirty="0"/>
              <a:t> are not </a:t>
            </a:r>
            <a:r>
              <a:rPr lang="en-US" dirty="0" smtClean="0"/>
              <a:t>secure. </a:t>
            </a:r>
          </a:p>
          <a:p>
            <a:endParaRPr lang="en-US" dirty="0"/>
          </a:p>
          <a:p>
            <a:r>
              <a:rPr lang="en-US" dirty="0" smtClean="0"/>
              <a:t>Sensitive personal and business data Information </a:t>
            </a:r>
            <a:r>
              <a:rPr lang="en-US" dirty="0"/>
              <a:t>sent by those means may </a:t>
            </a:r>
            <a:r>
              <a:rPr lang="en-US" dirty="0" smtClean="0"/>
              <a:t>be </a:t>
            </a:r>
            <a:r>
              <a:rPr lang="en-US" dirty="0"/>
              <a:t>intercepted. </a:t>
            </a:r>
            <a:endParaRPr lang="en-US" dirty="0" smtClean="0"/>
          </a:p>
          <a:p>
            <a:endParaRPr lang="en-US" dirty="0"/>
          </a:p>
          <a:p>
            <a:r>
              <a:rPr lang="en-US" dirty="0" smtClean="0"/>
              <a:t>There </a:t>
            </a:r>
            <a:r>
              <a:rPr lang="en-US" dirty="0"/>
              <a:t>is commercial activity going on the Internet and many web sites require the users to fill forms and </a:t>
            </a:r>
            <a:r>
              <a:rPr lang="en-US" dirty="0" smtClean="0"/>
              <a:t>include. </a:t>
            </a:r>
            <a:r>
              <a:rPr lang="en-US" dirty="0"/>
              <a:t>To be able to do that users would like to have a secure, private communication with the other party. Online users may need private and secure communications for other reasons as well. They may simply not want third parties to browse and read their e-mails or alter their content.</a:t>
            </a:r>
          </a:p>
        </p:txBody>
      </p:sp>
    </p:spTree>
    <p:extLst>
      <p:ext uri="{BB962C8B-B14F-4D97-AF65-F5344CB8AC3E}">
        <p14:creationId xmlns:p14="http://schemas.microsoft.com/office/powerpoint/2010/main" xmlns="" val="3567127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685800" y="657836"/>
            <a:ext cx="7696200" cy="5355312"/>
          </a:xfrm>
          <a:prstGeom prst="rect">
            <a:avLst/>
          </a:prstGeom>
        </p:spPr>
        <p:txBody>
          <a:bodyPr wrap="square">
            <a:spAutoFit/>
          </a:bodyPr>
          <a:lstStyle/>
          <a:p>
            <a:r>
              <a:rPr lang="en-US" dirty="0"/>
              <a:t>Online Banking uses several different methods to protect your information.</a:t>
            </a:r>
          </a:p>
          <a:p>
            <a:r>
              <a:rPr lang="en-US" dirty="0"/>
              <a:t>All information within Online Banking uses the SSL (Secure Socket Layer) protocol for transferring data. </a:t>
            </a:r>
          </a:p>
          <a:p>
            <a:r>
              <a:rPr lang="en-US" dirty="0" smtClean="0"/>
              <a:t>In </a:t>
            </a:r>
            <a:r>
              <a:rPr lang="en-US" dirty="0"/>
              <a:t>practice, your browser will send a message via SSL to the bank’s server. The bank responds by sending a certificate, which contains the bank’s public key. Your browser authenticates the certificate (agrees that the server is in fact Bank of America), then generates a random session key which is used to encrypt data traveling between your browser and the bank’s server. This session key is encrypted using the bank’s public key and sent back to the server. The bank decrypts this message using its private key, and then uses the session key for the remainder of the communication.</a:t>
            </a:r>
          </a:p>
          <a:p>
            <a:r>
              <a:rPr lang="en-US" dirty="0"/>
              <a:t>Secure Socket Layer (SSL) protects data in three key ways:</a:t>
            </a:r>
          </a:p>
          <a:p>
            <a:r>
              <a:rPr lang="en-US" dirty="0"/>
              <a:t>Authentication ensures that you are communicating with the correct server. This prevents another computer from impersonating Bank of America.</a:t>
            </a:r>
          </a:p>
          <a:p>
            <a:r>
              <a:rPr lang="en-US" dirty="0"/>
              <a:t>Encryption scrambles transferred data.</a:t>
            </a:r>
          </a:p>
          <a:p>
            <a:r>
              <a:rPr lang="en-US" dirty="0"/>
              <a:t>Data integrity verifies that the information sent by you to Bank of America wasn’t altered during the transfer. The system detects if data was added or deleted after you sent the message. If any tampering has occurred, the connection is dropped.</a:t>
            </a:r>
          </a:p>
        </p:txBody>
      </p:sp>
    </p:spTree>
    <p:extLst>
      <p:ext uri="{BB962C8B-B14F-4D97-AF65-F5344CB8AC3E}">
        <p14:creationId xmlns:p14="http://schemas.microsoft.com/office/powerpoint/2010/main" xmlns="" val="1379768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TextBox 2"/>
          <p:cNvSpPr txBox="1"/>
          <p:nvPr/>
        </p:nvSpPr>
        <p:spPr>
          <a:xfrm>
            <a:off x="1143000" y="2743200"/>
            <a:ext cx="3233129" cy="369332"/>
          </a:xfrm>
          <a:prstGeom prst="rect">
            <a:avLst/>
          </a:prstGeom>
          <a:noFill/>
        </p:spPr>
        <p:txBody>
          <a:bodyPr wrap="none" rtlCol="0">
            <a:spAutoFit/>
          </a:bodyPr>
          <a:lstStyle/>
          <a:p>
            <a:r>
              <a:rPr lang="en-US" dirty="0" smtClean="0"/>
              <a:t>Information on social network!!!</a:t>
            </a:r>
            <a:endParaRPr lang="en-US" dirty="0"/>
          </a:p>
        </p:txBody>
      </p:sp>
    </p:spTree>
    <p:extLst>
      <p:ext uri="{BB962C8B-B14F-4D97-AF65-F5344CB8AC3E}">
        <p14:creationId xmlns:p14="http://schemas.microsoft.com/office/powerpoint/2010/main" xmlns="" val="1415946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848600" cy="612775"/>
          </a:xfrm>
        </p:spPr>
        <p:txBody>
          <a:bodyPr>
            <a:normAutofit fontScale="90000"/>
          </a:bodyPr>
          <a:lstStyle/>
          <a:p>
            <a:r>
              <a:rPr lang="en-US" sz="3100" b="1" dirty="0"/>
              <a:t>What is an SSL (Secure Sockets Layer) Certificate</a:t>
            </a:r>
            <a:r>
              <a:rPr lang="en-US" sz="3100" b="1" dirty="0" smtClean="0"/>
              <a:t>?</a:t>
            </a:r>
            <a:endParaRPr lang="en-US" dirty="0"/>
          </a:p>
        </p:txBody>
      </p:sp>
      <p:sp>
        <p:nvSpPr>
          <p:cNvPr id="3" name="Rectangle 2"/>
          <p:cNvSpPr/>
          <p:nvPr/>
        </p:nvSpPr>
        <p:spPr>
          <a:xfrm>
            <a:off x="762000" y="1524000"/>
            <a:ext cx="7696200" cy="5078313"/>
          </a:xfrm>
          <a:prstGeom prst="rect">
            <a:avLst/>
          </a:prstGeom>
        </p:spPr>
        <p:txBody>
          <a:bodyPr wrap="square">
            <a:spAutoFit/>
          </a:bodyPr>
          <a:lstStyle/>
          <a:p>
            <a:r>
              <a:rPr lang="en-US" dirty="0" smtClean="0"/>
              <a:t>An </a:t>
            </a:r>
            <a:r>
              <a:rPr lang="en-US" dirty="0"/>
              <a:t>SSL Certificate adds essential security to online transactions</a:t>
            </a:r>
          </a:p>
          <a:p>
            <a:r>
              <a:rPr lang="en-US" dirty="0" smtClean="0"/>
              <a:t>SSL </a:t>
            </a:r>
            <a:r>
              <a:rPr lang="en-US" dirty="0"/>
              <a:t>stands for Secure Sockets Layer. It </a:t>
            </a:r>
            <a:r>
              <a:rPr lang="en-US" dirty="0" smtClean="0"/>
              <a:t>is encryption that provides </a:t>
            </a:r>
            <a:r>
              <a:rPr lang="en-US" dirty="0"/>
              <a:t>a secure connection between internet browsers and websites, for the information being transferred between your browser and the server.</a:t>
            </a:r>
          </a:p>
          <a:p>
            <a:endParaRPr lang="en-US" dirty="0"/>
          </a:p>
          <a:p>
            <a:r>
              <a:rPr lang="en-US" dirty="0" smtClean="0"/>
              <a:t>allowing </a:t>
            </a:r>
            <a:r>
              <a:rPr lang="en-US" dirty="0"/>
              <a:t>you to transmit private data </a:t>
            </a:r>
            <a:r>
              <a:rPr lang="en-US" dirty="0" smtClean="0"/>
              <a:t>online</a:t>
            </a:r>
            <a:r>
              <a:rPr lang="en-US" dirty="0"/>
              <a:t> </a:t>
            </a:r>
            <a:r>
              <a:rPr lang="en-US" dirty="0" smtClean="0"/>
              <a:t>securely.</a:t>
            </a:r>
          </a:p>
          <a:p>
            <a:endParaRPr lang="en-US" dirty="0"/>
          </a:p>
          <a:p>
            <a:r>
              <a:rPr lang="en-US" dirty="0" smtClean="0"/>
              <a:t>Sites </a:t>
            </a:r>
            <a:r>
              <a:rPr lang="en-US" dirty="0"/>
              <a:t>secured with SSL display a padlock in the browsers URL and possibly a green address bar if secured by an EV Certificate.</a:t>
            </a:r>
          </a:p>
          <a:p>
            <a:r>
              <a:rPr lang="en-US" dirty="0"/>
              <a:t>So what is SSL used for? The SSL protocol is used by millions of e-Business providers to protect their customers, ensuring their online transactions remain confidential. A web page should use encryption expected to submit confidential data, including credit card details, passwords or any personal information. All web browsers have the ability to interact with secured sites so long as the site's certificate is from a recognized certificate authority, such as </a:t>
            </a:r>
            <a:r>
              <a:rPr lang="en-US" dirty="0" err="1"/>
              <a:t>Comodo</a:t>
            </a:r>
            <a:r>
              <a:rPr lang="en-US" dirty="0" smtClean="0"/>
              <a:t>.</a:t>
            </a:r>
          </a:p>
          <a:p>
            <a:endParaRPr lang="en-US" dirty="0"/>
          </a:p>
          <a:p>
            <a:r>
              <a:rPr lang="en-US" dirty="0"/>
              <a:t>At a high level, SSL uses public key cryptography to secure transmissions over the Internet</a:t>
            </a:r>
            <a:r>
              <a:rPr lang="en-US" dirty="0" smtClean="0"/>
              <a:t>.</a:t>
            </a:r>
            <a:endParaRPr lang="en-US" dirty="0"/>
          </a:p>
        </p:txBody>
      </p:sp>
    </p:spTree>
    <p:extLst>
      <p:ext uri="{BB962C8B-B14F-4D97-AF65-F5344CB8AC3E}">
        <p14:creationId xmlns:p14="http://schemas.microsoft.com/office/powerpoint/2010/main" xmlns="" val="165803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how large cyber attacks are and how they cost hundreds of billions of dollars annually.</a:t>
            </a:r>
          </a:p>
          <a:p>
            <a:pPr marL="0" indent="0">
              <a:buNone/>
            </a:pPr>
            <a:r>
              <a:rPr lang="en-US" dirty="0" smtClean="0"/>
              <a:t>popular ways cyber attacks occur and the types of attacks. </a:t>
            </a:r>
          </a:p>
          <a:p>
            <a:pPr marL="0" indent="0">
              <a:buNone/>
            </a:pPr>
            <a:r>
              <a:rPr lang="en-US" dirty="0" smtClean="0"/>
              <a:t>prevention methods against cyber attacks </a:t>
            </a:r>
          </a:p>
          <a:p>
            <a:pPr marL="0" indent="0">
              <a:buNone/>
            </a:pPr>
            <a:r>
              <a:rPr lang="en-US" dirty="0" smtClean="0"/>
              <a:t>Detection</a:t>
            </a:r>
          </a:p>
          <a:p>
            <a:pPr marL="0" indent="0">
              <a:buNone/>
            </a:pPr>
            <a:r>
              <a:rPr lang="en-US" dirty="0" smtClean="0"/>
              <a:t>What “virus”, spyware, worms, malware and etc. actually were. </a:t>
            </a:r>
            <a:endParaRPr lang="en-US" dirty="0" smtClean="0"/>
          </a:p>
          <a:p>
            <a:r>
              <a:rPr lang="en-US" dirty="0" smtClean="0"/>
              <a:t>What is cyber security?</a:t>
            </a:r>
          </a:p>
          <a:p>
            <a:pPr lvl="2"/>
            <a:r>
              <a:rPr lang="en-US" dirty="0" smtClean="0"/>
              <a:t>The internet    </a:t>
            </a:r>
          </a:p>
          <a:p>
            <a:pPr lvl="2"/>
            <a:r>
              <a:rPr lang="en-US" dirty="0" smtClean="0"/>
              <a:t>Importance of cyber security</a:t>
            </a:r>
          </a:p>
          <a:p>
            <a:pPr lvl="2"/>
            <a:r>
              <a:rPr lang="en-US" dirty="0" smtClean="0"/>
              <a:t>Cyber security spending</a:t>
            </a:r>
          </a:p>
          <a:p>
            <a:r>
              <a:rPr lang="en-US" dirty="0" smtClean="0"/>
              <a:t>Cyber attacks</a:t>
            </a:r>
          </a:p>
          <a:p>
            <a:pPr lvl="2"/>
            <a:r>
              <a:rPr lang="en-US" dirty="0" smtClean="0"/>
              <a:t>Types of attacks</a:t>
            </a:r>
          </a:p>
          <a:p>
            <a:pPr lvl="2"/>
            <a:r>
              <a:rPr lang="en-US" dirty="0" smtClean="0"/>
              <a:t>Difference between virus, malware and spyware</a:t>
            </a:r>
          </a:p>
          <a:p>
            <a:pPr lvl="2"/>
            <a:r>
              <a:rPr lang="en-US" dirty="0" smtClean="0"/>
              <a:t>Ways to prevent attacks </a:t>
            </a:r>
          </a:p>
          <a:p>
            <a:pPr marL="0" indent="0">
              <a:buNone/>
            </a:pPr>
            <a:r>
              <a:rPr lang="en-US" dirty="0" smtClean="0"/>
              <a:t>	</a:t>
            </a:r>
          </a:p>
          <a:p>
            <a:pPr marL="0" indent="0">
              <a:buNone/>
            </a:pPr>
            <a:endParaRPr lang="en-US" dirty="0" smtClean="0"/>
          </a:p>
          <a:p>
            <a:pPr marL="0" indent="0">
              <a:buNone/>
            </a:pPr>
            <a:endParaRPr lang="en-US" sz="3600"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990600"/>
            <a:ext cx="6710362" cy="612775"/>
          </a:xfrm>
        </p:spPr>
        <p:txBody>
          <a:bodyPr>
            <a:normAutofit fontScale="90000"/>
          </a:bodyPr>
          <a:lstStyle/>
          <a:p>
            <a:r>
              <a:rPr lang="en-US" b="1" dirty="0"/>
              <a:t>What is Cryptography?</a:t>
            </a:r>
            <a:br>
              <a:rPr lang="en-US" b="1" dirty="0"/>
            </a:br>
            <a:endParaRPr lang="en-US" dirty="0"/>
          </a:p>
        </p:txBody>
      </p:sp>
      <p:sp>
        <p:nvSpPr>
          <p:cNvPr id="3" name="Rectangle 2"/>
          <p:cNvSpPr/>
          <p:nvPr/>
        </p:nvSpPr>
        <p:spPr>
          <a:xfrm>
            <a:off x="685800" y="2044006"/>
            <a:ext cx="7467600" cy="1569660"/>
          </a:xfrm>
          <a:prstGeom prst="rect">
            <a:avLst/>
          </a:prstGeom>
        </p:spPr>
        <p:txBody>
          <a:bodyPr wrap="square">
            <a:spAutoFit/>
          </a:bodyPr>
          <a:lstStyle/>
          <a:p>
            <a:r>
              <a:rPr lang="en-US" sz="3200" dirty="0" smtClean="0"/>
              <a:t>In </a:t>
            </a:r>
            <a:r>
              <a:rPr lang="en-US" sz="3200" dirty="0"/>
              <a:t>simple terms, cryptography is the science concerned with the study of secret communication.</a:t>
            </a:r>
          </a:p>
        </p:txBody>
      </p:sp>
      <p:sp>
        <p:nvSpPr>
          <p:cNvPr id="4" name="Rectangle 3"/>
          <p:cNvSpPr/>
          <p:nvPr/>
        </p:nvSpPr>
        <p:spPr>
          <a:xfrm>
            <a:off x="990600" y="3704734"/>
            <a:ext cx="7391400" cy="1200329"/>
          </a:xfrm>
          <a:prstGeom prst="rect">
            <a:avLst/>
          </a:prstGeom>
        </p:spPr>
        <p:txBody>
          <a:bodyPr wrap="square">
            <a:spAutoFit/>
          </a:bodyPr>
          <a:lstStyle/>
          <a:p>
            <a:r>
              <a:rPr lang="en-US" dirty="0"/>
              <a:t>If you look at the origin of the root words of cryptography (crypto and </a:t>
            </a:r>
            <a:r>
              <a:rPr lang="en-US" dirty="0" err="1"/>
              <a:t>graphy</a:t>
            </a:r>
            <a:r>
              <a:rPr lang="en-US" dirty="0"/>
              <a:t>), you will see that "crypto" stands for "hidden, secret", and "</a:t>
            </a:r>
            <a:r>
              <a:rPr lang="en-US" dirty="0" err="1"/>
              <a:t>graphy</a:t>
            </a:r>
            <a:r>
              <a:rPr lang="en-US" dirty="0"/>
              <a:t>" denotes "</a:t>
            </a:r>
            <a:r>
              <a:rPr lang="en-US" i="1" dirty="0"/>
              <a:t>a process or form of drawing, writing, representing, recording, describing, etc., or an art or science concerned with such a process</a:t>
            </a:r>
            <a:r>
              <a:rPr lang="en-US" dirty="0"/>
              <a:t>."</a:t>
            </a:r>
          </a:p>
        </p:txBody>
      </p:sp>
      <p:sp>
        <p:nvSpPr>
          <p:cNvPr id="5" name="Rectangle 4"/>
          <p:cNvSpPr/>
          <p:nvPr/>
        </p:nvSpPr>
        <p:spPr>
          <a:xfrm>
            <a:off x="990600" y="5310511"/>
            <a:ext cx="7162800" cy="1200329"/>
          </a:xfrm>
          <a:prstGeom prst="rect">
            <a:avLst/>
          </a:prstGeom>
        </p:spPr>
        <p:txBody>
          <a:bodyPr wrap="square">
            <a:spAutoFit/>
          </a:bodyPr>
          <a:lstStyle/>
          <a:p>
            <a:r>
              <a:rPr lang="en-US" dirty="0"/>
              <a:t>The science or study of the techniques of secret writing, esp. code and cipher systems, methods, and the </a:t>
            </a:r>
            <a:r>
              <a:rPr lang="en-US" dirty="0" err="1"/>
              <a:t>like.Compare</a:t>
            </a:r>
            <a:r>
              <a:rPr lang="en-US" dirty="0"/>
              <a:t> cryptanalysis (def. 2).</a:t>
            </a:r>
          </a:p>
          <a:p>
            <a:r>
              <a:rPr lang="en-US" dirty="0"/>
              <a:t>The procedures, processes, methods, etc., of making and using secret writing, as codes or ciphers.</a:t>
            </a:r>
          </a:p>
        </p:txBody>
      </p:sp>
    </p:spTree>
    <p:extLst>
      <p:ext uri="{BB962C8B-B14F-4D97-AF65-F5344CB8AC3E}">
        <p14:creationId xmlns:p14="http://schemas.microsoft.com/office/powerpoint/2010/main" xmlns="" val="2596719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9273" y="762000"/>
            <a:ext cx="6710362" cy="612775"/>
          </a:xfrm>
        </p:spPr>
        <p:txBody>
          <a:bodyPr>
            <a:normAutofit fontScale="90000"/>
          </a:bodyPr>
          <a:lstStyle/>
          <a:p>
            <a:r>
              <a:rPr lang="en-US" b="1" dirty="0"/>
              <a:t>What is Encryption?</a:t>
            </a:r>
            <a:br>
              <a:rPr lang="en-US" b="1" dirty="0"/>
            </a:br>
            <a:endParaRPr lang="en-US" dirty="0"/>
          </a:p>
        </p:txBody>
      </p:sp>
      <p:sp>
        <p:nvSpPr>
          <p:cNvPr id="3" name="Rectangle 2"/>
          <p:cNvSpPr/>
          <p:nvPr/>
        </p:nvSpPr>
        <p:spPr>
          <a:xfrm>
            <a:off x="838200" y="2274838"/>
            <a:ext cx="6858000" cy="1200329"/>
          </a:xfrm>
          <a:prstGeom prst="rect">
            <a:avLst/>
          </a:prstGeom>
        </p:spPr>
        <p:txBody>
          <a:bodyPr wrap="square">
            <a:spAutoFit/>
          </a:bodyPr>
          <a:lstStyle/>
          <a:p>
            <a:r>
              <a:rPr lang="en-US" dirty="0" smtClean="0"/>
              <a:t>If </a:t>
            </a:r>
            <a:r>
              <a:rPr lang="en-US" dirty="0"/>
              <a:t>you breakdown the </a:t>
            </a:r>
            <a:r>
              <a:rPr lang="en-US" dirty="0" err="1"/>
              <a:t>the</a:t>
            </a:r>
            <a:r>
              <a:rPr lang="en-US" dirty="0"/>
              <a:t> base word--"encrypt"--into its root, you will see "en" and "crypt". The "en" part means "to make", and the "crypt" part (a variation of "crypto") means hidden or secret. Since "encrypt" is a verb, the base term then means "to make hidden or secret".</a:t>
            </a:r>
          </a:p>
        </p:txBody>
      </p:sp>
      <p:sp>
        <p:nvSpPr>
          <p:cNvPr id="4" name="Rectangle 3"/>
          <p:cNvSpPr/>
          <p:nvPr/>
        </p:nvSpPr>
        <p:spPr>
          <a:xfrm>
            <a:off x="990600" y="5029200"/>
            <a:ext cx="6705600" cy="646331"/>
          </a:xfrm>
          <a:prstGeom prst="rect">
            <a:avLst/>
          </a:prstGeom>
        </p:spPr>
        <p:txBody>
          <a:bodyPr wrap="square">
            <a:spAutoFit/>
          </a:bodyPr>
          <a:lstStyle/>
          <a:p>
            <a:r>
              <a:rPr lang="en-US" dirty="0"/>
              <a:t> "encryption" basically is some process or algorithm (known as a </a:t>
            </a:r>
            <a:r>
              <a:rPr lang="en-US" b="1" dirty="0"/>
              <a:t>cipher</a:t>
            </a:r>
            <a:r>
              <a:rPr lang="en-US" dirty="0"/>
              <a:t>) to make information hidden or secret.</a:t>
            </a:r>
          </a:p>
        </p:txBody>
      </p:sp>
    </p:spTree>
    <p:extLst>
      <p:ext uri="{BB962C8B-B14F-4D97-AF65-F5344CB8AC3E}">
        <p14:creationId xmlns:p14="http://schemas.microsoft.com/office/powerpoint/2010/main" xmlns="" val="2019153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2286000" y="58847"/>
            <a:ext cx="6019800" cy="1754326"/>
          </a:xfrm>
          <a:prstGeom prst="rect">
            <a:avLst/>
          </a:prstGeom>
        </p:spPr>
        <p:txBody>
          <a:bodyPr wrap="square">
            <a:spAutoFit/>
          </a:bodyPr>
          <a:lstStyle/>
          <a:p>
            <a:r>
              <a:rPr lang="en-US" dirty="0"/>
              <a:t>In the days of written communication, most common ciphers involved some form or substitution or transposition of alphabetical letters. Substitution means to substitute one character for another while transposition is some form of repositioning characters within the </a:t>
            </a:r>
            <a:r>
              <a:rPr lang="en-US" u="sng" dirty="0">
                <a:hlinkClick r:id="rId2"/>
              </a:rPr>
              <a:t>message</a:t>
            </a:r>
            <a:r>
              <a:rPr lang="en-US" dirty="0"/>
              <a:t> (which literally scrambles the information</a:t>
            </a:r>
            <a:r>
              <a:rPr lang="en-US" dirty="0" smtClean="0"/>
              <a:t>).</a:t>
            </a:r>
            <a:endParaRPr lang="en-US" dirty="0"/>
          </a:p>
        </p:txBody>
      </p:sp>
    </p:spTree>
    <p:extLst>
      <p:ext uri="{BB962C8B-B14F-4D97-AF65-F5344CB8AC3E}">
        <p14:creationId xmlns:p14="http://schemas.microsoft.com/office/powerpoint/2010/main" xmlns="" val="2461894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2286000" y="1028343"/>
            <a:ext cx="4572000" cy="4801314"/>
          </a:xfrm>
          <a:prstGeom prst="rect">
            <a:avLst/>
          </a:prstGeom>
        </p:spPr>
        <p:txBody>
          <a:bodyPr>
            <a:spAutoFit/>
          </a:bodyPr>
          <a:lstStyle/>
          <a:p>
            <a:endParaRPr lang="en-US" dirty="0"/>
          </a:p>
          <a:p>
            <a:r>
              <a:rPr lang="en-US" dirty="0"/>
              <a:t>In the digital age, ciphers changed and are generally based on two types of algorithms--one using the same key to encrypt and decrypt, and one using different keys to encrypt and decrypt (also known as symmetric and asymmetric key algorithms, respectively). The one that uses </a:t>
            </a:r>
            <a:r>
              <a:rPr lang="en-US" b="1" dirty="0"/>
              <a:t>symmetric keys</a:t>
            </a:r>
            <a:r>
              <a:rPr lang="en-US" dirty="0"/>
              <a:t> falls under </a:t>
            </a:r>
            <a:r>
              <a:rPr lang="en-US" dirty="0">
                <a:hlinkClick r:id="rId2"/>
              </a:rPr>
              <a:t>private-key cryptography</a:t>
            </a:r>
            <a:r>
              <a:rPr lang="en-US" dirty="0"/>
              <a:t>, while </a:t>
            </a:r>
            <a:r>
              <a:rPr lang="en-US" b="1" dirty="0"/>
              <a:t>asymmetric key</a:t>
            </a:r>
            <a:r>
              <a:rPr lang="en-US" dirty="0"/>
              <a:t> algorithms falls under </a:t>
            </a:r>
            <a:r>
              <a:rPr lang="en-US" dirty="0">
                <a:hlinkClick r:id="rId3"/>
              </a:rPr>
              <a:t>public-key cryptography</a:t>
            </a:r>
            <a:r>
              <a:rPr lang="en-US" dirty="0"/>
              <a:t>. DES (</a:t>
            </a:r>
            <a:r>
              <a:rPr lang="en-US" dirty="0">
                <a:hlinkClick r:id="rId4"/>
              </a:rPr>
              <a:t>Data Encryption Standard</a:t>
            </a:r>
            <a:r>
              <a:rPr lang="en-US" dirty="0"/>
              <a:t>) and AES (</a:t>
            </a:r>
            <a:r>
              <a:rPr lang="en-US" dirty="0">
                <a:hlinkClick r:id="rId5"/>
              </a:rPr>
              <a:t>Advanced Encryption Standard</a:t>
            </a:r>
            <a:r>
              <a:rPr lang="en-US" dirty="0"/>
              <a:t>) are two well known ciphers based on symmetric key algorithms, while RSA (</a:t>
            </a:r>
            <a:r>
              <a:rPr lang="en-US" dirty="0" err="1">
                <a:hlinkClick r:id="rId6"/>
              </a:rPr>
              <a:t>Rivest</a:t>
            </a:r>
            <a:r>
              <a:rPr lang="en-US" dirty="0">
                <a:hlinkClick r:id="rId6"/>
              </a:rPr>
              <a:t>, Shamir and </a:t>
            </a:r>
            <a:r>
              <a:rPr lang="en-US" dirty="0" err="1">
                <a:hlinkClick r:id="rId6"/>
              </a:rPr>
              <a:t>Adleman</a:t>
            </a:r>
            <a:r>
              <a:rPr lang="en-US"/>
              <a:t>) is a well known cipher based on asymmetric key algorithms.</a:t>
            </a:r>
            <a:endParaRPr lang="en-US" dirty="0"/>
          </a:p>
        </p:txBody>
      </p:sp>
    </p:spTree>
    <p:extLst>
      <p:ext uri="{BB962C8B-B14F-4D97-AF65-F5344CB8AC3E}">
        <p14:creationId xmlns:p14="http://schemas.microsoft.com/office/powerpoint/2010/main" xmlns="" val="4156927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p:cNvSpPr>
            <a:spLocks noGrp="1"/>
          </p:cNvSpPr>
          <p:nvPr>
            <p:ph type="sldNum" sz="quarter" idx="10"/>
          </p:nvPr>
        </p:nvSpPr>
        <p:spPr/>
        <p:txBody>
          <a:bodyPr/>
          <a:lstStyle/>
          <a:p>
            <a:fld id="{AED04BEA-2099-406F-A6B9-9C1DFCEBA7F8}" type="slidenum">
              <a:rPr lang="en-US" altLang="en-US"/>
              <a:pPr/>
              <a:t>24</a:t>
            </a:fld>
            <a:endParaRPr lang="en-US">
              <a:solidFill>
                <a:schemeClr val="tx1"/>
              </a:solidFill>
              <a:latin typeface="Times" pitchFamily="2" charset="0"/>
            </a:endParaRPr>
          </a:p>
        </p:txBody>
      </p:sp>
      <p:sp>
        <p:nvSpPr>
          <p:cNvPr id="16388"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Information Stewardship</a:t>
            </a:r>
          </a:p>
        </p:txBody>
      </p:sp>
      <p:sp>
        <p:nvSpPr>
          <p:cNvPr id="16389" name="Content Placeholder 2"/>
          <p:cNvSpPr>
            <a:spLocks noGrp="1" noChangeArrowheads="1"/>
          </p:cNvSpPr>
          <p:nvPr>
            <p:ph idx="4294967295"/>
          </p:nvPr>
        </p:nvSpPr>
        <p:spPr bwMode="auto">
          <a:xfrm>
            <a:off x="685800" y="1905000"/>
            <a:ext cx="7620000" cy="38401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sz="2400" dirty="0"/>
              <a:t>You are a steward of </a:t>
            </a:r>
            <a:r>
              <a:rPr lang="en-US" altLang="zh-CN" sz="2400" dirty="0" smtClean="0"/>
              <a:t>information (personal or professional information.) you use on your devices.</a:t>
            </a:r>
          </a:p>
          <a:p>
            <a:endParaRPr lang="en-US" altLang="zh-CN" sz="2400" dirty="0"/>
          </a:p>
          <a:p>
            <a:r>
              <a:rPr lang="en-US" altLang="zh-CN" sz="2400" dirty="0"/>
              <a:t>Vulnerabilities at home and at work jeopardize not only </a:t>
            </a:r>
            <a:r>
              <a:rPr lang="en-US" altLang="zh-CN" sz="2400" dirty="0" smtClean="0"/>
              <a:t>yourself, </a:t>
            </a:r>
            <a:r>
              <a:rPr lang="en-US" altLang="zh-CN" sz="2400" dirty="0"/>
              <a:t>but everyone you connect with </a:t>
            </a:r>
          </a:p>
        </p:txBody>
      </p:sp>
      <p:sp>
        <p:nvSpPr>
          <p:cNvPr id="16390" name="Slide Number Placeholder 3"/>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FEE374AE-BC84-4408-8E25-FC7B79BFF75A}" type="slidenum">
              <a:rPr lang="en-US">
                <a:solidFill>
                  <a:schemeClr val="bg1"/>
                </a:solidFill>
                <a:latin typeface="Century Gothic" pitchFamily="34" charset="0"/>
              </a:rPr>
              <a:pPr/>
              <a:t>24</a:t>
            </a:fld>
            <a:endParaRPr lang="en-US">
              <a:solidFill>
                <a:schemeClr val="bg1"/>
              </a:solidFill>
              <a:latin typeface="Century Gothic" pitchFamily="34" charset="0"/>
            </a:endParaRPr>
          </a:p>
        </p:txBody>
      </p:sp>
    </p:spTree>
    <p:extLst>
      <p:ext uri="{BB962C8B-B14F-4D97-AF65-F5344CB8AC3E}">
        <p14:creationId xmlns:p14="http://schemas.microsoft.com/office/powerpoint/2010/main" xmlns="" val="4162154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2286000" y="2413338"/>
            <a:ext cx="4572000" cy="2031325"/>
          </a:xfrm>
          <a:prstGeom prst="rect">
            <a:avLst/>
          </a:prstGeom>
        </p:spPr>
        <p:txBody>
          <a:bodyPr>
            <a:spAutoFit/>
          </a:bodyPr>
          <a:lstStyle/>
          <a:p>
            <a:r>
              <a:rPr lang="en-US" dirty="0"/>
              <a:t>The use of cryptographic software to evade prosecution and harassment while sending and receiving information over computer networks is associated with </a:t>
            </a:r>
            <a:r>
              <a:rPr lang="en-US" dirty="0">
                <a:hlinkClick r:id="rId2" tooltip="Crypto-anarchism"/>
              </a:rPr>
              <a:t>crypto-anarchism</a:t>
            </a:r>
            <a:r>
              <a:rPr lang="en-US" dirty="0"/>
              <a:t>, a movement invested in protecting the individual against government mass surveillance.</a:t>
            </a:r>
          </a:p>
        </p:txBody>
      </p:sp>
    </p:spTree>
    <p:extLst>
      <p:ext uri="{BB962C8B-B14F-4D97-AF65-F5344CB8AC3E}">
        <p14:creationId xmlns:p14="http://schemas.microsoft.com/office/powerpoint/2010/main" xmlns="" val="1590737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2286000" y="-356651"/>
            <a:ext cx="4572000" cy="5632311"/>
          </a:xfrm>
          <a:prstGeom prst="rect">
            <a:avLst/>
          </a:prstGeom>
        </p:spPr>
        <p:txBody>
          <a:bodyPr>
            <a:spAutoFit/>
          </a:bodyPr>
          <a:lstStyle/>
          <a:p>
            <a:r>
              <a:rPr lang="en-US" b="1" dirty="0"/>
              <a:t>Digital privacy</a:t>
            </a:r>
            <a:r>
              <a:rPr lang="en-US" dirty="0"/>
              <a:t> is a trending social concern</a:t>
            </a:r>
            <a:r>
              <a:rPr lang="en-US" baseline="30000" dirty="0">
                <a:hlinkClick r:id="rId2"/>
              </a:rPr>
              <a:t>[1]</a:t>
            </a:r>
            <a:r>
              <a:rPr lang="en-US" dirty="0"/>
              <a:t> subsequent to the </a:t>
            </a:r>
            <a:r>
              <a:rPr lang="en-US" dirty="0">
                <a:hlinkClick r:id="rId3" tooltip="2013 mass surveillance disclosures"/>
              </a:rPr>
              <a:t>2013 mass surveillance disclosures</a:t>
            </a:r>
            <a:r>
              <a:rPr lang="en-US" dirty="0"/>
              <a:t> which cast a shadow over the privacy of </a:t>
            </a:r>
            <a:r>
              <a:rPr lang="en-US" dirty="0">
                <a:hlinkClick r:id="rId4" tooltip="Cloud storage"/>
              </a:rPr>
              <a:t>cloud storage</a:t>
            </a:r>
            <a:r>
              <a:rPr lang="en-US" dirty="0"/>
              <a:t> and </a:t>
            </a:r>
            <a:r>
              <a:rPr lang="en-US" dirty="0">
                <a:hlinkClick r:id="rId5" tooltip="Social media"/>
              </a:rPr>
              <a:t>social media</a:t>
            </a:r>
            <a:r>
              <a:rPr lang="en-US" dirty="0"/>
              <a:t>. While it is concerned with the </a:t>
            </a:r>
            <a:r>
              <a:rPr lang="en-US" dirty="0">
                <a:hlinkClick r:id="rId6" tooltip="Privacy"/>
              </a:rPr>
              <a:t>privacy</a:t>
            </a:r>
            <a:r>
              <a:rPr lang="en-US" dirty="0"/>
              <a:t> of digital information in general, it many contexts it specifically references information concerning </a:t>
            </a:r>
            <a:r>
              <a:rPr lang="en-US" dirty="0">
                <a:hlinkClick r:id="rId7" tooltip="Personal identity"/>
              </a:rPr>
              <a:t>personal identity</a:t>
            </a:r>
            <a:r>
              <a:rPr lang="en-US" dirty="0"/>
              <a:t> shared over public networks.</a:t>
            </a:r>
          </a:p>
          <a:p>
            <a:r>
              <a:rPr lang="en-US" dirty="0"/>
              <a:t>Until the </a:t>
            </a:r>
            <a:r>
              <a:rPr lang="en-US" dirty="0">
                <a:hlinkClick r:id="rId8" tooltip="Edward Snowden"/>
              </a:rPr>
              <a:t>Edward Snowden</a:t>
            </a:r>
            <a:r>
              <a:rPr lang="en-US" dirty="0"/>
              <a:t> disclosures concerning the extent of the </a:t>
            </a:r>
            <a:r>
              <a:rPr lang="en-US" dirty="0">
                <a:hlinkClick r:id="rId9" tooltip="NSA"/>
              </a:rPr>
              <a:t>NSA</a:t>
            </a:r>
            <a:r>
              <a:rPr lang="en-US" dirty="0"/>
              <a:t>'s </a:t>
            </a:r>
            <a:r>
              <a:rPr lang="en-US" dirty="0">
                <a:hlinkClick r:id="rId10" tooltip="PRISM"/>
              </a:rPr>
              <a:t>PRISM</a:t>
            </a:r>
            <a:r>
              <a:rPr lang="en-US" dirty="0"/>
              <a:t> program, the public debate on digital privacy mainly centered on </a:t>
            </a:r>
            <a:r>
              <a:rPr lang="en-US" dirty="0">
                <a:hlinkClick r:id="rId11" tooltip="Privacy concerns with social networking services"/>
              </a:rPr>
              <a:t>privacy concerns with social networking services</a:t>
            </a:r>
            <a:r>
              <a:rPr lang="en-US" dirty="0"/>
              <a:t>, as viewed from within these services.</a:t>
            </a:r>
          </a:p>
          <a:p>
            <a:r>
              <a:rPr lang="en-US" dirty="0"/>
              <a:t>With the secrecy of the American </a:t>
            </a:r>
            <a:r>
              <a:rPr lang="en-US" dirty="0">
                <a:hlinkClick r:id="rId12" tooltip="Foreign Intelligence Surveillance Act"/>
              </a:rPr>
              <a:t>Foreign Intelligence Surveillance Act</a:t>
            </a:r>
            <a:r>
              <a:rPr lang="en-US" dirty="0"/>
              <a:t> more widely disclosed,</a:t>
            </a:r>
            <a:r>
              <a:rPr lang="en-US" baseline="30000" dirty="0">
                <a:hlinkClick r:id="rId2"/>
              </a:rPr>
              <a:t>[2]</a:t>
            </a:r>
            <a:r>
              <a:rPr lang="en-US" dirty="0"/>
              <a:t> digital privacy is increasingly recognized as an issue in the context of </a:t>
            </a:r>
            <a:r>
              <a:rPr lang="en-US" dirty="0">
                <a:hlinkClick r:id="rId13" tooltip="Mass surveillance"/>
              </a:rPr>
              <a:t>mass surveillance</a:t>
            </a:r>
            <a:r>
              <a:rPr lang="en-US" dirty="0" smtClean="0"/>
              <a:t>.</a:t>
            </a:r>
            <a:endParaRPr lang="en-US" dirty="0"/>
          </a:p>
        </p:txBody>
      </p:sp>
    </p:spTree>
    <p:extLst>
      <p:ext uri="{BB962C8B-B14F-4D97-AF65-F5344CB8AC3E}">
        <p14:creationId xmlns:p14="http://schemas.microsoft.com/office/powerpoint/2010/main" xmlns="" val="2835837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p>
        </p:txBody>
      </p:sp>
      <p:sp>
        <p:nvSpPr>
          <p:cNvPr id="6147" name="Rectangle 3"/>
          <p:cNvSpPr>
            <a:spLocks noGrp="1" noChangeArrowheads="1"/>
          </p:cNvSpPr>
          <p:nvPr>
            <p:ph type="body" idx="1"/>
          </p:nvPr>
        </p:nvSpPr>
        <p:spPr/>
        <p:txBody>
          <a:bodyPr>
            <a:normAutofit fontScale="70000" lnSpcReduction="20000"/>
          </a:bodyPr>
          <a:lstStyle/>
          <a:p>
            <a:pPr>
              <a:lnSpc>
                <a:spcPct val="80000"/>
              </a:lnSpc>
            </a:pPr>
            <a:r>
              <a:rPr lang="en-US" altLang="zh-CN" dirty="0"/>
              <a:t>Welcome to the Cyber Security and Privacy Awareness course.  The purpose of this course is to increase your awareness of the threats and risks that are part of using any information system and the sensitive information and data contained in information systems. By information system, we mean paper materials, computers, mobile devices, networks, databases, and electronic information storage. The computing world is the world of cyber. </a:t>
            </a:r>
          </a:p>
          <a:p>
            <a:pPr>
              <a:lnSpc>
                <a:spcPct val="80000"/>
              </a:lnSpc>
            </a:pPr>
            <a:r>
              <a:rPr lang="en-US" altLang="zh-CN" dirty="0"/>
              <a:t> </a:t>
            </a:r>
          </a:p>
          <a:p>
            <a:pPr>
              <a:lnSpc>
                <a:spcPct val="80000"/>
              </a:lnSpc>
            </a:pPr>
            <a:r>
              <a:rPr lang="en-US" altLang="zh-CN" dirty="0"/>
              <a:t>The Department of Education is responsible for a great deal of sensitive information, especially information that is private information about our customers, our people, and our other stakeholders. When you use Department computers and information systems or access Privacy Act information, such as personally identifiable information (PII) or other types of sensitive information such as personnel information, contracts/financial information, you assume a responsibility to help us all safeguard that information and to keep our information systems working correctly.</a:t>
            </a:r>
          </a:p>
          <a:p>
            <a:pPr eaLnBrk="1" hangingPunct="1">
              <a:lnSpc>
                <a:spcPct val="80000"/>
              </a:lnSpc>
            </a:pPr>
            <a:endParaRPr lang="en-US" altLang="zh-CN" dirty="0"/>
          </a:p>
          <a:p>
            <a:pPr>
              <a:lnSpc>
                <a:spcPct val="80000"/>
              </a:lnSpc>
            </a:pPr>
            <a:endParaRPr lang="en-US" altLang="zh-CN" dirty="0"/>
          </a:p>
        </p:txBody>
      </p:sp>
    </p:spTree>
    <p:extLst>
      <p:ext uri="{BB962C8B-B14F-4D97-AF65-F5344CB8AC3E}">
        <p14:creationId xmlns:p14="http://schemas.microsoft.com/office/powerpoint/2010/main" xmlns="" val="484828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49CD74BF-AE39-4207-AE08-61BA8146C996}" type="slidenum">
              <a:rPr lang="en-US" altLang="en-US"/>
              <a:pPr/>
              <a:t>28</a:t>
            </a:fld>
            <a:endParaRPr lang="en-US">
              <a:solidFill>
                <a:schemeClr val="tx1"/>
              </a:solidFill>
              <a:latin typeface="Times" pitchFamily="2" charset="0"/>
            </a:endParaRPr>
          </a:p>
        </p:txBody>
      </p:sp>
      <p:sp>
        <p:nvSpPr>
          <p:cNvPr id="7170"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Cyber Security Defined</a:t>
            </a:r>
          </a:p>
        </p:txBody>
      </p:sp>
      <p:sp>
        <p:nvSpPr>
          <p:cNvPr id="7171" name="Content Placeholder 2"/>
          <p:cNvSpPr>
            <a:spLocks noGrp="1" noChangeArrowheads="1"/>
          </p:cNvSpPr>
          <p:nvPr>
            <p:ph idx="4294967295"/>
          </p:nvPr>
        </p:nvSpPr>
        <p:spPr bwMode="auto">
          <a:xfrm>
            <a:off x="381000" y="1371600"/>
            <a:ext cx="8305800" cy="45259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sz="2800"/>
              <a:t>Cyber Security’s goal: </a:t>
            </a:r>
            <a:r>
              <a:rPr lang="en-US" altLang="zh-CN" sz="2800" b="1"/>
              <a:t>Protect our information and information systems</a:t>
            </a:r>
          </a:p>
          <a:p>
            <a:r>
              <a:rPr lang="en-US" altLang="zh-CN" sz="2800"/>
              <a:t> Cyber Security is:  “</a:t>
            </a:r>
            <a:r>
              <a:rPr lang="en-US" altLang="zh-CN" sz="2800" b="1"/>
              <a:t>Protection</a:t>
            </a:r>
            <a:r>
              <a:rPr lang="en-US" altLang="zh-CN" sz="2800"/>
              <a:t> of information systems </a:t>
            </a:r>
            <a:r>
              <a:rPr lang="en-US" altLang="zh-CN" sz="2800" b="1"/>
              <a:t>against</a:t>
            </a:r>
            <a:r>
              <a:rPr lang="en-US" altLang="zh-CN" sz="2800"/>
              <a:t> </a:t>
            </a:r>
            <a:r>
              <a:rPr lang="en-US" altLang="zh-CN" sz="2800" b="1"/>
              <a:t>unauthorized</a:t>
            </a:r>
            <a:r>
              <a:rPr lang="en-US" altLang="zh-CN" sz="2800"/>
              <a:t> access to or </a:t>
            </a:r>
            <a:r>
              <a:rPr lang="en-US" altLang="zh-CN" sz="2800" b="1"/>
              <a:t>modification</a:t>
            </a:r>
            <a:r>
              <a:rPr lang="en-US" altLang="zh-CN" sz="2800"/>
              <a:t> of information, whether in storage, processing or transit, and against the </a:t>
            </a:r>
            <a:r>
              <a:rPr lang="en-US" altLang="zh-CN" sz="2800" b="1"/>
              <a:t>denial</a:t>
            </a:r>
            <a:r>
              <a:rPr lang="en-US" altLang="zh-CN" sz="2800"/>
              <a:t> of service to authorized users, including those measures necessary to detect, document, and counter such threats.”</a:t>
            </a:r>
          </a:p>
          <a:p>
            <a:endParaRPr lang="en-US" altLang="zh-CN"/>
          </a:p>
        </p:txBody>
      </p:sp>
      <p:sp>
        <p:nvSpPr>
          <p:cNvPr id="7172" name="Slide Number Placeholder 3"/>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BC656300-BA93-4337-BBE0-D303A4F9E6F9}" type="slidenum">
              <a:rPr lang="en-US">
                <a:solidFill>
                  <a:schemeClr val="bg1"/>
                </a:solidFill>
                <a:latin typeface="Century Gothic" pitchFamily="34" charset="0"/>
              </a:rPr>
              <a:pPr/>
              <a:t>28</a:t>
            </a:fld>
            <a:endParaRPr lang="en-US">
              <a:solidFill>
                <a:schemeClr val="bg1"/>
              </a:solidFill>
              <a:latin typeface="Century Gothic" pitchFamily="34" charset="0"/>
            </a:endParaRPr>
          </a:p>
        </p:txBody>
      </p:sp>
    </p:spTree>
    <p:extLst>
      <p:ext uri="{BB962C8B-B14F-4D97-AF65-F5344CB8AC3E}">
        <p14:creationId xmlns:p14="http://schemas.microsoft.com/office/powerpoint/2010/main" xmlns="" val="1317707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a:p>
        </p:txBody>
      </p:sp>
      <p:sp>
        <p:nvSpPr>
          <p:cNvPr id="9219" name="Rectangle 3"/>
          <p:cNvSpPr>
            <a:spLocks noGrp="1" noChangeArrowheads="1"/>
          </p:cNvSpPr>
          <p:nvPr>
            <p:ph type="body" idx="1"/>
          </p:nvPr>
        </p:nvSpPr>
        <p:spPr/>
        <p:txBody>
          <a:bodyPr/>
          <a:lstStyle/>
          <a:p>
            <a:pPr>
              <a:lnSpc>
                <a:spcPct val="80000"/>
              </a:lnSpc>
            </a:pPr>
            <a:r>
              <a:rPr lang="en-US" altLang="zh-CN"/>
              <a:t>This course identifies potential risks and vulnerabilities associated with information systems, information, and data. Additionally this course provides a review for you about your role in protecting these systems and the information they contain. You will learn to identify best practices with regard to privacy, how to follow guidelines protecting sensitive information at both work and at home. Of particular importance, you will learn how to protect your PII and that of others from theft. </a:t>
            </a:r>
          </a:p>
          <a:p>
            <a:pPr>
              <a:lnSpc>
                <a:spcPct val="80000"/>
              </a:lnSpc>
            </a:pPr>
            <a:endParaRPr lang="en-US" altLang="zh-CN"/>
          </a:p>
          <a:p>
            <a:pPr>
              <a:lnSpc>
                <a:spcPct val="80000"/>
              </a:lnSpc>
            </a:pPr>
            <a:endParaRPr lang="en-US" altLang="zh-CN"/>
          </a:p>
        </p:txBody>
      </p:sp>
    </p:spTree>
    <p:extLst>
      <p:ext uri="{BB962C8B-B14F-4D97-AF65-F5344CB8AC3E}">
        <p14:creationId xmlns:p14="http://schemas.microsoft.com/office/powerpoint/2010/main" xmlns="" val="105035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pPr eaLnBrk="1" hangingPunct="1"/>
            <a:r>
              <a:rPr lang="en-US" smtClean="0"/>
              <a:t>vulnerabilities</a:t>
            </a:r>
            <a:br>
              <a:rPr lang="en-US" smtClean="0"/>
            </a:br>
            <a:endParaRPr lang="en-US" smtClean="0"/>
          </a:p>
        </p:txBody>
      </p:sp>
      <p:sp>
        <p:nvSpPr>
          <p:cNvPr id="3075" name="Content Placeholder 2"/>
          <p:cNvSpPr>
            <a:spLocks noGrp="1"/>
          </p:cNvSpPr>
          <p:nvPr>
            <p:ph idx="1"/>
          </p:nvPr>
        </p:nvSpPr>
        <p:spPr/>
        <p:txBody>
          <a:bodyPr/>
          <a:lstStyle/>
          <a:p>
            <a:pPr eaLnBrk="1" hangingPunct="1"/>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a:p>
        </p:txBody>
      </p:sp>
      <p:sp>
        <p:nvSpPr>
          <p:cNvPr id="10243" name="Rectangle 3"/>
          <p:cNvSpPr>
            <a:spLocks noGrp="1" noChangeArrowheads="1"/>
          </p:cNvSpPr>
          <p:nvPr>
            <p:ph type="body" idx="1"/>
          </p:nvPr>
        </p:nvSpPr>
        <p:spPr/>
        <p:txBody>
          <a:bodyPr/>
          <a:lstStyle/>
          <a:p>
            <a:r>
              <a:rPr lang="en-US" altLang="zh-CN"/>
              <a:t>Remember that the purpose of this course is not just to meet a training requirement. The content of this course is provided to help ensure that the Department’s information and information systems are protected.</a:t>
            </a:r>
          </a:p>
        </p:txBody>
      </p:sp>
    </p:spTree>
    <p:extLst>
      <p:ext uri="{BB962C8B-B14F-4D97-AF65-F5344CB8AC3E}">
        <p14:creationId xmlns:p14="http://schemas.microsoft.com/office/powerpoint/2010/main" xmlns="" val="2451622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p>
        </p:txBody>
      </p:sp>
      <p:sp>
        <p:nvSpPr>
          <p:cNvPr id="14339" name="Rectangle 3"/>
          <p:cNvSpPr>
            <a:spLocks noGrp="1" noChangeArrowheads="1"/>
          </p:cNvSpPr>
          <p:nvPr>
            <p:ph type="body" idx="1"/>
          </p:nvPr>
        </p:nvSpPr>
        <p:spPr/>
        <p:txBody>
          <a:bodyPr/>
          <a:lstStyle/>
          <a:p>
            <a:pPr>
              <a:lnSpc>
                <a:spcPct val="80000"/>
              </a:lnSpc>
              <a:spcBef>
                <a:spcPct val="30000"/>
              </a:spcBef>
              <a:buFontTx/>
              <a:buNone/>
            </a:pPr>
            <a:r>
              <a:rPr lang="en-US" altLang="zh-CN"/>
              <a:t>We know that even after you have invested your time in completing this training, you may begin to forget what you have learned. Unless you make an effort to commit to a disciplined practice of cyber security and continue to refresh yourself on what you should or should not be doing, you may inadvertently create a point of vulnerability in our security defenses.</a:t>
            </a:r>
          </a:p>
          <a:p>
            <a:pPr>
              <a:lnSpc>
                <a:spcPct val="80000"/>
              </a:lnSpc>
              <a:spcBef>
                <a:spcPct val="30000"/>
              </a:spcBef>
              <a:buFontTx/>
              <a:buNone/>
            </a:pPr>
            <a:endParaRPr lang="en-US" altLang="zh-CN"/>
          </a:p>
        </p:txBody>
      </p:sp>
    </p:spTree>
    <p:extLst>
      <p:ext uri="{BB962C8B-B14F-4D97-AF65-F5344CB8AC3E}">
        <p14:creationId xmlns:p14="http://schemas.microsoft.com/office/powerpoint/2010/main" xmlns="" val="1934338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000000"/>
                </a:solidFill>
                <a:latin typeface="Century Gothic" pitchFamily="34" charset="0"/>
                <a:sym typeface="Century Gothic" pitchFamily="34" charset="0"/>
              </a:rPr>
              <a:t>Commit to a disciplined practice of information security and continue to refresh yourself so you don’t become a point of vulnerability in our security defenses.</a:t>
            </a:r>
          </a:p>
          <a:p>
            <a:endParaRPr lang="en-US" dirty="0"/>
          </a:p>
        </p:txBody>
      </p:sp>
    </p:spTree>
    <p:extLst>
      <p:ext uri="{BB962C8B-B14F-4D97-AF65-F5344CB8AC3E}">
        <p14:creationId xmlns:p14="http://schemas.microsoft.com/office/powerpoint/2010/main" xmlns="" val="2026833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sp>
        <p:nvSpPr>
          <p:cNvPr id="15363" name="Rectangle 3"/>
          <p:cNvSpPr>
            <a:spLocks noGrp="1" noChangeArrowheads="1"/>
          </p:cNvSpPr>
          <p:nvPr>
            <p:ph type="body" idx="1"/>
          </p:nvPr>
        </p:nvSpPr>
        <p:spPr/>
        <p:txBody>
          <a:bodyPr/>
          <a:lstStyle/>
          <a:p>
            <a:pPr>
              <a:lnSpc>
                <a:spcPct val="80000"/>
              </a:lnSpc>
              <a:spcBef>
                <a:spcPct val="30000"/>
              </a:spcBef>
              <a:buFontTx/>
              <a:buNone/>
            </a:pPr>
            <a:r>
              <a:rPr lang="en-US" altLang="zh-CN"/>
              <a:t>Regardless of your existing experience and knowledge, completing this type of required annual awareness course helps the Department meet our responsibilities to be a champion of cyber security and privacy protection. Only by being the best we can be together can we fulfill the important mission given to us by the American people. A chain is only as strong as its weakest link.</a:t>
            </a:r>
          </a:p>
          <a:p>
            <a:endParaRPr lang="en-US" altLang="zh-CN"/>
          </a:p>
        </p:txBody>
      </p:sp>
    </p:spTree>
    <p:extLst>
      <p:ext uri="{BB962C8B-B14F-4D97-AF65-F5344CB8AC3E}">
        <p14:creationId xmlns:p14="http://schemas.microsoft.com/office/powerpoint/2010/main" xmlns="" val="1725542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en-US"/>
          </a:p>
        </p:txBody>
      </p:sp>
      <p:sp>
        <p:nvSpPr>
          <p:cNvPr id="17411" name="Rectangle 3"/>
          <p:cNvSpPr>
            <a:spLocks noGrp="1" noChangeArrowheads="1"/>
          </p:cNvSpPr>
          <p:nvPr>
            <p:ph type="body" idx="1"/>
          </p:nvPr>
        </p:nvSpPr>
        <p:spPr/>
        <p:txBody>
          <a:bodyPr/>
          <a:lstStyle/>
          <a:p>
            <a:pPr>
              <a:lnSpc>
                <a:spcPct val="80000"/>
              </a:lnSpc>
              <a:spcBef>
                <a:spcPct val="30000"/>
              </a:spcBef>
              <a:buFontTx/>
              <a:buNone/>
            </a:pPr>
            <a:r>
              <a:rPr lang="en-US" altLang="zh-CN"/>
              <a:t>As you know, the Department of Education is the steward of personal information for millions of Americans and, thus, needs to ensure that only individuals with the right authorization can access the information required, and nothing more. You are part of this stewardship responsibility.</a:t>
            </a:r>
          </a:p>
          <a:p>
            <a:pPr>
              <a:lnSpc>
                <a:spcPct val="80000"/>
              </a:lnSpc>
            </a:pPr>
            <a:endParaRPr lang="en-US" altLang="zh-CN"/>
          </a:p>
        </p:txBody>
      </p:sp>
    </p:spTree>
    <p:extLst>
      <p:ext uri="{BB962C8B-B14F-4D97-AF65-F5344CB8AC3E}">
        <p14:creationId xmlns:p14="http://schemas.microsoft.com/office/powerpoint/2010/main" xmlns="" val="2022485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p>
        </p:txBody>
      </p:sp>
      <p:sp>
        <p:nvSpPr>
          <p:cNvPr id="18435" name="Rectangle 3"/>
          <p:cNvSpPr>
            <a:spLocks noGrp="1" noChangeArrowheads="1"/>
          </p:cNvSpPr>
          <p:nvPr>
            <p:ph type="body" idx="1"/>
          </p:nvPr>
        </p:nvSpPr>
        <p:spPr/>
        <p:txBody>
          <a:bodyPr/>
          <a:lstStyle/>
          <a:p>
            <a:pPr>
              <a:lnSpc>
                <a:spcPct val="80000"/>
              </a:lnSpc>
              <a:spcBef>
                <a:spcPct val="30000"/>
              </a:spcBef>
              <a:buFontTx/>
              <a:buNone/>
            </a:pPr>
            <a:r>
              <a:rPr lang="en-US" altLang="zh-CN"/>
              <a:t>Additionally, if you, your family, or friends use a personal computer connected to the Internet, or have set up a home network, that personal computer, and any connections it has, is vulnerable to infiltration and attack. The information provided in this training course can help you be more secure at home, as well as here at the Department of Education.</a:t>
            </a:r>
          </a:p>
          <a:p>
            <a:endParaRPr lang="en-US" altLang="zh-CN"/>
          </a:p>
        </p:txBody>
      </p:sp>
    </p:spTree>
    <p:extLst>
      <p:ext uri="{BB962C8B-B14F-4D97-AF65-F5344CB8AC3E}">
        <p14:creationId xmlns:p14="http://schemas.microsoft.com/office/powerpoint/2010/main" xmlns="" val="1535421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ECAF10ED-EB73-4E25-8534-CF414AB8404D}" type="slidenum">
              <a:rPr lang="en-US" altLang="en-US"/>
              <a:pPr/>
              <a:t>36</a:t>
            </a:fld>
            <a:endParaRPr lang="en-US">
              <a:solidFill>
                <a:schemeClr val="tx1"/>
              </a:solidFill>
              <a:latin typeface="Times" pitchFamily="2" charset="0"/>
            </a:endParaRPr>
          </a:p>
        </p:txBody>
      </p:sp>
      <p:sp>
        <p:nvSpPr>
          <p:cNvPr id="19458"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Privacy Defined</a:t>
            </a:r>
          </a:p>
        </p:txBody>
      </p:sp>
      <p:sp>
        <p:nvSpPr>
          <p:cNvPr id="19459" name="Content Placeholder 2"/>
          <p:cNvSpPr>
            <a:spLocks noGrp="1" noChangeArrowheads="1"/>
          </p:cNvSpPr>
          <p:nvPr>
            <p:ph idx="4294967295"/>
          </p:nvPr>
        </p:nvSpPr>
        <p:spPr bwMode="auto">
          <a:xfrm>
            <a:off x="381000" y="1371600"/>
            <a:ext cx="8305800" cy="45259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Information privacy, or data privacy:  the relationship between </a:t>
            </a:r>
            <a:r>
              <a:rPr lang="en-US" altLang="zh-CN" b="1"/>
              <a:t>collection</a:t>
            </a:r>
            <a:r>
              <a:rPr lang="en-US" altLang="zh-CN"/>
              <a:t> and </a:t>
            </a:r>
            <a:r>
              <a:rPr lang="en-US" altLang="zh-CN" b="1"/>
              <a:t>dissemination</a:t>
            </a:r>
            <a:r>
              <a:rPr lang="en-US" altLang="zh-CN"/>
              <a:t> of data, technology, the public </a:t>
            </a:r>
            <a:r>
              <a:rPr lang="en-US" altLang="zh-CN" b="1"/>
              <a:t>expectation</a:t>
            </a:r>
            <a:r>
              <a:rPr lang="en-US" altLang="zh-CN"/>
              <a:t> of </a:t>
            </a:r>
            <a:r>
              <a:rPr lang="en-US" altLang="zh-CN" b="1"/>
              <a:t>privacy</a:t>
            </a:r>
            <a:r>
              <a:rPr lang="en-US" altLang="zh-CN"/>
              <a:t>, and the legal and political issues surrounding them. </a:t>
            </a:r>
          </a:p>
          <a:p>
            <a:r>
              <a:rPr lang="en-US" altLang="zh-CN"/>
              <a:t>Information privacy is the </a:t>
            </a:r>
            <a:r>
              <a:rPr lang="en-US" altLang="zh-CN" b="1"/>
              <a:t>right to control</a:t>
            </a:r>
            <a:r>
              <a:rPr lang="en-US" altLang="zh-CN"/>
              <a:t> what </a:t>
            </a:r>
            <a:r>
              <a:rPr lang="en-US" altLang="zh-CN" b="1"/>
              <a:t>information</a:t>
            </a:r>
            <a:r>
              <a:rPr lang="en-US" altLang="zh-CN"/>
              <a:t> about a person is </a:t>
            </a:r>
            <a:r>
              <a:rPr lang="en-US" altLang="zh-CN" b="1"/>
              <a:t>released</a:t>
            </a:r>
            <a:r>
              <a:rPr lang="en-US" altLang="zh-CN"/>
              <a:t>.</a:t>
            </a:r>
          </a:p>
          <a:p>
            <a:endParaRPr lang="en-US" altLang="zh-CN"/>
          </a:p>
        </p:txBody>
      </p:sp>
      <p:sp>
        <p:nvSpPr>
          <p:cNvPr id="19460" name="Slide Number Placeholder 3"/>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44FF521D-B279-48A6-B7A4-AEED109BCFEF}" type="slidenum">
              <a:rPr lang="en-US">
                <a:solidFill>
                  <a:schemeClr val="bg1"/>
                </a:solidFill>
                <a:latin typeface="Century Gothic" pitchFamily="34" charset="0"/>
              </a:rPr>
              <a:pPr/>
              <a:t>36</a:t>
            </a:fld>
            <a:endParaRPr lang="en-US">
              <a:solidFill>
                <a:schemeClr val="bg1"/>
              </a:solidFill>
              <a:latin typeface="Century Gothic" pitchFamily="34" charset="0"/>
            </a:endParaRPr>
          </a:p>
        </p:txBody>
      </p:sp>
    </p:spTree>
    <p:extLst>
      <p:ext uri="{BB962C8B-B14F-4D97-AF65-F5344CB8AC3E}">
        <p14:creationId xmlns:p14="http://schemas.microsoft.com/office/powerpoint/2010/main" xmlns="" val="3250664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2286000" y="2274838"/>
            <a:ext cx="4572000" cy="2308324"/>
          </a:xfrm>
          <a:prstGeom prst="rect">
            <a:avLst/>
          </a:prstGeom>
        </p:spPr>
        <p:txBody>
          <a:bodyPr>
            <a:spAutoFit/>
          </a:bodyPr>
          <a:lstStyle/>
          <a:p>
            <a:r>
              <a:rPr lang="en-US" dirty="0" smtClean="0"/>
              <a:t>Information privacy, or data privacy:  the relationship between collection and dissemination of data, technology, the public expectation of privacy, and the legal and political issues surrounding them. </a:t>
            </a:r>
            <a:endParaRPr lang="en-US" altLang="en-US" dirty="0" smtClean="0"/>
          </a:p>
          <a:p>
            <a:endParaRPr lang="en-US" altLang="en-US" dirty="0" smtClean="0"/>
          </a:p>
          <a:p>
            <a:r>
              <a:rPr lang="en-US" dirty="0" smtClean="0"/>
              <a:t>Information privacy is the right to control what information about a person is released.</a:t>
            </a:r>
            <a:endParaRPr lang="en-US" altLang="en-US" dirty="0"/>
          </a:p>
        </p:txBody>
      </p:sp>
    </p:spTree>
    <p:extLst>
      <p:ext uri="{BB962C8B-B14F-4D97-AF65-F5344CB8AC3E}">
        <p14:creationId xmlns:p14="http://schemas.microsoft.com/office/powerpoint/2010/main" xmlns="" val="1847491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t>Introduction to Cyber Security</a:t>
            </a:r>
          </a:p>
          <a:p>
            <a:r>
              <a:rPr lang="en-US" b="1" dirty="0"/>
              <a:t>Our lives depend on online services. Gain essential cyber security knowledge and skills, to help protect your digital life</a:t>
            </a:r>
            <a:r>
              <a:rPr lang="en-US" b="1" dirty="0" smtClean="0"/>
              <a:t>.</a:t>
            </a:r>
          </a:p>
          <a:p>
            <a:r>
              <a:rPr lang="en-US" dirty="0"/>
              <a:t>We shop online. </a:t>
            </a:r>
            <a:endParaRPr lang="en-US" dirty="0" smtClean="0"/>
          </a:p>
          <a:p>
            <a:r>
              <a:rPr lang="en-US" dirty="0" smtClean="0"/>
              <a:t>We </a:t>
            </a:r>
            <a:r>
              <a:rPr lang="en-US" dirty="0"/>
              <a:t>work online. </a:t>
            </a:r>
            <a:endParaRPr lang="en-US" dirty="0" smtClean="0"/>
          </a:p>
          <a:p>
            <a:r>
              <a:rPr lang="en-US" dirty="0" smtClean="0"/>
              <a:t>We </a:t>
            </a:r>
            <a:r>
              <a:rPr lang="en-US" dirty="0"/>
              <a:t>play online. </a:t>
            </a:r>
            <a:endParaRPr lang="en-US" dirty="0" smtClean="0"/>
          </a:p>
          <a:p>
            <a:r>
              <a:rPr lang="en-US" dirty="0" smtClean="0"/>
              <a:t>We learn online</a:t>
            </a:r>
          </a:p>
          <a:p>
            <a:r>
              <a:rPr lang="en-US" dirty="0" smtClean="0"/>
              <a:t>We </a:t>
            </a:r>
            <a:r>
              <a:rPr lang="en-US" dirty="0"/>
              <a:t>live online. </a:t>
            </a:r>
            <a:endParaRPr lang="en-US" dirty="0" smtClean="0"/>
          </a:p>
          <a:p>
            <a:r>
              <a:rPr lang="en-US" dirty="0" smtClean="0"/>
              <a:t>We are online.</a:t>
            </a:r>
          </a:p>
          <a:p>
            <a:endParaRPr lang="en-US" dirty="0"/>
          </a:p>
        </p:txBody>
      </p:sp>
    </p:spTree>
    <p:extLst>
      <p:ext uri="{BB962C8B-B14F-4D97-AF65-F5344CB8AC3E}">
        <p14:creationId xmlns:p14="http://schemas.microsoft.com/office/powerpoint/2010/main" xmlns="" val="1275592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As our lives increasingly depend on digital services, the need to protect our information from being </a:t>
            </a:r>
            <a:r>
              <a:rPr lang="en-US" dirty="0">
                <a:solidFill>
                  <a:srgbClr val="FF0000"/>
                </a:solidFill>
              </a:rPr>
              <a:t>maliciously</a:t>
            </a:r>
            <a:r>
              <a:rPr lang="en-US" dirty="0"/>
              <a:t> disrupted or </a:t>
            </a:r>
            <a:r>
              <a:rPr lang="en-US" dirty="0">
                <a:solidFill>
                  <a:srgbClr val="FF0000"/>
                </a:solidFill>
              </a:rPr>
              <a:t>misused</a:t>
            </a:r>
            <a:r>
              <a:rPr lang="en-US" dirty="0"/>
              <a:t> is really important.</a:t>
            </a:r>
          </a:p>
          <a:p>
            <a:endParaRPr lang="en-US" dirty="0" smtClean="0"/>
          </a:p>
          <a:p>
            <a:r>
              <a:rPr lang="en-US" dirty="0" smtClean="0"/>
              <a:t>understand </a:t>
            </a:r>
            <a:r>
              <a:rPr lang="en-US" dirty="0"/>
              <a:t>online security and start to protect your digital life, whether at home or work. </a:t>
            </a:r>
            <a:endParaRPr lang="en-US" dirty="0" smtClean="0"/>
          </a:p>
          <a:p>
            <a:r>
              <a:rPr lang="en-US" dirty="0" smtClean="0"/>
              <a:t>how </a:t>
            </a:r>
            <a:r>
              <a:rPr lang="en-US" dirty="0"/>
              <a:t>to </a:t>
            </a:r>
            <a:r>
              <a:rPr lang="en-US" dirty="0" err="1"/>
              <a:t>recognise</a:t>
            </a:r>
            <a:r>
              <a:rPr lang="en-US" dirty="0"/>
              <a:t> the threats that could harm you online and the steps you can take to reduce the chances that they will happen to you.</a:t>
            </a:r>
          </a:p>
          <a:p>
            <a:endParaRPr lang="en-US" dirty="0" smtClean="0"/>
          </a:p>
          <a:p>
            <a:r>
              <a:rPr lang="en-US" dirty="0" smtClean="0"/>
              <a:t>o </a:t>
            </a:r>
            <a:r>
              <a:rPr lang="en-US" dirty="0"/>
              <a:t>frame your online safety in the context of the wider world, </a:t>
            </a:r>
            <a:endParaRPr lang="en-US" dirty="0" smtClean="0"/>
          </a:p>
          <a:p>
            <a:r>
              <a:rPr lang="en-US" dirty="0" smtClean="0"/>
              <a:t>introducing </a:t>
            </a:r>
            <a:r>
              <a:rPr lang="en-US" dirty="0"/>
              <a:t>you to different types of malware, </a:t>
            </a:r>
            <a:endParaRPr lang="en-US" dirty="0" smtClean="0"/>
          </a:p>
          <a:p>
            <a:r>
              <a:rPr lang="en-US" dirty="0" smtClean="0"/>
              <a:t>including </a:t>
            </a:r>
            <a:r>
              <a:rPr lang="en-US" dirty="0"/>
              <a:t>viruses and </a:t>
            </a:r>
            <a:r>
              <a:rPr lang="en-US" dirty="0" err="1"/>
              <a:t>trojans</a:t>
            </a:r>
            <a:r>
              <a:rPr lang="en-US" dirty="0"/>
              <a:t>, as well as concepts such as network security, cryptography, identity theft and risk management.</a:t>
            </a:r>
          </a:p>
          <a:p>
            <a:endParaRPr lang="en-US" dirty="0"/>
          </a:p>
        </p:txBody>
      </p:sp>
    </p:spTree>
    <p:extLst>
      <p:ext uri="{BB962C8B-B14F-4D97-AF65-F5344CB8AC3E}">
        <p14:creationId xmlns:p14="http://schemas.microsoft.com/office/powerpoint/2010/main" xmlns="" val="3058909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viruses</a:t>
            </a:r>
          </a:p>
        </p:txBody>
      </p:sp>
      <p:sp>
        <p:nvSpPr>
          <p:cNvPr id="4099" name="Content Placeholder 2"/>
          <p:cNvSpPr>
            <a:spLocks noGrp="1"/>
          </p:cNvSpPr>
          <p:nvPr>
            <p:ph idx="1"/>
          </p:nvPr>
        </p:nvSpPr>
        <p:spPr/>
        <p:txBody>
          <a:bodyPr/>
          <a:lstStyle/>
          <a:p>
            <a:pPr eaLnBrk="1" hangingPunct="1"/>
            <a:endParaRPr 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xmlns="" val="801859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E92B1E44-82A0-458C-9B91-4E32F4136BA8}" type="slidenum">
              <a:rPr lang="en-US" altLang="en-US"/>
              <a:pPr/>
              <a:t>41</a:t>
            </a:fld>
            <a:endParaRPr lang="en-US">
              <a:solidFill>
                <a:schemeClr val="tx1"/>
              </a:solidFill>
              <a:latin typeface="Times" pitchFamily="2" charset="0"/>
            </a:endParaRPr>
          </a:p>
        </p:txBody>
      </p:sp>
      <p:sp>
        <p:nvSpPr>
          <p:cNvPr id="21506"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The CIA and N</a:t>
            </a:r>
          </a:p>
        </p:txBody>
      </p:sp>
      <p:sp>
        <p:nvSpPr>
          <p:cNvPr id="21507" name="Content Placeholder 2"/>
          <p:cNvSpPr>
            <a:spLocks noGrp="1" noChangeArrowheads="1"/>
          </p:cNvSpPr>
          <p:nvPr>
            <p:ph idx="4294967295"/>
          </p:nvPr>
        </p:nvSpPr>
        <p:spPr bwMode="auto">
          <a:xfrm>
            <a:off x="381000" y="1371600"/>
            <a:ext cx="8305800" cy="4876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sz="1800" b="1" u="sng">
                <a:solidFill>
                  <a:schemeClr val="tx1"/>
                </a:solidFill>
              </a:rPr>
              <a:t>Confidentiality</a:t>
            </a:r>
            <a:r>
              <a:rPr lang="en-US" altLang="zh-CN" sz="1800">
                <a:solidFill>
                  <a:schemeClr val="tx1"/>
                </a:solidFill>
              </a:rPr>
              <a:t>: </a:t>
            </a:r>
            <a:r>
              <a:rPr lang="en-US" altLang="zh-CN" sz="1800" b="1">
                <a:solidFill>
                  <a:schemeClr val="tx1"/>
                </a:solidFill>
              </a:rPr>
              <a:t>Safeguards</a:t>
            </a:r>
            <a:r>
              <a:rPr lang="en-US" altLang="zh-CN" sz="1800">
                <a:solidFill>
                  <a:schemeClr val="tx1"/>
                </a:solidFill>
              </a:rPr>
              <a:t> information from being </a:t>
            </a:r>
            <a:r>
              <a:rPr lang="en-US" altLang="zh-CN" sz="1800" b="1">
                <a:solidFill>
                  <a:schemeClr val="tx1"/>
                </a:solidFill>
              </a:rPr>
              <a:t>accessed</a:t>
            </a:r>
            <a:r>
              <a:rPr lang="en-US" altLang="zh-CN" sz="1800">
                <a:solidFill>
                  <a:schemeClr val="tx1"/>
                </a:solidFill>
              </a:rPr>
              <a:t> by individuals without the proper clearance, access level, and need to know. </a:t>
            </a:r>
          </a:p>
          <a:p>
            <a:endParaRPr lang="en-US" altLang="zh-CN" sz="1800"/>
          </a:p>
          <a:p>
            <a:r>
              <a:rPr lang="en-US" altLang="zh-CN" sz="1800" b="1" u="sng">
                <a:solidFill>
                  <a:schemeClr val="tx1"/>
                </a:solidFill>
              </a:rPr>
              <a:t>Integrity</a:t>
            </a:r>
            <a:r>
              <a:rPr lang="en-US" altLang="zh-CN" sz="1800">
                <a:solidFill>
                  <a:schemeClr val="tx1"/>
                </a:solidFill>
              </a:rPr>
              <a:t>: Results from the </a:t>
            </a:r>
            <a:r>
              <a:rPr lang="en-US" altLang="zh-CN" sz="1800" b="1">
                <a:solidFill>
                  <a:schemeClr val="tx1"/>
                </a:solidFill>
              </a:rPr>
              <a:t>protection</a:t>
            </a:r>
            <a:r>
              <a:rPr lang="en-US" altLang="zh-CN" sz="1800">
                <a:solidFill>
                  <a:schemeClr val="tx1"/>
                </a:solidFill>
              </a:rPr>
              <a:t> of unauthorized </a:t>
            </a:r>
            <a:r>
              <a:rPr lang="en-US" altLang="zh-CN" sz="1800" b="1">
                <a:solidFill>
                  <a:schemeClr val="tx1"/>
                </a:solidFill>
              </a:rPr>
              <a:t>modification</a:t>
            </a:r>
            <a:r>
              <a:rPr lang="en-US" altLang="zh-CN" sz="1800">
                <a:solidFill>
                  <a:schemeClr val="tx1"/>
                </a:solidFill>
              </a:rPr>
              <a:t> or destruction of information.</a:t>
            </a:r>
          </a:p>
          <a:p>
            <a:endParaRPr lang="en-US" altLang="zh-CN" sz="1800"/>
          </a:p>
          <a:p>
            <a:r>
              <a:rPr lang="en-US" altLang="zh-CN" sz="1800" b="1" u="sng">
                <a:solidFill>
                  <a:schemeClr val="tx1"/>
                </a:solidFill>
              </a:rPr>
              <a:t>Availability</a:t>
            </a:r>
            <a:r>
              <a:rPr lang="en-US" altLang="zh-CN" sz="1800">
                <a:solidFill>
                  <a:schemeClr val="tx1"/>
                </a:solidFill>
              </a:rPr>
              <a:t>: Information services are </a:t>
            </a:r>
            <a:r>
              <a:rPr lang="en-US" altLang="zh-CN" sz="1800" b="1">
                <a:solidFill>
                  <a:schemeClr val="tx1"/>
                </a:solidFill>
              </a:rPr>
              <a:t>accessible</a:t>
            </a:r>
            <a:r>
              <a:rPr lang="en-US" altLang="zh-CN" sz="1800">
                <a:solidFill>
                  <a:schemeClr val="tx1"/>
                </a:solidFill>
              </a:rPr>
              <a:t> when they are needed. Authentication means a security measure that establishes the </a:t>
            </a:r>
            <a:r>
              <a:rPr lang="en-US" altLang="zh-CN" sz="1800" b="1">
                <a:solidFill>
                  <a:schemeClr val="tx1"/>
                </a:solidFill>
              </a:rPr>
              <a:t>validity</a:t>
            </a:r>
            <a:r>
              <a:rPr lang="en-US" altLang="zh-CN" sz="1800">
                <a:solidFill>
                  <a:schemeClr val="tx1"/>
                </a:solidFill>
              </a:rPr>
              <a:t> of a transmission, message, or originator, or a means of </a:t>
            </a:r>
            <a:r>
              <a:rPr lang="en-US" altLang="zh-CN" sz="1800" b="1">
                <a:solidFill>
                  <a:schemeClr val="tx1"/>
                </a:solidFill>
              </a:rPr>
              <a:t>verifying</a:t>
            </a:r>
            <a:r>
              <a:rPr lang="en-US" altLang="zh-CN" sz="1800">
                <a:solidFill>
                  <a:schemeClr val="tx1"/>
                </a:solidFill>
              </a:rPr>
              <a:t> an individual's authorization to receive specific categories of information.</a:t>
            </a:r>
          </a:p>
          <a:p>
            <a:endParaRPr lang="en-US" altLang="zh-CN" sz="1800"/>
          </a:p>
          <a:p>
            <a:r>
              <a:rPr lang="en-US" altLang="zh-CN" sz="1800" b="1" u="sng">
                <a:solidFill>
                  <a:schemeClr val="tx1"/>
                </a:solidFill>
              </a:rPr>
              <a:t>Non-repudiation</a:t>
            </a:r>
            <a:r>
              <a:rPr lang="en-US" altLang="zh-CN" sz="1800">
                <a:solidFill>
                  <a:schemeClr val="tx1"/>
                </a:solidFill>
              </a:rPr>
              <a:t>: Assurance the sender of data is provided with</a:t>
            </a:r>
            <a:r>
              <a:rPr lang="en-US" altLang="zh-CN" sz="1800" b="1">
                <a:solidFill>
                  <a:schemeClr val="tx1"/>
                </a:solidFill>
              </a:rPr>
              <a:t> proof of delivery</a:t>
            </a:r>
            <a:r>
              <a:rPr lang="en-US" altLang="zh-CN" sz="1800">
                <a:solidFill>
                  <a:schemeClr val="tx1"/>
                </a:solidFill>
              </a:rPr>
              <a:t> and the recipient is provided with proof of the sender's </a:t>
            </a:r>
            <a:r>
              <a:rPr lang="en-US" altLang="zh-CN" sz="1800" b="1">
                <a:solidFill>
                  <a:schemeClr val="tx1"/>
                </a:solidFill>
              </a:rPr>
              <a:t>identity</a:t>
            </a:r>
            <a:r>
              <a:rPr lang="en-US" altLang="zh-CN" sz="1800">
                <a:solidFill>
                  <a:schemeClr val="tx1"/>
                </a:solidFill>
              </a:rPr>
              <a:t>, so neither can later deny having processed the data.</a:t>
            </a:r>
          </a:p>
          <a:p>
            <a:endParaRPr lang="en-US" altLang="zh-CN" sz="1800"/>
          </a:p>
        </p:txBody>
      </p:sp>
      <p:sp>
        <p:nvSpPr>
          <p:cNvPr id="21508" name="Slide Number Placeholder 3"/>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16D0E139-E381-416E-815D-3F3A202206DB}" type="slidenum">
              <a:rPr lang="en-US">
                <a:solidFill>
                  <a:schemeClr val="bg1"/>
                </a:solidFill>
                <a:latin typeface="Century Gothic" pitchFamily="34" charset="0"/>
              </a:rPr>
              <a:pPr/>
              <a:t>41</a:t>
            </a:fld>
            <a:endParaRPr lang="en-US">
              <a:solidFill>
                <a:schemeClr val="bg1"/>
              </a:solidFill>
              <a:latin typeface="Century Gothic" pitchFamily="34" charset="0"/>
            </a:endParaRPr>
          </a:p>
        </p:txBody>
      </p:sp>
    </p:spTree>
    <p:extLst>
      <p:ext uri="{BB962C8B-B14F-4D97-AF65-F5344CB8AC3E}">
        <p14:creationId xmlns:p14="http://schemas.microsoft.com/office/powerpoint/2010/main" xmlns="" val="1381312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2286000" y="-1326148"/>
            <a:ext cx="4572000" cy="9510296"/>
          </a:xfrm>
          <a:prstGeom prst="rect">
            <a:avLst/>
          </a:prstGeom>
        </p:spPr>
        <p:txBody>
          <a:bodyPr>
            <a:spAutoFit/>
          </a:bodyPr>
          <a:lstStyle/>
          <a:p>
            <a:r>
              <a:rPr lang="en-US" dirty="0" smtClean="0"/>
              <a:t>As an authorized user, you are also responsible for contributing to the security of all Government-owned computer systems. </a:t>
            </a:r>
            <a:endParaRPr lang="en-US" altLang="en-US" dirty="0" smtClean="0"/>
          </a:p>
          <a:p>
            <a:r>
              <a:rPr lang="en-US" dirty="0" smtClean="0"/>
              <a:t>You must abide by these principles of cyber security in your daily work routine to protect information and information systems. A secure information system maintains the principles of confidentiality, integrity, availability, authentication, and non-repudiation. </a:t>
            </a:r>
            <a:endParaRPr lang="en-US" altLang="en-US" dirty="0" smtClean="0"/>
          </a:p>
          <a:p>
            <a:endParaRPr lang="en-US" altLang="en-US" dirty="0" smtClean="0"/>
          </a:p>
          <a:p>
            <a:r>
              <a:rPr lang="en-US" dirty="0" smtClean="0"/>
              <a:t>Confidentiality: </a:t>
            </a:r>
            <a:endParaRPr lang="en-US" altLang="en-US" dirty="0" smtClean="0"/>
          </a:p>
          <a:p>
            <a:r>
              <a:rPr lang="en-US" dirty="0" smtClean="0"/>
              <a:t>Safeguards information from being accessed by individuals without the proper clearance, access level, and need to know. </a:t>
            </a:r>
            <a:endParaRPr lang="en-US" altLang="en-US" dirty="0" smtClean="0"/>
          </a:p>
          <a:p>
            <a:endParaRPr lang="en-US" altLang="en-US" dirty="0" smtClean="0"/>
          </a:p>
          <a:p>
            <a:r>
              <a:rPr lang="en-US" dirty="0" smtClean="0"/>
              <a:t>Integrity: </a:t>
            </a:r>
            <a:endParaRPr lang="en-US" altLang="en-US" dirty="0" smtClean="0"/>
          </a:p>
          <a:p>
            <a:r>
              <a:rPr lang="en-US" dirty="0" smtClean="0"/>
              <a:t>Results from the protection of unauthorized modification or destruction of information.</a:t>
            </a:r>
            <a:endParaRPr lang="en-US" altLang="en-US" dirty="0" smtClean="0"/>
          </a:p>
          <a:p>
            <a:endParaRPr lang="en-US" altLang="en-US" dirty="0" smtClean="0"/>
          </a:p>
          <a:p>
            <a:r>
              <a:rPr lang="en-US" dirty="0" smtClean="0"/>
              <a:t>Availability: </a:t>
            </a:r>
            <a:endParaRPr lang="en-US" altLang="en-US" dirty="0" smtClean="0"/>
          </a:p>
          <a:p>
            <a:r>
              <a:rPr lang="en-US" dirty="0" smtClean="0"/>
              <a:t>Information services are accessible when they are needed. Authentication means a security measure that establishes the validity of a transmission, message, or originator, or a means of verifying an individual's authorization to receive specific categories of information.</a:t>
            </a:r>
            <a:endParaRPr lang="en-US" altLang="en-US" dirty="0" smtClean="0"/>
          </a:p>
          <a:p>
            <a:endParaRPr lang="en-US" altLang="en-US" dirty="0" smtClean="0"/>
          </a:p>
          <a:p>
            <a:r>
              <a:rPr lang="en-US" dirty="0" smtClean="0"/>
              <a:t>Non-repudiation: </a:t>
            </a:r>
            <a:endParaRPr lang="en-US" altLang="en-US" dirty="0" smtClean="0"/>
          </a:p>
          <a:p>
            <a:r>
              <a:rPr lang="en-US" dirty="0" smtClean="0"/>
              <a:t>Assurance the sender of data is provided with proof of delivery and the recipient is provided with proof of the sender's identity, so neither can later deny having processed the data.</a:t>
            </a:r>
            <a:endParaRPr lang="en-US" altLang="en-US" dirty="0" smtClean="0"/>
          </a:p>
          <a:p>
            <a:endParaRPr lang="en-US" altLang="en-US" dirty="0"/>
          </a:p>
        </p:txBody>
      </p:sp>
    </p:spTree>
    <p:extLst>
      <p:ext uri="{BB962C8B-B14F-4D97-AF65-F5344CB8AC3E}">
        <p14:creationId xmlns:p14="http://schemas.microsoft.com/office/powerpoint/2010/main" xmlns="" val="807051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2286000" y="-4650135"/>
            <a:ext cx="4572000" cy="16158270"/>
          </a:xfrm>
          <a:prstGeom prst="rect">
            <a:avLst/>
          </a:prstGeom>
        </p:spPr>
        <p:txBody>
          <a:bodyPr>
            <a:spAutoFit/>
          </a:bodyPr>
          <a:lstStyle/>
          <a:p>
            <a:r>
              <a:rPr lang="en-US" dirty="0" smtClean="0"/>
              <a:t>We are constantly at war with both outsiders and, yes, insiders, who want to compromise our information systems. Your mission is to help in the defense of our systems and our sensitive information. </a:t>
            </a:r>
            <a:endParaRPr lang="en-US" altLang="en-US" dirty="0" smtClean="0"/>
          </a:p>
          <a:p>
            <a:endParaRPr lang="en-US" altLang="en-US" dirty="0" smtClean="0"/>
          </a:p>
          <a:p>
            <a:r>
              <a:rPr lang="en-US" dirty="0" smtClean="0"/>
              <a:t>You need to recognize and protect Confidentiality.  Confidentiality, i.e., protecting our organizations, our employee’s and our customer’s sensitive information including privacy information.  We do not want to expose anyone or any organization to harm through inappropriate use of sensitive information.</a:t>
            </a:r>
            <a:endParaRPr lang="en-US" altLang="en-US" dirty="0" smtClean="0"/>
          </a:p>
          <a:p>
            <a:r>
              <a:rPr lang="en-US" dirty="0" smtClean="0"/>
              <a:t>You need to make sure that the only changes to the data and information is purposeful and known.   We also need to have confidence in the Integrity of our data and information and our information systems.  If data and information has been improperly altered, then we will not be able to accomplish our mission or serve our customers properly.</a:t>
            </a:r>
            <a:endParaRPr lang="en-US" altLang="en-US" dirty="0" smtClean="0"/>
          </a:p>
          <a:p>
            <a:endParaRPr lang="en-US" altLang="en-US" dirty="0" smtClean="0"/>
          </a:p>
          <a:p>
            <a:r>
              <a:rPr lang="en-US" dirty="0" smtClean="0"/>
              <a:t>You need to safeguard your PC and our information systems to ensure Availability of our information systems, the data and information they contain, and the software we use to do our wok.  If we cannot use our computers, software we do work with, our communications networks, and/or our information we are temporarily out of business.</a:t>
            </a:r>
            <a:endParaRPr lang="en-US" altLang="en-US" dirty="0" smtClean="0"/>
          </a:p>
          <a:p>
            <a:endParaRPr lang="en-US" altLang="en-US" dirty="0" smtClean="0"/>
          </a:p>
          <a:p>
            <a:r>
              <a:rPr lang="en-US" dirty="0" smtClean="0"/>
              <a:t>You need to be sure that when you receive electronic communications, and when you send electronic communications, that there can be no doubt about what was sent, when it was sent, and by whom it was sent.  Our cyber security protection must include Non-repudiation, i.e., that communications are suspect and/or cannot be authenticated.</a:t>
            </a:r>
            <a:endParaRPr lang="en-US" altLang="en-US" dirty="0" smtClean="0"/>
          </a:p>
          <a:p>
            <a:endParaRPr lang="en-US" altLang="en-US" dirty="0" smtClean="0"/>
          </a:p>
          <a:p>
            <a:endParaRPr lang="en-US" altLang="en-US" dirty="0" smtClean="0"/>
          </a:p>
          <a:p>
            <a:r>
              <a:rPr lang="en-US" dirty="0" smtClean="0"/>
              <a:t>In general, any information about an individual that directly or indirectly identifies that person may require some level of protection.</a:t>
            </a:r>
            <a:endParaRPr lang="en-US" altLang="en-US" dirty="0" smtClean="0"/>
          </a:p>
          <a:p>
            <a:endParaRPr lang="en-US" altLang="en-US" dirty="0" smtClean="0"/>
          </a:p>
          <a:p>
            <a:r>
              <a:rPr lang="en-US" dirty="0" smtClean="0"/>
              <a:t>The following examples will help you easily identify Sensitive information:</a:t>
            </a:r>
            <a:endParaRPr lang="en-US" altLang="en-US" dirty="0" smtClean="0"/>
          </a:p>
          <a:p>
            <a:r>
              <a:rPr lang="en-US" dirty="0" smtClean="0"/>
              <a:t>Information that cannot be posted on a wall or on a public or internal web site, for example: </a:t>
            </a:r>
            <a:endParaRPr lang="en-US" altLang="en-US" dirty="0" smtClean="0"/>
          </a:p>
          <a:p>
            <a:pPr>
              <a:buFontTx/>
              <a:buChar char="•"/>
            </a:pPr>
            <a:r>
              <a:rPr lang="en-US" dirty="0" smtClean="0"/>
              <a:t> Credit card numbers</a:t>
            </a:r>
            <a:endParaRPr lang="en-US" altLang="en-US" dirty="0" smtClean="0"/>
          </a:p>
          <a:p>
            <a:pPr>
              <a:buFontTx/>
              <a:buChar char="•"/>
            </a:pPr>
            <a:r>
              <a:rPr lang="en-US" dirty="0" smtClean="0"/>
              <a:t> Social Security Numbers</a:t>
            </a:r>
            <a:endParaRPr lang="en-US" altLang="en-US" dirty="0" smtClean="0"/>
          </a:p>
          <a:p>
            <a:pPr>
              <a:buFontTx/>
              <a:buChar char="•"/>
            </a:pPr>
            <a:r>
              <a:rPr lang="en-US" dirty="0" smtClean="0"/>
              <a:t> Employee’s home telephone numbers </a:t>
            </a:r>
            <a:endParaRPr lang="en-US" altLang="en-US" dirty="0" smtClean="0"/>
          </a:p>
          <a:p>
            <a:pPr>
              <a:buFontTx/>
              <a:buChar char="•"/>
            </a:pPr>
            <a:r>
              <a:rPr lang="en-US" dirty="0" smtClean="0"/>
              <a:t> Information such as that found on medical prescriptions and checks </a:t>
            </a:r>
            <a:endParaRPr lang="en-US" altLang="en-US" dirty="0" smtClean="0"/>
          </a:p>
          <a:p>
            <a:endParaRPr lang="en-US" altLang="en-US" dirty="0" smtClean="0"/>
          </a:p>
          <a:p>
            <a:endParaRPr lang="en-US" altLang="en-US" dirty="0"/>
          </a:p>
        </p:txBody>
      </p:sp>
    </p:spTree>
    <p:extLst>
      <p:ext uri="{BB962C8B-B14F-4D97-AF65-F5344CB8AC3E}">
        <p14:creationId xmlns:p14="http://schemas.microsoft.com/office/powerpoint/2010/main" xmlns="" val="642159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9845A270-D2BA-4D32-A215-5FA1DFDE2840}" type="slidenum">
              <a:rPr lang="en-US" altLang="en-US"/>
              <a:pPr/>
              <a:t>44</a:t>
            </a:fld>
            <a:endParaRPr lang="en-US">
              <a:solidFill>
                <a:schemeClr val="tx1"/>
              </a:solidFill>
              <a:latin typeface="Times" pitchFamily="2" charset="0"/>
            </a:endParaRPr>
          </a:p>
        </p:txBody>
      </p:sp>
      <p:sp>
        <p:nvSpPr>
          <p:cNvPr id="23554"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Sensitive Data</a:t>
            </a:r>
          </a:p>
        </p:txBody>
      </p:sp>
      <p:sp>
        <p:nvSpPr>
          <p:cNvPr id="23555" name="Content Placeholder 2"/>
          <p:cNvSpPr>
            <a:spLocks noGrp="1" noChangeArrowheads="1"/>
          </p:cNvSpPr>
          <p:nvPr>
            <p:ph idx="4294967295"/>
          </p:nvPr>
        </p:nvSpPr>
        <p:spPr bwMode="auto">
          <a:xfrm>
            <a:off x="381000" y="1371600"/>
            <a:ext cx="8305800" cy="45259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sz="2400"/>
              <a:t>Information is considered </a:t>
            </a:r>
            <a:r>
              <a:rPr lang="en-US" altLang="zh-CN" sz="2400" b="1"/>
              <a:t>sensitive</a:t>
            </a:r>
            <a:r>
              <a:rPr lang="en-US" altLang="zh-CN" sz="2400"/>
              <a:t> if the </a:t>
            </a:r>
            <a:r>
              <a:rPr lang="en-US" altLang="zh-CN" sz="2400" b="1"/>
              <a:t>loss</a:t>
            </a:r>
            <a:r>
              <a:rPr lang="en-US" altLang="zh-CN" sz="2400"/>
              <a:t> of </a:t>
            </a:r>
            <a:r>
              <a:rPr lang="en-US" altLang="zh-CN" sz="2400" b="1" u="sng"/>
              <a:t>C</a:t>
            </a:r>
            <a:r>
              <a:rPr lang="en-US" altLang="zh-CN" sz="2400"/>
              <a:t>onfidentiality, </a:t>
            </a:r>
            <a:r>
              <a:rPr lang="en-US" altLang="zh-CN" sz="2400" b="1" u="sng"/>
              <a:t>I</a:t>
            </a:r>
            <a:r>
              <a:rPr lang="en-US" altLang="zh-CN" sz="2400"/>
              <a:t>ntegrity, or </a:t>
            </a:r>
            <a:r>
              <a:rPr lang="en-US" altLang="zh-CN" sz="2400" b="1" u="sng"/>
              <a:t>A</a:t>
            </a:r>
            <a:r>
              <a:rPr lang="en-US" altLang="zh-CN" sz="2400"/>
              <a:t>vailability could be expected to have a </a:t>
            </a:r>
            <a:r>
              <a:rPr lang="en-US" altLang="zh-CN" sz="2400" b="1"/>
              <a:t>serious</a:t>
            </a:r>
            <a:r>
              <a:rPr lang="en-US" altLang="zh-CN" sz="2400"/>
              <a:t>, </a:t>
            </a:r>
            <a:r>
              <a:rPr lang="en-US" altLang="zh-CN" sz="2400" b="1"/>
              <a:t>severe</a:t>
            </a:r>
            <a:r>
              <a:rPr lang="en-US" altLang="zh-CN" sz="2400"/>
              <a:t>, or </a:t>
            </a:r>
            <a:r>
              <a:rPr lang="en-US" altLang="zh-CN" sz="2400" b="1"/>
              <a:t>catastrophic</a:t>
            </a:r>
            <a:r>
              <a:rPr lang="en-US" altLang="zh-CN" sz="2400"/>
              <a:t> adverse </a:t>
            </a:r>
            <a:r>
              <a:rPr lang="en-US" altLang="zh-CN" sz="2400" b="1"/>
              <a:t>effect</a:t>
            </a:r>
            <a:r>
              <a:rPr lang="en-US" altLang="zh-CN" sz="2400"/>
              <a:t> on organizational operations, organizational assets, or individuals. </a:t>
            </a:r>
          </a:p>
          <a:p>
            <a:r>
              <a:rPr lang="en-US" altLang="zh-CN" sz="2400" b="1"/>
              <a:t>Types</a:t>
            </a:r>
            <a:r>
              <a:rPr lang="en-US" altLang="zh-CN" sz="2400"/>
              <a:t> of sensitive information include:</a:t>
            </a:r>
          </a:p>
          <a:p>
            <a:pPr lvl="1"/>
            <a:r>
              <a:rPr lang="en-US" altLang="zh-CN" sz="1800"/>
              <a:t>Personnel</a:t>
            </a:r>
          </a:p>
          <a:p>
            <a:pPr lvl="1"/>
            <a:r>
              <a:rPr lang="en-US" altLang="zh-CN" sz="1800"/>
              <a:t>Financial</a:t>
            </a:r>
          </a:p>
          <a:p>
            <a:pPr lvl="1"/>
            <a:r>
              <a:rPr lang="en-US" altLang="zh-CN" sz="1800"/>
              <a:t>Payroll</a:t>
            </a:r>
          </a:p>
          <a:p>
            <a:pPr lvl="1"/>
            <a:r>
              <a:rPr lang="en-US" altLang="zh-CN" sz="1800"/>
              <a:t>Medical</a:t>
            </a:r>
          </a:p>
          <a:p>
            <a:pPr lvl="1"/>
            <a:r>
              <a:rPr lang="en-US" altLang="zh-CN" sz="1800"/>
              <a:t>Privacy Act information.</a:t>
            </a:r>
            <a:endParaRPr lang="en-US" altLang="zh-CN"/>
          </a:p>
        </p:txBody>
      </p:sp>
      <p:sp>
        <p:nvSpPr>
          <p:cNvPr id="23556" name="Slide Number Placeholder 3"/>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2BCC8DC9-B335-41C6-BC17-00A212B24311}" type="slidenum">
              <a:rPr lang="en-US">
                <a:solidFill>
                  <a:schemeClr val="bg1"/>
                </a:solidFill>
                <a:latin typeface="Century Gothic" pitchFamily="34" charset="0"/>
              </a:rPr>
              <a:pPr/>
              <a:t>44</a:t>
            </a:fld>
            <a:endParaRPr lang="en-US">
              <a:solidFill>
                <a:schemeClr val="bg1"/>
              </a:solidFill>
              <a:latin typeface="Century Gothic" pitchFamily="34" charset="0"/>
            </a:endParaRPr>
          </a:p>
        </p:txBody>
      </p:sp>
    </p:spTree>
    <p:extLst>
      <p:ext uri="{BB962C8B-B14F-4D97-AF65-F5344CB8AC3E}">
        <p14:creationId xmlns:p14="http://schemas.microsoft.com/office/powerpoint/2010/main" xmlns="" val="3699337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9A973BC3-57A0-41DE-B70C-E282CB8B6FEF}" type="slidenum">
              <a:rPr lang="en-US" altLang="en-US"/>
              <a:pPr/>
              <a:t>45</a:t>
            </a:fld>
            <a:endParaRPr lang="en-US">
              <a:solidFill>
                <a:schemeClr val="tx1"/>
              </a:solidFill>
              <a:latin typeface="Times" pitchFamily="2" charset="0"/>
            </a:endParaRPr>
          </a:p>
        </p:txBody>
      </p:sp>
      <p:sp>
        <p:nvSpPr>
          <p:cNvPr id="25602"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Tips to Help Protect PII</a:t>
            </a:r>
          </a:p>
        </p:txBody>
      </p:sp>
      <p:sp>
        <p:nvSpPr>
          <p:cNvPr id="25603" name="Content Placeholder 2"/>
          <p:cNvSpPr>
            <a:spLocks noGrp="1" noChangeArrowheads="1"/>
          </p:cNvSpPr>
          <p:nvPr>
            <p:ph idx="4294967295"/>
          </p:nvPr>
        </p:nvSpPr>
        <p:spPr bwMode="auto">
          <a:xfrm>
            <a:off x="228600" y="1905000"/>
            <a:ext cx="5334000" cy="2971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Minimize PII</a:t>
            </a:r>
          </a:p>
          <a:p>
            <a:r>
              <a:rPr lang="en-US" altLang="zh-CN"/>
              <a:t>Secure PII</a:t>
            </a:r>
          </a:p>
          <a:p>
            <a:r>
              <a:rPr lang="en-US" altLang="zh-CN"/>
              <a:t>Safeguard the Transfer of PII</a:t>
            </a:r>
          </a:p>
          <a:p>
            <a:r>
              <a:rPr lang="en-US" altLang="zh-CN"/>
              <a:t>Dispose of PII Properly</a:t>
            </a:r>
          </a:p>
        </p:txBody>
      </p:sp>
      <p:sp>
        <p:nvSpPr>
          <p:cNvPr id="25604" name="Slide Number Placeholder 3"/>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6F92ABB2-AF10-4F4A-A05F-A8B91091B21D}" type="slidenum">
              <a:rPr lang="en-US">
                <a:solidFill>
                  <a:schemeClr val="bg1"/>
                </a:solidFill>
                <a:latin typeface="Century Gothic" pitchFamily="34" charset="0"/>
              </a:rPr>
              <a:pPr/>
              <a:t>45</a:t>
            </a:fld>
            <a:endParaRPr lang="en-US">
              <a:solidFill>
                <a:schemeClr val="bg1"/>
              </a:solidFill>
              <a:latin typeface="Century Gothic" pitchFamily="34" charset="0"/>
            </a:endParaRPr>
          </a:p>
        </p:txBody>
      </p:sp>
      <p:pic>
        <p:nvPicPr>
          <p:cNvPr id="25605" name="Picture 13" descr="Two ladies at PC"/>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38800" y="1828800"/>
            <a:ext cx="3109913" cy="310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Tree>
    <p:extLst>
      <p:ext uri="{BB962C8B-B14F-4D97-AF65-F5344CB8AC3E}">
        <p14:creationId xmlns:p14="http://schemas.microsoft.com/office/powerpoint/2010/main" xmlns="" val="149451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2286000" y="-2711142"/>
            <a:ext cx="4572000" cy="12280285"/>
          </a:xfrm>
          <a:prstGeom prst="rect">
            <a:avLst/>
          </a:prstGeom>
        </p:spPr>
        <p:txBody>
          <a:bodyPr>
            <a:spAutoFit/>
          </a:bodyPr>
          <a:lstStyle/>
          <a:p>
            <a:r>
              <a:rPr lang="en-US" dirty="0" smtClean="0"/>
              <a:t>Minimize PII</a:t>
            </a:r>
          </a:p>
          <a:p>
            <a:pPr>
              <a:buFont typeface="Arial" pitchFamily="34" charset="0"/>
              <a:buChar char="•"/>
            </a:pPr>
            <a:r>
              <a:rPr lang="en-US" dirty="0" smtClean="0"/>
              <a:t>Collect only PII that you are authorized to collect, and at the minimum level necessary to accomplish a required purpose</a:t>
            </a:r>
            <a:endParaRPr lang="en-US" altLang="en-US" dirty="0" smtClean="0"/>
          </a:p>
          <a:p>
            <a:pPr>
              <a:buFont typeface="Arial" pitchFamily="34" charset="0"/>
              <a:buChar char="•"/>
            </a:pPr>
            <a:r>
              <a:rPr lang="en-US" dirty="0" smtClean="0"/>
              <a:t>Limit number of copies containing PII to the minimum needed</a:t>
            </a:r>
            <a:endParaRPr lang="en-US" altLang="en-US" dirty="0" smtClean="0"/>
          </a:p>
          <a:p>
            <a:r>
              <a:rPr lang="en-US" dirty="0" smtClean="0"/>
              <a:t> </a:t>
            </a:r>
            <a:endParaRPr lang="en-US" altLang="en-US" dirty="0" smtClean="0"/>
          </a:p>
          <a:p>
            <a:r>
              <a:rPr lang="en-US" dirty="0" smtClean="0"/>
              <a:t>Secure PII   </a:t>
            </a:r>
          </a:p>
          <a:p>
            <a:pPr>
              <a:buFont typeface="Arial" pitchFamily="34" charset="0"/>
              <a:buChar char="•"/>
            </a:pPr>
            <a:r>
              <a:rPr lang="en-US" dirty="0" smtClean="0"/>
              <a:t>When not in use, store PII in an access-controlled environment</a:t>
            </a:r>
            <a:endParaRPr lang="en-US" altLang="en-US" dirty="0" smtClean="0"/>
          </a:p>
          <a:p>
            <a:pPr>
              <a:buFont typeface="Arial" pitchFamily="34" charset="0"/>
              <a:buChar char="•"/>
            </a:pPr>
            <a:r>
              <a:rPr lang="en-US" dirty="0" smtClean="0"/>
              <a:t>Use fictional personal data for presentations or training</a:t>
            </a:r>
            <a:endParaRPr lang="en-US" altLang="en-US" dirty="0" smtClean="0"/>
          </a:p>
          <a:p>
            <a:pPr>
              <a:buFont typeface="Arial" pitchFamily="34" charset="0"/>
              <a:buChar char="•"/>
            </a:pPr>
            <a:r>
              <a:rPr lang="en-US" dirty="0" smtClean="0"/>
              <a:t>Review documents for PII prior to posting on ED web pages</a:t>
            </a:r>
            <a:endParaRPr lang="en-US" altLang="en-US" dirty="0" smtClean="0"/>
          </a:p>
          <a:p>
            <a:pPr>
              <a:buFont typeface="Arial" pitchFamily="34" charset="0"/>
              <a:buChar char="•"/>
            </a:pPr>
            <a:r>
              <a:rPr lang="en-US" dirty="0" smtClean="0"/>
              <a:t>Safeguard PII in any format around your work area</a:t>
            </a:r>
            <a:endParaRPr lang="en-US" altLang="en-US" dirty="0" smtClean="0"/>
          </a:p>
          <a:p>
            <a:pPr>
              <a:buFont typeface="Arial" pitchFamily="34" charset="0"/>
              <a:buChar char="•"/>
            </a:pPr>
            <a:r>
              <a:rPr lang="en-US" dirty="0" smtClean="0"/>
              <a:t>Maintain a ‘clean desk’ policy—do not leave paperwork containing PII on your desk; if you have sensitive paper-based PII, be sure to lock it up </a:t>
            </a:r>
            <a:endParaRPr lang="en-US" altLang="en-US" dirty="0" smtClean="0"/>
          </a:p>
          <a:p>
            <a:pPr>
              <a:buFont typeface="Arial" pitchFamily="34" charset="0"/>
              <a:buChar char="•"/>
            </a:pPr>
            <a:r>
              <a:rPr lang="en-US" dirty="0" smtClean="0"/>
              <a:t>Only disclose PII to authorized viewers</a:t>
            </a:r>
            <a:endParaRPr lang="en-US" altLang="en-US" dirty="0" smtClean="0"/>
          </a:p>
          <a:p>
            <a:r>
              <a:rPr lang="en-US" dirty="0" smtClean="0"/>
              <a:t> </a:t>
            </a:r>
            <a:endParaRPr lang="en-US" altLang="en-US" dirty="0" smtClean="0"/>
          </a:p>
          <a:p>
            <a:r>
              <a:rPr lang="en-US" dirty="0" smtClean="0"/>
              <a:t>Safeguard the transfer of PII </a:t>
            </a:r>
          </a:p>
          <a:p>
            <a:pPr>
              <a:buFont typeface="Arial" pitchFamily="34" charset="0"/>
              <a:buChar char="•"/>
            </a:pPr>
            <a:r>
              <a:rPr lang="en-US" dirty="0" smtClean="0"/>
              <a:t>Do not email PII to personal e-mail accounts. Use the </a:t>
            </a:r>
            <a:r>
              <a:rPr lang="en-US" dirty="0" err="1" smtClean="0"/>
              <a:t>Firepass</a:t>
            </a:r>
            <a:r>
              <a:rPr lang="en-US" dirty="0" smtClean="0"/>
              <a:t>/Citrix VPN for remote/telework</a:t>
            </a:r>
          </a:p>
          <a:p>
            <a:pPr>
              <a:buFont typeface="Arial" pitchFamily="34" charset="0"/>
              <a:buChar char="•"/>
            </a:pPr>
            <a:r>
              <a:rPr lang="en-US" dirty="0" smtClean="0"/>
              <a:t>Alert FAX recipients of incoming transmission</a:t>
            </a:r>
            <a:endParaRPr lang="en-US" altLang="en-US" dirty="0" smtClean="0"/>
          </a:p>
          <a:p>
            <a:pPr>
              <a:buFont typeface="Arial" pitchFamily="34" charset="0"/>
              <a:buChar char="•"/>
            </a:pPr>
            <a:r>
              <a:rPr lang="en-US" dirty="0" smtClean="0"/>
              <a:t>Use services that provide tracking and confirmation of delivery when mailing or shipping PII offsite</a:t>
            </a:r>
            <a:endParaRPr lang="en-US" altLang="en-US" dirty="0" smtClean="0"/>
          </a:p>
          <a:p>
            <a:r>
              <a:rPr lang="en-US" dirty="0" smtClean="0"/>
              <a:t> </a:t>
            </a:r>
            <a:endParaRPr lang="en-US" altLang="en-US" dirty="0" smtClean="0"/>
          </a:p>
          <a:p>
            <a:r>
              <a:rPr lang="en-US" dirty="0" smtClean="0"/>
              <a:t>Dispose of PII Properly</a:t>
            </a:r>
          </a:p>
          <a:p>
            <a:pPr>
              <a:buFont typeface="Arial" pitchFamily="34" charset="0"/>
              <a:buChar char="•"/>
            </a:pPr>
            <a:r>
              <a:rPr lang="en-US" dirty="0" smtClean="0"/>
              <a:t>Use the secure shredding bins to dispose of documents containing PII </a:t>
            </a:r>
            <a:endParaRPr lang="en-US" altLang="en-US" dirty="0" smtClean="0"/>
          </a:p>
          <a:p>
            <a:pPr>
              <a:buFont typeface="Arial" pitchFamily="34" charset="0"/>
              <a:buChar char="•"/>
            </a:pPr>
            <a:r>
              <a:rPr lang="en-US" dirty="0" smtClean="0"/>
              <a:t>Ensure that CDs containing PII are purged (deleting alone is not enough)</a:t>
            </a:r>
            <a:endParaRPr lang="en-US" altLang="en-US" dirty="0" smtClean="0"/>
          </a:p>
          <a:p>
            <a:pPr>
              <a:buFont typeface="Arial" pitchFamily="34" charset="0"/>
              <a:buChar char="•"/>
            </a:pPr>
            <a:r>
              <a:rPr lang="en-US" dirty="0" smtClean="0"/>
              <a:t>Work the IT Help Desk to ensure that drives containing PII are wiped before they are disposed of</a:t>
            </a:r>
            <a:endParaRPr lang="en-US" altLang="en-US" dirty="0" smtClean="0"/>
          </a:p>
          <a:p>
            <a:pPr>
              <a:buFont typeface="Arial" pitchFamily="34" charset="0"/>
              <a:buChar char="•"/>
            </a:pPr>
            <a:r>
              <a:rPr lang="en-US" dirty="0" smtClean="0"/>
              <a:t>Delete/dispose of PII at the end of its retention period or transfer it to the custody of the National Archives, as specified by its applicable records retention schedule</a:t>
            </a:r>
            <a:endParaRPr lang="en-US" altLang="en-US" dirty="0" smtClean="0"/>
          </a:p>
          <a:p>
            <a:endParaRPr lang="en-US" altLang="en-US" dirty="0"/>
          </a:p>
        </p:txBody>
      </p:sp>
    </p:spTree>
    <p:extLst>
      <p:ext uri="{BB962C8B-B14F-4D97-AF65-F5344CB8AC3E}">
        <p14:creationId xmlns:p14="http://schemas.microsoft.com/office/powerpoint/2010/main" xmlns="" val="1051433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6E48E84B-078A-4540-B0CF-8079B2BE8D22}" type="slidenum">
              <a:rPr lang="en-US" altLang="en-US"/>
              <a:pPr/>
              <a:t>47</a:t>
            </a:fld>
            <a:endParaRPr lang="en-US">
              <a:solidFill>
                <a:schemeClr val="tx1"/>
              </a:solidFill>
              <a:latin typeface="Times" pitchFamily="2" charset="0"/>
            </a:endParaRPr>
          </a:p>
        </p:txBody>
      </p:sp>
      <p:sp>
        <p:nvSpPr>
          <p:cNvPr id="27650"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Prevent Spillage</a:t>
            </a:r>
          </a:p>
        </p:txBody>
      </p:sp>
      <p:sp>
        <p:nvSpPr>
          <p:cNvPr id="27651" name="Content Placeholder 2"/>
          <p:cNvSpPr>
            <a:spLocks noGrp="1" noChangeArrowheads="1"/>
          </p:cNvSpPr>
          <p:nvPr>
            <p:ph idx="4294967295"/>
          </p:nvPr>
        </p:nvSpPr>
        <p:spPr bwMode="auto">
          <a:xfrm>
            <a:off x="381000" y="1066800"/>
            <a:ext cx="8305800" cy="57912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sz="2400"/>
              <a:t>When storing sensitive information, including PII, </a:t>
            </a:r>
            <a:r>
              <a:rPr lang="en-US" altLang="zh-CN" sz="2400" b="1"/>
              <a:t>prevent</a:t>
            </a:r>
            <a:r>
              <a:rPr lang="en-US" altLang="zh-CN" sz="2400"/>
              <a:t> </a:t>
            </a:r>
            <a:r>
              <a:rPr lang="en-US" altLang="zh-CN" sz="2400" b="1" i="1"/>
              <a:t>spillage</a:t>
            </a:r>
            <a:r>
              <a:rPr lang="en-US" altLang="zh-CN" sz="2400"/>
              <a:t> by following these security tips:</a:t>
            </a:r>
          </a:p>
          <a:p>
            <a:pPr lvl="1"/>
            <a:r>
              <a:rPr lang="en-US" altLang="zh-CN" sz="2000" b="1"/>
              <a:t>Encrypt</a:t>
            </a:r>
            <a:r>
              <a:rPr lang="en-US" altLang="zh-CN" sz="2000"/>
              <a:t> data before storing</a:t>
            </a:r>
          </a:p>
          <a:p>
            <a:pPr lvl="1"/>
            <a:r>
              <a:rPr lang="en-US" altLang="zh-CN" sz="2000" b="1"/>
              <a:t>Store</a:t>
            </a:r>
            <a:r>
              <a:rPr lang="en-US" altLang="zh-CN" sz="2000"/>
              <a:t> data only on a </a:t>
            </a:r>
            <a:r>
              <a:rPr lang="en-US" altLang="zh-CN" sz="2000" b="1"/>
              <a:t>network</a:t>
            </a:r>
            <a:r>
              <a:rPr lang="en-US" altLang="zh-CN" sz="2000"/>
              <a:t> that has been </a:t>
            </a:r>
            <a:r>
              <a:rPr lang="en-US" altLang="zh-CN" sz="2000" b="1"/>
              <a:t>certified</a:t>
            </a:r>
            <a:r>
              <a:rPr lang="en-US" altLang="zh-CN" sz="2000"/>
              <a:t> and </a:t>
            </a:r>
            <a:r>
              <a:rPr lang="en-US" altLang="zh-CN" sz="2000" b="1"/>
              <a:t>accredited</a:t>
            </a:r>
            <a:r>
              <a:rPr lang="en-US" altLang="zh-CN" sz="2000"/>
              <a:t> to store this type of information</a:t>
            </a:r>
          </a:p>
          <a:p>
            <a:pPr lvl="1"/>
            <a:r>
              <a:rPr lang="en-US" altLang="zh-CN" sz="2000"/>
              <a:t>Remember, </a:t>
            </a:r>
            <a:r>
              <a:rPr lang="en-US" altLang="zh-CN" sz="2000" b="1"/>
              <a:t>some</a:t>
            </a:r>
            <a:r>
              <a:rPr lang="en-US" altLang="zh-CN" sz="2000"/>
              <a:t> </a:t>
            </a:r>
            <a:r>
              <a:rPr lang="en-US" altLang="zh-CN" sz="2000" b="1"/>
              <a:t>systems</a:t>
            </a:r>
            <a:r>
              <a:rPr lang="en-US" altLang="zh-CN" sz="2000"/>
              <a:t> are strictly </a:t>
            </a:r>
            <a:r>
              <a:rPr lang="en-US" altLang="zh-CN" sz="2000" b="1"/>
              <a:t>non-sensitive—never</a:t>
            </a:r>
            <a:r>
              <a:rPr lang="en-US" altLang="zh-CN" sz="2000"/>
              <a:t> transmit, store, or process </a:t>
            </a:r>
            <a:r>
              <a:rPr lang="en-US" altLang="zh-CN" sz="2000" b="1"/>
              <a:t>sensitive data </a:t>
            </a:r>
            <a:r>
              <a:rPr lang="en-US" altLang="zh-CN" sz="2000"/>
              <a:t>on a non-sensitive system</a:t>
            </a:r>
          </a:p>
          <a:p>
            <a:pPr lvl="1"/>
            <a:r>
              <a:rPr lang="en-US" altLang="zh-CN" sz="2000" b="1"/>
              <a:t>Label</a:t>
            </a:r>
            <a:r>
              <a:rPr lang="en-US" altLang="zh-CN" sz="2000"/>
              <a:t> paperwork containing PII </a:t>
            </a:r>
            <a:r>
              <a:rPr lang="en-US" altLang="zh-CN" sz="2000" b="1"/>
              <a:t>appropriately</a:t>
            </a:r>
            <a:r>
              <a:rPr lang="en-US" altLang="zh-CN" sz="2000"/>
              <a:t> and ensure it is </a:t>
            </a:r>
            <a:r>
              <a:rPr lang="en-US" altLang="zh-CN" sz="2000" b="1"/>
              <a:t>not left lying around</a:t>
            </a:r>
          </a:p>
          <a:p>
            <a:pPr lvl="1"/>
            <a:r>
              <a:rPr lang="en-US" altLang="zh-CN" sz="2000" b="1"/>
              <a:t>Use</a:t>
            </a:r>
            <a:r>
              <a:rPr lang="en-US" altLang="zh-CN" sz="2000"/>
              <a:t> the </a:t>
            </a:r>
            <a:r>
              <a:rPr lang="en-US" altLang="zh-CN" sz="2000" b="1"/>
              <a:t>secure bins </a:t>
            </a:r>
            <a:r>
              <a:rPr lang="en-US" altLang="zh-CN" sz="2000"/>
              <a:t>provided to </a:t>
            </a:r>
            <a:r>
              <a:rPr lang="en-US" altLang="zh-CN" sz="2000" b="1"/>
              <a:t>dispose</a:t>
            </a:r>
            <a:r>
              <a:rPr lang="en-US" altLang="zh-CN" sz="2000"/>
              <a:t> of paperwork containing PII</a:t>
            </a:r>
          </a:p>
        </p:txBody>
      </p:sp>
      <p:sp>
        <p:nvSpPr>
          <p:cNvPr id="27652" name="Slide Number Placeholder 3"/>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780846DF-A0DA-498E-BADA-3E31DFCA595C}" type="slidenum">
              <a:rPr lang="en-US">
                <a:solidFill>
                  <a:schemeClr val="bg1"/>
                </a:solidFill>
                <a:latin typeface="Century Gothic" pitchFamily="34" charset="0"/>
              </a:rPr>
              <a:pPr/>
              <a:t>47</a:t>
            </a:fld>
            <a:endParaRPr lang="en-US">
              <a:solidFill>
                <a:schemeClr val="bg1"/>
              </a:solidFill>
              <a:latin typeface="Century Gothic" pitchFamily="34" charset="0"/>
            </a:endParaRPr>
          </a:p>
        </p:txBody>
      </p:sp>
    </p:spTree>
    <p:extLst>
      <p:ext uri="{BB962C8B-B14F-4D97-AF65-F5344CB8AC3E}">
        <p14:creationId xmlns:p14="http://schemas.microsoft.com/office/powerpoint/2010/main" xmlns="" val="2328666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2286000" y="2551837"/>
            <a:ext cx="4572000" cy="1754326"/>
          </a:xfrm>
          <a:prstGeom prst="rect">
            <a:avLst/>
          </a:prstGeom>
        </p:spPr>
        <p:txBody>
          <a:bodyPr>
            <a:spAutoFit/>
          </a:bodyPr>
          <a:lstStyle/>
          <a:p>
            <a:r>
              <a:rPr lang="en-US" dirty="0" smtClean="0"/>
              <a:t>Spillage or breach includes the improper handling of sensitive information on a non-sensitive system, including the improper:</a:t>
            </a:r>
            <a:endParaRPr lang="en-US" altLang="en-US" dirty="0" smtClean="0"/>
          </a:p>
          <a:p>
            <a:pPr>
              <a:buFont typeface="Arial" pitchFamily="34" charset="0"/>
              <a:buChar char="•"/>
            </a:pPr>
            <a:r>
              <a:rPr lang="en-US" dirty="0" smtClean="0"/>
              <a:t>Storage</a:t>
            </a:r>
            <a:endParaRPr lang="en-US" altLang="en-US" dirty="0" smtClean="0"/>
          </a:p>
          <a:p>
            <a:pPr>
              <a:buFont typeface="Arial" pitchFamily="34" charset="0"/>
              <a:buChar char="•"/>
            </a:pPr>
            <a:r>
              <a:rPr lang="en-US" dirty="0" smtClean="0"/>
              <a:t>Transmission </a:t>
            </a:r>
            <a:endParaRPr lang="en-US" altLang="en-US" dirty="0" smtClean="0"/>
          </a:p>
          <a:p>
            <a:pPr>
              <a:buFont typeface="Arial" pitchFamily="34" charset="0"/>
              <a:buChar char="•"/>
            </a:pPr>
            <a:r>
              <a:rPr lang="en-US" dirty="0" smtClean="0"/>
              <a:t>Processing of information</a:t>
            </a:r>
            <a:endParaRPr lang="en-US" altLang="en-US" dirty="0"/>
          </a:p>
        </p:txBody>
      </p:sp>
    </p:spTree>
    <p:extLst>
      <p:ext uri="{BB962C8B-B14F-4D97-AF65-F5344CB8AC3E}">
        <p14:creationId xmlns:p14="http://schemas.microsoft.com/office/powerpoint/2010/main" xmlns="" val="1988423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6FE50E61-E59B-4479-A00B-109950978A8E}" type="slidenum">
              <a:rPr lang="en-US" altLang="en-US"/>
              <a:pPr/>
              <a:t>49</a:t>
            </a:fld>
            <a:endParaRPr lang="en-US">
              <a:solidFill>
                <a:schemeClr val="tx1"/>
              </a:solidFill>
              <a:latin typeface="Times" pitchFamily="2" charset="0"/>
            </a:endParaRPr>
          </a:p>
        </p:txBody>
      </p:sp>
      <p:sp>
        <p:nvSpPr>
          <p:cNvPr id="29698"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If You Suspect a PII Breach</a:t>
            </a:r>
          </a:p>
        </p:txBody>
      </p:sp>
      <p:sp>
        <p:nvSpPr>
          <p:cNvPr id="29699" name="Content Placeholder 2"/>
          <p:cNvSpPr>
            <a:spLocks noGrp="1" noChangeArrowheads="1"/>
          </p:cNvSpPr>
          <p:nvPr>
            <p:ph idx="4294967295"/>
          </p:nvPr>
        </p:nvSpPr>
        <p:spPr bwMode="auto">
          <a:xfrm>
            <a:off x="381000" y="1143000"/>
            <a:ext cx="8305800" cy="49530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sz="2800" b="1"/>
              <a:t>Notify</a:t>
            </a:r>
            <a:r>
              <a:rPr lang="en-US" altLang="zh-CN" sz="2800"/>
              <a:t> your immediate supervisor and ISSO </a:t>
            </a:r>
            <a:r>
              <a:rPr lang="en-US" altLang="zh-CN" sz="2800" b="1"/>
              <a:t>at once</a:t>
            </a:r>
            <a:r>
              <a:rPr lang="en-US" altLang="zh-CN" sz="2800"/>
              <a:t>. </a:t>
            </a:r>
          </a:p>
          <a:p>
            <a:r>
              <a:rPr lang="en-US" altLang="zh-CN" sz="2800"/>
              <a:t>Or, you can also </a:t>
            </a:r>
            <a:r>
              <a:rPr lang="en-US" altLang="zh-CN" sz="2800" b="1"/>
              <a:t>enter the PII breach </a:t>
            </a:r>
            <a:r>
              <a:rPr lang="en-US" altLang="zh-CN" sz="2800"/>
              <a:t>yourself using the Department’s online breach/incident reporting system, called OVMS (Operational Vulnerability Management System, available at </a:t>
            </a:r>
            <a:r>
              <a:rPr lang="en-US" altLang="zh-CN" sz="2800" u="sng">
                <a:hlinkClick r:id="rId2"/>
              </a:rPr>
              <a:t>https://ovms.ed.gov</a:t>
            </a:r>
            <a:r>
              <a:rPr lang="en-US" altLang="zh-CN" sz="2800"/>
              <a:t>). </a:t>
            </a:r>
          </a:p>
          <a:p>
            <a:r>
              <a:rPr lang="en-US" altLang="zh-CN" sz="2800"/>
              <a:t>Federal agencies </a:t>
            </a:r>
            <a:r>
              <a:rPr lang="en-US" altLang="zh-CN" sz="2800" b="1"/>
              <a:t>must report </a:t>
            </a:r>
            <a:r>
              <a:rPr lang="en-US" altLang="zh-CN" sz="2800"/>
              <a:t>a breach </a:t>
            </a:r>
            <a:r>
              <a:rPr lang="en-US" altLang="zh-CN" sz="2800" b="1"/>
              <a:t>within 1 hour </a:t>
            </a:r>
            <a:r>
              <a:rPr lang="en-US" altLang="zh-CN" sz="2800"/>
              <a:t>of discovery (actual or potential breach) so time is of the essence. </a:t>
            </a:r>
          </a:p>
        </p:txBody>
      </p:sp>
      <p:sp>
        <p:nvSpPr>
          <p:cNvPr id="29700" name="Slide Number Placeholder 3"/>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02ED5491-79FB-4D52-AD65-3BB99EE49550}" type="slidenum">
              <a:rPr lang="en-US">
                <a:solidFill>
                  <a:schemeClr val="bg1"/>
                </a:solidFill>
                <a:latin typeface="Century Gothic" pitchFamily="34" charset="0"/>
              </a:rPr>
              <a:pPr/>
              <a:t>49</a:t>
            </a:fld>
            <a:endParaRPr lang="en-US">
              <a:solidFill>
                <a:schemeClr val="bg1"/>
              </a:solidFill>
              <a:latin typeface="Century Gothic" pitchFamily="34" charset="0"/>
            </a:endParaRPr>
          </a:p>
        </p:txBody>
      </p:sp>
    </p:spTree>
    <p:extLst>
      <p:ext uri="{BB962C8B-B14F-4D97-AF65-F5344CB8AC3E}">
        <p14:creationId xmlns:p14="http://schemas.microsoft.com/office/powerpoint/2010/main" xmlns="" val="3687053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mtClean="0"/>
              <a:t>Dancing pigs</a:t>
            </a:r>
          </a:p>
        </p:txBody>
      </p:sp>
      <p:sp>
        <p:nvSpPr>
          <p:cNvPr id="3" name="Content Placeholder 2"/>
          <p:cNvSpPr>
            <a:spLocks noGrp="1"/>
          </p:cNvSpPr>
          <p:nvPr>
            <p:ph idx="1"/>
          </p:nvPr>
        </p:nvSpPr>
        <p:spPr/>
        <p:txBody>
          <a:bodyPr rtlCol="0">
            <a:normAutofit fontScale="85000" lnSpcReduction="10000"/>
          </a:bodyPr>
          <a:lstStyle/>
          <a:p>
            <a:pPr eaLnBrk="1" fontAlgn="auto" hangingPunct="1">
              <a:spcAft>
                <a:spcPts val="0"/>
              </a:spcAft>
              <a:defRPr/>
            </a:pPr>
            <a:r>
              <a:rPr lang="en-US" dirty="0" smtClean="0"/>
              <a:t>In computer security, the "dancing pigs" is a term or problem that describes computer users' attitudes to computer security. </a:t>
            </a:r>
          </a:p>
          <a:p>
            <a:pPr eaLnBrk="1" fontAlgn="auto" hangingPunct="1">
              <a:spcAft>
                <a:spcPts val="0"/>
              </a:spcAft>
              <a:defRPr/>
            </a:pPr>
            <a:r>
              <a:rPr lang="en-US" dirty="0" smtClean="0"/>
              <a:t>It states that users will continue to pick an amusing graphic even if they receive a warning from security software that it is potentially dangerous. In other words, users choose their primary desire features without considering the security. </a:t>
            </a:r>
          </a:p>
          <a:p>
            <a:pPr eaLnBrk="1" fontAlgn="auto" hangingPunct="1">
              <a:spcAft>
                <a:spcPts val="0"/>
              </a:spcAft>
              <a:defRPr/>
            </a:pPr>
            <a:endParaRPr lang="en-US" dirty="0" smtClean="0"/>
          </a:p>
          <a:p>
            <a:pPr eaLnBrk="1" fontAlgn="auto" hangingPunct="1">
              <a:spcAft>
                <a:spcPts val="0"/>
              </a:spcAft>
              <a:defRPr/>
            </a:pPr>
            <a:r>
              <a:rPr lang="en-US" dirty="0" smtClean="0"/>
              <a:t>"Dancing pigs" is generally used by tech experts and can be found in IT articles.</a:t>
            </a:r>
          </a:p>
          <a:p>
            <a:pPr eaLnBrk="1" fontAlgn="auto" hangingPunct="1">
              <a:spcAft>
                <a:spcPts val="0"/>
              </a:spcAft>
              <a:defRPr/>
            </a:pPr>
            <a:endParaRPr lang="en-US"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A5BFC1FB-FA97-4D9B-A850-FE8B6DC7BA48}" type="slidenum">
              <a:rPr lang="en-US" altLang="en-US"/>
              <a:pPr/>
              <a:t>50</a:t>
            </a:fld>
            <a:endParaRPr lang="en-US">
              <a:solidFill>
                <a:schemeClr val="tx1"/>
              </a:solidFill>
              <a:latin typeface="Times" pitchFamily="2" charset="0"/>
            </a:endParaRPr>
          </a:p>
        </p:txBody>
      </p:sp>
      <p:sp>
        <p:nvSpPr>
          <p:cNvPr id="30722"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Threats and Vulnerabilities</a:t>
            </a:r>
          </a:p>
        </p:txBody>
      </p:sp>
      <p:sp>
        <p:nvSpPr>
          <p:cNvPr id="30723" name="Content Placeholder 2"/>
          <p:cNvSpPr>
            <a:spLocks noGrp="1" noChangeArrowheads="1"/>
          </p:cNvSpPr>
          <p:nvPr>
            <p:ph idx="4294967295"/>
          </p:nvPr>
        </p:nvSpPr>
        <p:spPr bwMode="auto">
          <a:xfrm>
            <a:off x="381000" y="1371600"/>
            <a:ext cx="8305800" cy="45259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77500" lnSpcReduction="20000"/>
          </a:bodyPr>
          <a:lstStyle/>
          <a:p>
            <a:r>
              <a:rPr lang="en-US" altLang="zh-CN" dirty="0"/>
              <a:t>What are we protecting our and our stakeholders information from?</a:t>
            </a:r>
          </a:p>
          <a:p>
            <a:pPr lvl="1"/>
            <a:r>
              <a:rPr lang="en-US" altLang="zh-CN" sz="2400" b="1" u="sng" dirty="0"/>
              <a:t>Threats</a:t>
            </a:r>
            <a:r>
              <a:rPr lang="en-US" altLang="zh-CN" sz="2400" dirty="0"/>
              <a:t>--any circumstances or events that can potentially harm an information system by destroying it, disclosing the information stored on the system, adversely modifying data, or making the system unavailable</a:t>
            </a:r>
          </a:p>
          <a:p>
            <a:pPr lvl="1"/>
            <a:r>
              <a:rPr lang="en-US" altLang="zh-CN" sz="2400" b="1" u="sng" dirty="0"/>
              <a:t>Vulnerabilities</a:t>
            </a:r>
            <a:r>
              <a:rPr lang="en-US" altLang="zh-CN" sz="2400" dirty="0"/>
              <a:t>--weakness in an information system or its components that could be exploited. </a:t>
            </a:r>
            <a:endParaRPr lang="en-US" altLang="zh-CN" sz="2400" dirty="0" smtClean="0"/>
          </a:p>
          <a:p>
            <a:pPr lvl="1"/>
            <a:r>
              <a:rPr lang="en-US" dirty="0" smtClean="0"/>
              <a:t>Vulnerabilities exist when there is a flaw or weakness in hardware or software that could be exploited by hackers. Vulnerabilities are frequently the result of a flaw in the coding of software. To correct the vulnerability, vendors issue a fix in the form of a patch to the software. To address these vulnerabilities on your home computer system, update your operating system and other software as patches become available</a:t>
            </a:r>
            <a:endParaRPr lang="en-US" altLang="en-US" dirty="0" smtClean="0"/>
          </a:p>
          <a:p>
            <a:endParaRPr lang="en-US" altLang="en-US" dirty="0" smtClean="0"/>
          </a:p>
          <a:p>
            <a:pPr lvl="1"/>
            <a:endParaRPr lang="en-US" altLang="zh-CN" sz="2400" dirty="0"/>
          </a:p>
        </p:txBody>
      </p:sp>
      <p:sp>
        <p:nvSpPr>
          <p:cNvPr id="30724" name="Slide Number Placeholder 3"/>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06F57C27-7D55-4113-8E94-C61B0322EB2B}" type="slidenum">
              <a:rPr lang="en-US">
                <a:solidFill>
                  <a:schemeClr val="bg1"/>
                </a:solidFill>
                <a:latin typeface="Century Gothic" pitchFamily="34" charset="0"/>
              </a:rPr>
              <a:pPr/>
              <a:t>50</a:t>
            </a:fld>
            <a:endParaRPr lang="en-US">
              <a:solidFill>
                <a:schemeClr val="bg1"/>
              </a:solidFill>
              <a:latin typeface="Century Gothic" pitchFamily="34" charset="0"/>
            </a:endParaRPr>
          </a:p>
        </p:txBody>
      </p:sp>
    </p:spTree>
    <p:extLst>
      <p:ext uri="{BB962C8B-B14F-4D97-AF65-F5344CB8AC3E}">
        <p14:creationId xmlns:p14="http://schemas.microsoft.com/office/powerpoint/2010/main" xmlns="" val="1113359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170FAD07-6A41-458E-918C-9C9336F40174}" type="slidenum">
              <a:rPr lang="en-US" altLang="en-US"/>
              <a:pPr/>
              <a:t>51</a:t>
            </a:fld>
            <a:endParaRPr lang="en-US">
              <a:solidFill>
                <a:schemeClr val="tx1"/>
              </a:solidFill>
              <a:latin typeface="Times" pitchFamily="2" charset="0"/>
            </a:endParaRPr>
          </a:p>
        </p:txBody>
      </p:sp>
      <p:sp>
        <p:nvSpPr>
          <p:cNvPr id="32770"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Securing the Department</a:t>
            </a:r>
          </a:p>
        </p:txBody>
      </p:sp>
      <p:sp>
        <p:nvSpPr>
          <p:cNvPr id="32771" name="Content Placeholder 2"/>
          <p:cNvSpPr>
            <a:spLocks noGrp="1" noChangeArrowheads="1"/>
          </p:cNvSpPr>
          <p:nvPr>
            <p:ph idx="4294967295"/>
          </p:nvPr>
        </p:nvSpPr>
        <p:spPr bwMode="auto">
          <a:xfrm>
            <a:off x="304800" y="1066800"/>
            <a:ext cx="8305800" cy="53340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sz="2400"/>
              <a:t>Don’t store PII on unencrypted storage devices</a:t>
            </a:r>
          </a:p>
          <a:p>
            <a:r>
              <a:rPr lang="en-US" altLang="zh-CN" sz="2400"/>
              <a:t>Remove your Personal Identity Verification (PIV), or smart card, when leaving your desktop PC</a:t>
            </a:r>
          </a:p>
          <a:p>
            <a:r>
              <a:rPr lang="en-US" altLang="zh-CN" sz="2400"/>
              <a:t>Never transmit secure information over an unsecured fax machine</a:t>
            </a:r>
          </a:p>
          <a:p>
            <a:r>
              <a:rPr lang="en-US" altLang="zh-CN" sz="2400"/>
              <a:t>Check for security badges and make sure guests needing escorts have them</a:t>
            </a:r>
          </a:p>
          <a:p>
            <a:r>
              <a:rPr lang="en-US" altLang="zh-CN" sz="2400"/>
              <a:t>Don’t write down passwords</a:t>
            </a:r>
          </a:p>
          <a:p>
            <a:r>
              <a:rPr lang="en-US" altLang="zh-CN" sz="2400"/>
              <a:t>Use only authorized thumb drives</a:t>
            </a:r>
          </a:p>
          <a:p>
            <a:r>
              <a:rPr lang="en-US" altLang="zh-CN" sz="2400"/>
              <a:t>Properly label removable media such as CDs or DVDs</a:t>
            </a:r>
          </a:p>
          <a:p>
            <a:r>
              <a:rPr lang="en-US" altLang="zh-CN" sz="2400"/>
              <a:t>Be careful how you dispose of anything that might contain sensitive information </a:t>
            </a:r>
          </a:p>
          <a:p>
            <a:endParaRPr lang="en-US" altLang="zh-CN"/>
          </a:p>
        </p:txBody>
      </p:sp>
      <p:sp>
        <p:nvSpPr>
          <p:cNvPr id="32772" name="Slide Number Placeholder 3"/>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EB48602D-1F65-4700-8D13-3B4E2645CD5E}" type="slidenum">
              <a:rPr lang="en-US">
                <a:solidFill>
                  <a:schemeClr val="bg1"/>
                </a:solidFill>
                <a:latin typeface="Century Gothic" pitchFamily="34" charset="0"/>
              </a:rPr>
              <a:pPr/>
              <a:t>51</a:t>
            </a:fld>
            <a:endParaRPr lang="en-US">
              <a:solidFill>
                <a:schemeClr val="bg1"/>
              </a:solidFill>
              <a:latin typeface="Century Gothic" pitchFamily="34" charset="0"/>
            </a:endParaRPr>
          </a:p>
        </p:txBody>
      </p:sp>
    </p:spTree>
    <p:extLst>
      <p:ext uri="{BB962C8B-B14F-4D97-AF65-F5344CB8AC3E}">
        <p14:creationId xmlns:p14="http://schemas.microsoft.com/office/powerpoint/2010/main" xmlns="" val="52784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17D17BFA-C033-4CEF-BBD6-B070505AFD14}" type="slidenum">
              <a:rPr lang="en-US" altLang="en-US"/>
              <a:pPr/>
              <a:t>52</a:t>
            </a:fld>
            <a:endParaRPr lang="en-US">
              <a:solidFill>
                <a:schemeClr val="tx1"/>
              </a:solidFill>
              <a:latin typeface="Times" pitchFamily="2" charset="0"/>
            </a:endParaRPr>
          </a:p>
        </p:txBody>
      </p:sp>
      <p:sp>
        <p:nvSpPr>
          <p:cNvPr id="34818"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Department Password Policy</a:t>
            </a:r>
          </a:p>
        </p:txBody>
      </p:sp>
      <p:sp>
        <p:nvSpPr>
          <p:cNvPr id="34819" name="Content Placeholder 2"/>
          <p:cNvSpPr>
            <a:spLocks noGrp="1" noChangeArrowheads="1"/>
          </p:cNvSpPr>
          <p:nvPr>
            <p:ph idx="4294967295"/>
          </p:nvPr>
        </p:nvSpPr>
        <p:spPr bwMode="auto">
          <a:xfrm>
            <a:off x="381000" y="1371600"/>
            <a:ext cx="8305800" cy="45259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sz="2400"/>
              <a:t>The Department has guidelines pertaining to password use.</a:t>
            </a:r>
          </a:p>
          <a:p>
            <a:pPr lvl="1"/>
            <a:r>
              <a:rPr lang="en-US" altLang="zh-CN" sz="2000"/>
              <a:t>Passwords must be: </a:t>
            </a:r>
          </a:p>
          <a:p>
            <a:pPr lvl="1"/>
            <a:r>
              <a:rPr lang="en-US" altLang="zh-CN" sz="2000"/>
              <a:t>Obscured during login and during transmission.</a:t>
            </a:r>
          </a:p>
          <a:p>
            <a:pPr lvl="1"/>
            <a:r>
              <a:rPr lang="en-US" altLang="zh-CN" sz="2000"/>
              <a:t>Changed after the initial login.</a:t>
            </a:r>
          </a:p>
          <a:p>
            <a:pPr lvl="1"/>
            <a:r>
              <a:rPr lang="en-US" altLang="zh-CN" sz="2000"/>
              <a:t>Forced by the system to be changed every 90 days.</a:t>
            </a:r>
          </a:p>
          <a:p>
            <a:pPr lvl="1"/>
            <a:r>
              <a:rPr lang="en-US" altLang="zh-CN" sz="2000"/>
              <a:t>Strong - shall include three of the four characteristics:</a:t>
            </a:r>
          </a:p>
          <a:p>
            <a:pPr lvl="2"/>
            <a:r>
              <a:rPr lang="en-US" altLang="zh-CN" sz="1800"/>
              <a:t>Numerals</a:t>
            </a:r>
          </a:p>
          <a:p>
            <a:pPr lvl="2"/>
            <a:r>
              <a:rPr lang="en-US" altLang="zh-CN" sz="1800"/>
              <a:t>Alphabetic characters </a:t>
            </a:r>
          </a:p>
          <a:p>
            <a:pPr lvl="2"/>
            <a:r>
              <a:rPr lang="en-US" altLang="zh-CN" sz="1800"/>
              <a:t>Upper and lower case letters </a:t>
            </a:r>
          </a:p>
          <a:p>
            <a:pPr lvl="2"/>
            <a:r>
              <a:rPr lang="en-US" altLang="zh-CN" sz="1800"/>
              <a:t>Special characters</a:t>
            </a:r>
          </a:p>
          <a:p>
            <a:pPr lvl="2"/>
            <a:r>
              <a:rPr lang="en-US" altLang="zh-CN" sz="1800"/>
              <a:t>Passwords shall be at least eight (8) characters in length.  </a:t>
            </a:r>
            <a:endParaRPr lang="en-US" altLang="zh-CN"/>
          </a:p>
        </p:txBody>
      </p:sp>
      <p:sp>
        <p:nvSpPr>
          <p:cNvPr id="34820" name="Slide Number Placeholder 3"/>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A701773B-27F0-4AC7-B563-60116171D88F}" type="slidenum">
              <a:rPr lang="en-US">
                <a:solidFill>
                  <a:schemeClr val="bg1"/>
                </a:solidFill>
                <a:latin typeface="Century Gothic" pitchFamily="34" charset="0"/>
              </a:rPr>
              <a:pPr/>
              <a:t>52</a:t>
            </a:fld>
            <a:endParaRPr lang="en-US">
              <a:solidFill>
                <a:schemeClr val="bg1"/>
              </a:solidFill>
              <a:latin typeface="Century Gothic" pitchFamily="34" charset="0"/>
            </a:endParaRPr>
          </a:p>
        </p:txBody>
      </p:sp>
    </p:spTree>
    <p:extLst>
      <p:ext uri="{BB962C8B-B14F-4D97-AF65-F5344CB8AC3E}">
        <p14:creationId xmlns:p14="http://schemas.microsoft.com/office/powerpoint/2010/main" xmlns="" val="24084095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97F2CD2F-98ED-4996-BF07-8E2EEF394CD8}" type="slidenum">
              <a:rPr lang="en-US" altLang="en-US"/>
              <a:pPr/>
              <a:t>53</a:t>
            </a:fld>
            <a:endParaRPr lang="en-US">
              <a:solidFill>
                <a:schemeClr val="tx1"/>
              </a:solidFill>
              <a:latin typeface="Times" pitchFamily="2" charset="0"/>
            </a:endParaRPr>
          </a:p>
        </p:txBody>
      </p:sp>
      <p:sp>
        <p:nvSpPr>
          <p:cNvPr id="36868"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Secure Passwords</a:t>
            </a:r>
          </a:p>
        </p:txBody>
      </p:sp>
      <p:sp>
        <p:nvSpPr>
          <p:cNvPr id="36869" name="Content Placeholder 3"/>
          <p:cNvSpPr>
            <a:spLocks noGrp="1" noChangeArrowheads="1"/>
          </p:cNvSpPr>
          <p:nvPr>
            <p:ph sz="half" idx="4294967295"/>
          </p:nvPr>
        </p:nvSpPr>
        <p:spPr bwMode="auto">
          <a:xfrm>
            <a:off x="381000" y="1066800"/>
            <a:ext cx="4076700" cy="45259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altLang="zh-CN" sz="2800" b="1">
                <a:solidFill>
                  <a:srgbClr val="9E0000"/>
                </a:solidFill>
              </a:rPr>
              <a:t>Do</a:t>
            </a:r>
          </a:p>
          <a:p>
            <a:pPr>
              <a:buFontTx/>
              <a:buNone/>
            </a:pPr>
            <a:endParaRPr lang="en-US" altLang="zh-CN" sz="1000" b="1">
              <a:solidFill>
                <a:srgbClr val="9E0000"/>
              </a:solidFill>
            </a:endParaRPr>
          </a:p>
          <a:p>
            <a:r>
              <a:rPr lang="en-US" altLang="zh-CN" sz="2600"/>
              <a:t>Use a combination of: lower and upper case letters, numbers, and, special characters </a:t>
            </a:r>
          </a:p>
          <a:p>
            <a:r>
              <a:rPr lang="en-US" altLang="zh-CN" sz="2600"/>
              <a:t>Change it every 90 days</a:t>
            </a:r>
          </a:p>
          <a:p>
            <a:r>
              <a:rPr lang="en-US" altLang="zh-CN" sz="2600"/>
              <a:t>Create a complex, strong password, and protect its secrecy</a:t>
            </a:r>
          </a:p>
          <a:p>
            <a:endParaRPr lang="en-US" altLang="zh-CN" sz="2800"/>
          </a:p>
        </p:txBody>
      </p:sp>
      <p:sp>
        <p:nvSpPr>
          <p:cNvPr id="36870" name="Content Placeholder 4"/>
          <p:cNvSpPr>
            <a:spLocks noGrp="1" noChangeArrowheads="1"/>
          </p:cNvSpPr>
          <p:nvPr>
            <p:ph sz="half" idx="4294967295"/>
          </p:nvPr>
        </p:nvSpPr>
        <p:spPr bwMode="auto">
          <a:xfrm>
            <a:off x="4953000" y="1066800"/>
            <a:ext cx="4000500" cy="45259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altLang="zh-CN" sz="2800" b="1">
                <a:solidFill>
                  <a:srgbClr val="9E0000"/>
                </a:solidFill>
              </a:rPr>
              <a:t>Don’t</a:t>
            </a:r>
          </a:p>
          <a:p>
            <a:pPr>
              <a:buFontTx/>
              <a:buNone/>
            </a:pPr>
            <a:endParaRPr lang="en-US" altLang="zh-CN" sz="1000" b="1">
              <a:solidFill>
                <a:srgbClr val="9E0000"/>
              </a:solidFill>
            </a:endParaRPr>
          </a:p>
          <a:p>
            <a:r>
              <a:rPr lang="en-US" altLang="zh-CN" sz="2600"/>
              <a:t>Use personal information</a:t>
            </a:r>
          </a:p>
          <a:p>
            <a:r>
              <a:rPr lang="en-US" altLang="zh-CN" sz="2600"/>
              <a:t>Dictionary words (including foreign languages)</a:t>
            </a:r>
          </a:p>
          <a:p>
            <a:r>
              <a:rPr lang="en-US" altLang="zh-CN" sz="2600"/>
              <a:t>Write it down</a:t>
            </a:r>
          </a:p>
          <a:p>
            <a:r>
              <a:rPr lang="en-US" altLang="zh-CN" sz="2600"/>
              <a:t>Share it with anyone</a:t>
            </a:r>
          </a:p>
        </p:txBody>
      </p:sp>
      <p:sp>
        <p:nvSpPr>
          <p:cNvPr id="36871" name="Slide Number Placeholder 6"/>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B60D1D67-DAFA-4397-A060-50361B998EFD}" type="slidenum">
              <a:rPr lang="en-US">
                <a:solidFill>
                  <a:schemeClr val="bg1"/>
                </a:solidFill>
                <a:latin typeface="Century Gothic" pitchFamily="34" charset="0"/>
              </a:rPr>
              <a:pPr/>
              <a:t>53</a:t>
            </a:fld>
            <a:endParaRPr lang="en-US">
              <a:solidFill>
                <a:schemeClr val="bg1"/>
              </a:solidFill>
              <a:latin typeface="Century Gothic" pitchFamily="34" charset="0"/>
            </a:endParaRPr>
          </a:p>
        </p:txBody>
      </p:sp>
    </p:spTree>
    <p:extLst>
      <p:ext uri="{BB962C8B-B14F-4D97-AF65-F5344CB8AC3E}">
        <p14:creationId xmlns:p14="http://schemas.microsoft.com/office/powerpoint/2010/main" xmlns="" val="387750510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2286000" y="-2101745"/>
            <a:ext cx="4572000" cy="11061490"/>
          </a:xfrm>
          <a:prstGeom prst="rect">
            <a:avLst/>
          </a:prstGeom>
        </p:spPr>
        <p:txBody>
          <a:bodyPr>
            <a:spAutoFit/>
          </a:bodyPr>
          <a:lstStyle/>
          <a:p>
            <a:pPr>
              <a:lnSpc>
                <a:spcPct val="80000"/>
              </a:lnSpc>
            </a:pPr>
            <a:r>
              <a:rPr lang="en-US" dirty="0" smtClean="0"/>
              <a:t>More detailed information can be found in Information Technology Password Guidance, Version 1.0, April 20, 2011. Point out that the Department is moving towards implementing mandatory PIV cards. However, since the card is still linked to your password, choosing a strong password and is still critical. </a:t>
            </a:r>
          </a:p>
          <a:p>
            <a:endParaRPr lang="en-US" altLang="en-US" dirty="0" smtClean="0"/>
          </a:p>
          <a:p>
            <a:endParaRPr lang="en-US" altLang="en-US" dirty="0" smtClean="0"/>
          </a:p>
          <a:p>
            <a:r>
              <a:rPr lang="en-US" dirty="0" smtClean="0"/>
              <a:t>Using these guidelines at home keeps your home computer secure as well.</a:t>
            </a:r>
            <a:endParaRPr lang="en-US" altLang="en-US" dirty="0" smtClean="0"/>
          </a:p>
          <a:p>
            <a:r>
              <a:rPr lang="en-US" dirty="0" smtClean="0"/>
              <a:t> </a:t>
            </a:r>
            <a:endParaRPr lang="en-US" altLang="en-US" dirty="0" smtClean="0"/>
          </a:p>
          <a:p>
            <a:r>
              <a:rPr lang="en-US" dirty="0" smtClean="0"/>
              <a:t>Password Do’s:</a:t>
            </a:r>
            <a:endParaRPr lang="en-US" altLang="en-US" dirty="0" smtClean="0"/>
          </a:p>
          <a:p>
            <a:r>
              <a:rPr lang="en-US" dirty="0" smtClean="0"/>
              <a:t>Do use a combination of:</a:t>
            </a:r>
            <a:endParaRPr lang="en-US" altLang="en-US" dirty="0" smtClean="0"/>
          </a:p>
          <a:p>
            <a:pPr lvl="1"/>
            <a:r>
              <a:rPr lang="en-US" dirty="0" smtClean="0"/>
              <a:t>Lower and upper case letters,</a:t>
            </a:r>
            <a:endParaRPr lang="en-US" altLang="en-US" dirty="0" smtClean="0"/>
          </a:p>
          <a:p>
            <a:pPr lvl="1"/>
            <a:r>
              <a:rPr lang="en-US" dirty="0" smtClean="0"/>
              <a:t>Numbers, and,</a:t>
            </a:r>
            <a:endParaRPr lang="en-US" altLang="en-US" dirty="0" smtClean="0"/>
          </a:p>
          <a:p>
            <a:pPr lvl="1"/>
            <a:r>
              <a:rPr lang="en-US" dirty="0" smtClean="0"/>
              <a:t>Special characters, such as the number sign or percent sign.</a:t>
            </a:r>
            <a:endParaRPr lang="en-US" altLang="en-US" dirty="0" smtClean="0"/>
          </a:p>
          <a:p>
            <a:r>
              <a:rPr lang="en-US" dirty="0" smtClean="0"/>
              <a:t>Do change your password every 90 days.</a:t>
            </a:r>
            <a:endParaRPr lang="en-US" altLang="en-US" dirty="0" smtClean="0"/>
          </a:p>
          <a:p>
            <a:r>
              <a:rPr lang="en-US" dirty="0" smtClean="0"/>
              <a:t>Do create a complex, strong password, and protect its secrecy. This is critical for protecting Federal information and information systems, as well as for protecting your own personal information. </a:t>
            </a:r>
            <a:endParaRPr lang="en-US" altLang="en-US" dirty="0" smtClean="0"/>
          </a:p>
          <a:p>
            <a:r>
              <a:rPr lang="en-US" dirty="0" smtClean="0"/>
              <a:t> </a:t>
            </a:r>
            <a:endParaRPr lang="en-US" altLang="en-US" dirty="0" smtClean="0"/>
          </a:p>
          <a:p>
            <a:r>
              <a:rPr lang="en-US" dirty="0" smtClean="0"/>
              <a:t>Password Don’ts:</a:t>
            </a:r>
            <a:endParaRPr lang="en-US" altLang="en-US" dirty="0" smtClean="0"/>
          </a:p>
          <a:p>
            <a:r>
              <a:rPr lang="en-US" dirty="0" smtClean="0"/>
              <a:t>Do not use personal information, such as:</a:t>
            </a:r>
            <a:endParaRPr lang="en-US" altLang="en-US" dirty="0" smtClean="0"/>
          </a:p>
          <a:p>
            <a:pPr lvl="1"/>
            <a:r>
              <a:rPr lang="en-US" dirty="0" smtClean="0"/>
              <a:t>Birthdays, or</a:t>
            </a:r>
            <a:endParaRPr lang="en-US" altLang="en-US" dirty="0" smtClean="0"/>
          </a:p>
          <a:p>
            <a:pPr lvl="1"/>
            <a:r>
              <a:rPr lang="en-US" dirty="0" smtClean="0"/>
              <a:t>Names of:</a:t>
            </a:r>
            <a:endParaRPr lang="en-US" altLang="en-US" dirty="0" smtClean="0"/>
          </a:p>
          <a:p>
            <a:pPr lvl="2"/>
            <a:r>
              <a:rPr lang="en-US" dirty="0" smtClean="0"/>
              <a:t>Family members,</a:t>
            </a:r>
            <a:endParaRPr lang="en-US" altLang="en-US" dirty="0" smtClean="0"/>
          </a:p>
          <a:p>
            <a:pPr lvl="2"/>
            <a:r>
              <a:rPr lang="en-US" dirty="0" smtClean="0"/>
              <a:t>Friends,  </a:t>
            </a:r>
            <a:endParaRPr lang="en-US" altLang="en-US" dirty="0" smtClean="0"/>
          </a:p>
          <a:p>
            <a:pPr lvl="2"/>
            <a:r>
              <a:rPr lang="en-US" dirty="0" smtClean="0"/>
              <a:t>Pets,</a:t>
            </a:r>
            <a:endParaRPr lang="en-US" altLang="en-US" dirty="0" smtClean="0"/>
          </a:p>
          <a:p>
            <a:pPr lvl="2"/>
            <a:r>
              <a:rPr lang="en-US" dirty="0" smtClean="0"/>
              <a:t>Favorite sports teams, or</a:t>
            </a:r>
            <a:endParaRPr lang="en-US" altLang="en-US" dirty="0" smtClean="0"/>
          </a:p>
          <a:p>
            <a:pPr lvl="2"/>
            <a:r>
              <a:rPr lang="en-US" dirty="0" smtClean="0"/>
              <a:t>Favorite bands.</a:t>
            </a:r>
            <a:endParaRPr lang="en-US" altLang="en-US" dirty="0" smtClean="0"/>
          </a:p>
          <a:p>
            <a:r>
              <a:rPr lang="en-US" dirty="0" smtClean="0"/>
              <a:t>Do not use common phrases or words found in the dictionary, including foreign languages. Hackers even have a Klingon dictionary!</a:t>
            </a:r>
            <a:endParaRPr lang="en-US" altLang="en-US" dirty="0" smtClean="0"/>
          </a:p>
          <a:p>
            <a:r>
              <a:rPr lang="en-US" dirty="0" smtClean="0"/>
              <a:t>Do not write down your password. Commit it to memory. </a:t>
            </a:r>
            <a:endParaRPr lang="en-US" altLang="en-US" dirty="0" smtClean="0"/>
          </a:p>
          <a:p>
            <a:r>
              <a:rPr lang="en-US" dirty="0" smtClean="0"/>
              <a:t>Do not share your password with anyone, ever! </a:t>
            </a:r>
            <a:endParaRPr lang="en-US" altLang="en-US" dirty="0"/>
          </a:p>
        </p:txBody>
      </p:sp>
    </p:spTree>
    <p:extLst>
      <p:ext uri="{BB962C8B-B14F-4D97-AF65-F5344CB8AC3E}">
        <p14:creationId xmlns:p14="http://schemas.microsoft.com/office/powerpoint/2010/main" xmlns="" val="25961980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A50D1C14-98F8-4A78-9CEE-4BECFFB29C26}" type="slidenum">
              <a:rPr lang="en-US" altLang="en-US"/>
              <a:pPr/>
              <a:t>55</a:t>
            </a:fld>
            <a:endParaRPr lang="en-US">
              <a:solidFill>
                <a:schemeClr val="tx1"/>
              </a:solidFill>
              <a:latin typeface="Times" pitchFamily="2" charset="0"/>
            </a:endParaRPr>
          </a:p>
        </p:txBody>
      </p:sp>
      <p:sp>
        <p:nvSpPr>
          <p:cNvPr id="38914"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Protect Your Facility</a:t>
            </a:r>
          </a:p>
        </p:txBody>
      </p:sp>
      <p:sp>
        <p:nvSpPr>
          <p:cNvPr id="38915" name="Content Placeholder 2"/>
          <p:cNvSpPr>
            <a:spLocks noGrp="1" noChangeArrowheads="1"/>
          </p:cNvSpPr>
          <p:nvPr>
            <p:ph idx="4294967295"/>
          </p:nvPr>
        </p:nvSpPr>
        <p:spPr bwMode="auto">
          <a:xfrm>
            <a:off x="381000" y="1371600"/>
            <a:ext cx="8305800" cy="4525963"/>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sz="2400"/>
              <a:t>Protect your facility by following these general security tips:</a:t>
            </a:r>
          </a:p>
          <a:p>
            <a:pPr lvl="1"/>
            <a:r>
              <a:rPr lang="en-US" altLang="zh-CN" sz="2000"/>
              <a:t>Always use your own badge to enter a secure area</a:t>
            </a:r>
          </a:p>
          <a:p>
            <a:pPr lvl="1"/>
            <a:r>
              <a:rPr lang="en-US" altLang="zh-CN" sz="2000"/>
              <a:t>Never grant access for someone else using your badge</a:t>
            </a:r>
          </a:p>
          <a:p>
            <a:pPr lvl="1"/>
            <a:r>
              <a:rPr lang="en-US" altLang="zh-CN" sz="2000"/>
              <a:t>Challenge people who do not display badges or passes.</a:t>
            </a:r>
          </a:p>
          <a:p>
            <a:pPr lvl="1"/>
            <a:r>
              <a:rPr lang="en-US" altLang="zh-CN" sz="2000"/>
              <a:t>Report any suspicious activity that you see to your ISSO or building security using the Information Security Incident Response and Reporting Procedures.</a:t>
            </a:r>
            <a:endParaRPr lang="en-US" altLang="zh-CN"/>
          </a:p>
        </p:txBody>
      </p:sp>
      <p:sp>
        <p:nvSpPr>
          <p:cNvPr id="38916" name="Slide Number Placeholder 3"/>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F1510A5E-AA39-407F-833A-39A595CF79A1}" type="slidenum">
              <a:rPr lang="en-US">
                <a:solidFill>
                  <a:schemeClr val="bg1"/>
                </a:solidFill>
                <a:latin typeface="Century Gothic" pitchFamily="34" charset="0"/>
              </a:rPr>
              <a:pPr/>
              <a:t>55</a:t>
            </a:fld>
            <a:endParaRPr lang="en-US">
              <a:solidFill>
                <a:schemeClr val="bg1"/>
              </a:solidFill>
              <a:latin typeface="Century Gothic" pitchFamily="34" charset="0"/>
            </a:endParaRPr>
          </a:p>
        </p:txBody>
      </p:sp>
    </p:spTree>
    <p:extLst>
      <p:ext uri="{BB962C8B-B14F-4D97-AF65-F5344CB8AC3E}">
        <p14:creationId xmlns:p14="http://schemas.microsoft.com/office/powerpoint/2010/main" xmlns="" val="41173237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2286000" y="1720840"/>
            <a:ext cx="4572000" cy="3416320"/>
          </a:xfrm>
          <a:prstGeom prst="rect">
            <a:avLst/>
          </a:prstGeom>
        </p:spPr>
        <p:txBody>
          <a:bodyPr>
            <a:spAutoFit/>
          </a:bodyPr>
          <a:lstStyle/>
          <a:p>
            <a:pPr>
              <a:buFont typeface="Arial" pitchFamily="34" charset="0"/>
              <a:buChar char="•"/>
            </a:pPr>
            <a:r>
              <a:rPr lang="en-US" dirty="0" smtClean="0"/>
              <a:t>Protect your facility by following these general security tips:</a:t>
            </a:r>
            <a:endParaRPr lang="en-US" altLang="en-US" dirty="0" smtClean="0"/>
          </a:p>
          <a:p>
            <a:pPr lvl="1">
              <a:buFont typeface="Arial" pitchFamily="34" charset="0"/>
              <a:buChar char="•"/>
            </a:pPr>
            <a:r>
              <a:rPr lang="en-US" dirty="0" smtClean="0"/>
              <a:t>Always use your own badge to enter a secure area</a:t>
            </a:r>
            <a:endParaRPr lang="en-US" altLang="en-US" dirty="0" smtClean="0"/>
          </a:p>
          <a:p>
            <a:pPr lvl="1">
              <a:buFont typeface="Arial" pitchFamily="34" charset="0"/>
              <a:buChar char="•"/>
            </a:pPr>
            <a:r>
              <a:rPr lang="en-US" dirty="0" smtClean="0"/>
              <a:t>Never grant access for someone else using your badge</a:t>
            </a:r>
            <a:endParaRPr lang="en-US" altLang="en-US" dirty="0" smtClean="0"/>
          </a:p>
          <a:p>
            <a:pPr lvl="1">
              <a:buFont typeface="Arial" pitchFamily="34" charset="0"/>
              <a:buChar char="•"/>
            </a:pPr>
            <a:r>
              <a:rPr lang="en-US" dirty="0" smtClean="0"/>
              <a:t>Challenge people who do not display badges or passes.</a:t>
            </a:r>
            <a:endParaRPr lang="en-US" altLang="en-US" dirty="0" smtClean="0"/>
          </a:p>
          <a:p>
            <a:pPr lvl="1">
              <a:buFont typeface="Arial" pitchFamily="34" charset="0"/>
              <a:buChar char="•"/>
            </a:pPr>
            <a:r>
              <a:rPr lang="en-US" dirty="0" smtClean="0"/>
              <a:t>Report any suspicious activity that you see to your ISSO or building security using the Information Security Incident Response and Reporting Procedures.</a:t>
            </a:r>
            <a:endParaRPr lang="en-US" altLang="en-US" dirty="0"/>
          </a:p>
        </p:txBody>
      </p:sp>
    </p:spTree>
    <p:extLst>
      <p:ext uri="{BB962C8B-B14F-4D97-AF65-F5344CB8AC3E}">
        <p14:creationId xmlns:p14="http://schemas.microsoft.com/office/powerpoint/2010/main" xmlns="" val="1481836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130093FC-4EF8-4B2B-9FBF-3CF711E56755}" type="slidenum">
              <a:rPr lang="en-US" altLang="en-US"/>
              <a:pPr/>
              <a:t>57</a:t>
            </a:fld>
            <a:endParaRPr lang="en-US">
              <a:solidFill>
                <a:schemeClr val="tx1"/>
              </a:solidFill>
              <a:latin typeface="Times" pitchFamily="2" charset="0"/>
            </a:endParaRPr>
          </a:p>
        </p:txBody>
      </p:sp>
      <p:sp>
        <p:nvSpPr>
          <p:cNvPr id="40962"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Situational Awareness</a:t>
            </a:r>
          </a:p>
        </p:txBody>
      </p:sp>
      <p:sp>
        <p:nvSpPr>
          <p:cNvPr id="40963" name="Content Placeholder 2"/>
          <p:cNvSpPr>
            <a:spLocks noGrp="1" noChangeArrowheads="1"/>
          </p:cNvSpPr>
          <p:nvPr>
            <p:ph idx="4294967295"/>
          </p:nvPr>
        </p:nvSpPr>
        <p:spPr bwMode="auto">
          <a:xfrm>
            <a:off x="304800" y="1143000"/>
            <a:ext cx="5867400" cy="5257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sz="2400"/>
              <a:t>To practice good situational awareness, take the following precautions, including but not limited to: </a:t>
            </a:r>
          </a:p>
          <a:p>
            <a:pPr lvl="1"/>
            <a:r>
              <a:rPr lang="en-US" altLang="zh-CN" sz="2000"/>
              <a:t>Avoid discussing topics related to Government business outside Government premises, whether you are talking face to face or on the phone</a:t>
            </a:r>
          </a:p>
          <a:p>
            <a:pPr lvl="1"/>
            <a:r>
              <a:rPr lang="en-US" altLang="zh-CN" sz="2000"/>
              <a:t>Remove your security badge after leaving your work station </a:t>
            </a:r>
          </a:p>
          <a:p>
            <a:pPr lvl="1"/>
            <a:r>
              <a:rPr lang="en-US" altLang="zh-CN" sz="2000"/>
              <a:t>Don’t talk about work outside the office</a:t>
            </a:r>
          </a:p>
          <a:p>
            <a:pPr lvl="1"/>
            <a:r>
              <a:rPr lang="en-US" altLang="zh-CN" sz="2000"/>
              <a:t>Avoid activities that may compromise situational awareness</a:t>
            </a:r>
          </a:p>
          <a:p>
            <a:pPr lvl="1"/>
            <a:r>
              <a:rPr lang="en-US" altLang="zh-CN" sz="2000"/>
              <a:t>Be discreet when retrieving messages from smart phones or other media </a:t>
            </a:r>
          </a:p>
          <a:p>
            <a:endParaRPr lang="en-US" altLang="zh-CN" sz="2400"/>
          </a:p>
        </p:txBody>
      </p:sp>
      <p:sp>
        <p:nvSpPr>
          <p:cNvPr id="40964" name="Slide Number Placeholder 3"/>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EE492486-F179-4FC3-9B3C-D58CBBE632E1}" type="slidenum">
              <a:rPr lang="en-US">
                <a:solidFill>
                  <a:schemeClr val="bg1"/>
                </a:solidFill>
                <a:latin typeface="Century Gothic" pitchFamily="34" charset="0"/>
              </a:rPr>
              <a:pPr/>
              <a:t>57</a:t>
            </a:fld>
            <a:endParaRPr lang="en-US">
              <a:solidFill>
                <a:schemeClr val="bg1"/>
              </a:solidFill>
              <a:latin typeface="Century Gothic" pitchFamily="34" charset="0"/>
            </a:endParaRPr>
          </a:p>
        </p:txBody>
      </p:sp>
      <p:pic>
        <p:nvPicPr>
          <p:cNvPr id="40965" name="Picture 4" descr="Two people working at a coffee shop"/>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48400" y="1600200"/>
            <a:ext cx="2671763" cy="266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Tree>
    <p:extLst>
      <p:ext uri="{BB962C8B-B14F-4D97-AF65-F5344CB8AC3E}">
        <p14:creationId xmlns:p14="http://schemas.microsoft.com/office/powerpoint/2010/main" xmlns="" val="7756019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2286000" y="-1464647"/>
            <a:ext cx="4572000" cy="9787295"/>
          </a:xfrm>
          <a:prstGeom prst="rect">
            <a:avLst/>
          </a:prstGeom>
        </p:spPr>
        <p:txBody>
          <a:bodyPr>
            <a:spAutoFit/>
          </a:bodyPr>
          <a:lstStyle/>
          <a:p>
            <a:pPr>
              <a:buFont typeface="Arial" pitchFamily="34" charset="0"/>
              <a:buChar char="•"/>
            </a:pPr>
            <a:r>
              <a:rPr lang="en-US" dirty="0" smtClean="0"/>
              <a:t>To practice good situational awareness, take the following precautions, including but not limited to: </a:t>
            </a:r>
            <a:endParaRPr lang="en-US" altLang="en-US" dirty="0" smtClean="0"/>
          </a:p>
          <a:p>
            <a:pPr lvl="1">
              <a:buFont typeface="Arial" pitchFamily="34" charset="0"/>
              <a:buChar char="•"/>
            </a:pPr>
            <a:r>
              <a:rPr lang="en-US" dirty="0" smtClean="0"/>
              <a:t>Avoid discussing topics related to Government business outside Government premises, whether you are talking face to face or on the phone</a:t>
            </a:r>
            <a:endParaRPr lang="en-US" altLang="en-US" dirty="0" smtClean="0"/>
          </a:p>
          <a:p>
            <a:pPr lvl="1">
              <a:buFont typeface="Arial" pitchFamily="34" charset="0"/>
              <a:buChar char="•"/>
            </a:pPr>
            <a:r>
              <a:rPr lang="en-US" dirty="0" smtClean="0"/>
              <a:t>Remove your security badge after leaving your work station </a:t>
            </a:r>
            <a:endParaRPr lang="en-US" altLang="en-US" dirty="0" smtClean="0"/>
          </a:p>
          <a:p>
            <a:pPr lvl="1">
              <a:buFont typeface="Arial" pitchFamily="34" charset="0"/>
              <a:buChar char="•"/>
            </a:pPr>
            <a:r>
              <a:rPr lang="en-US" dirty="0" smtClean="0"/>
              <a:t>Don’t talk about work outside the office</a:t>
            </a:r>
            <a:endParaRPr lang="en-US" altLang="en-US" dirty="0" smtClean="0"/>
          </a:p>
          <a:p>
            <a:pPr lvl="1">
              <a:buFont typeface="Arial" pitchFamily="34" charset="0"/>
              <a:buChar char="•"/>
            </a:pPr>
            <a:r>
              <a:rPr lang="en-US" dirty="0" smtClean="0"/>
              <a:t>Avoid activities that may compromise situational awareness</a:t>
            </a:r>
            <a:endParaRPr lang="en-US" altLang="en-US" dirty="0" smtClean="0"/>
          </a:p>
          <a:p>
            <a:pPr lvl="1">
              <a:buFont typeface="Arial" pitchFamily="34" charset="0"/>
              <a:buChar char="•"/>
            </a:pPr>
            <a:r>
              <a:rPr lang="en-US" dirty="0" smtClean="0"/>
              <a:t>Be discreet when retrieving messages from smart phones or other media </a:t>
            </a:r>
            <a:endParaRPr lang="en-US" altLang="en-US" dirty="0" smtClean="0"/>
          </a:p>
          <a:p>
            <a:endParaRPr lang="en-US" altLang="en-US" dirty="0" smtClean="0"/>
          </a:p>
          <a:p>
            <a:endParaRPr lang="en-US" altLang="en-US" dirty="0" smtClean="0"/>
          </a:p>
          <a:p>
            <a:r>
              <a:rPr lang="en-US" dirty="0" smtClean="0"/>
              <a:t>Even when you are not at the office, you are still a Department employee. Regardless of where you are, you must always be aware of your surroundings. We call this maintaining situational awareness. </a:t>
            </a:r>
            <a:endParaRPr lang="en-US" altLang="en-US" dirty="0" smtClean="0"/>
          </a:p>
          <a:p>
            <a:r>
              <a:rPr lang="en-US" dirty="0" smtClean="0"/>
              <a:t> </a:t>
            </a:r>
            <a:endParaRPr lang="en-US" altLang="en-US" dirty="0" smtClean="0"/>
          </a:p>
          <a:p>
            <a:r>
              <a:rPr lang="en-US" dirty="0" smtClean="0"/>
              <a:t>When out and about:</a:t>
            </a:r>
            <a:endParaRPr lang="en-US" altLang="en-US" dirty="0" smtClean="0"/>
          </a:p>
          <a:p>
            <a:r>
              <a:rPr lang="en-US" dirty="0" smtClean="0"/>
              <a:t> </a:t>
            </a:r>
            <a:endParaRPr lang="en-US" altLang="en-US" dirty="0" smtClean="0"/>
          </a:p>
          <a:p>
            <a:pPr>
              <a:buFont typeface="Arial" pitchFamily="34" charset="0"/>
              <a:buChar char="•"/>
            </a:pPr>
            <a:r>
              <a:rPr lang="en-US" dirty="0" smtClean="0"/>
              <a:t> Think about who is within earshot. </a:t>
            </a:r>
            <a:endParaRPr lang="en-US" altLang="en-US" dirty="0" smtClean="0"/>
          </a:p>
          <a:p>
            <a:pPr>
              <a:buFont typeface="Arial" pitchFamily="34" charset="0"/>
              <a:buChar char="•"/>
            </a:pPr>
            <a:r>
              <a:rPr lang="en-US" dirty="0" smtClean="0"/>
              <a:t> Ask yourself questions like, could a nearby recording device, such as a smart phone or camera, capture what I am saying? </a:t>
            </a:r>
            <a:endParaRPr lang="en-US" altLang="en-US" dirty="0" smtClean="0"/>
          </a:p>
          <a:p>
            <a:pPr>
              <a:buFont typeface="Arial" pitchFamily="34" charset="0"/>
              <a:buChar char="•"/>
            </a:pPr>
            <a:r>
              <a:rPr lang="en-US" dirty="0" smtClean="0"/>
              <a:t> Am I revealing sensitive, proprietary, or personally identifiable information? </a:t>
            </a:r>
            <a:endParaRPr lang="en-US" altLang="en-US" dirty="0" smtClean="0"/>
          </a:p>
          <a:p>
            <a:pPr>
              <a:buFont typeface="Arial" pitchFamily="34" charset="0"/>
              <a:buChar char="•"/>
            </a:pPr>
            <a:r>
              <a:rPr lang="en-US" dirty="0" smtClean="0"/>
              <a:t> Maintaining situational awareness takes effort, especially when you are off duty, such as during lunch or coffee breaks, shopping, vacations, traveling, talking on the phone, and so on. </a:t>
            </a:r>
            <a:endParaRPr lang="en-US" altLang="en-US" dirty="0"/>
          </a:p>
        </p:txBody>
      </p:sp>
    </p:spTree>
    <p:extLst>
      <p:ext uri="{BB962C8B-B14F-4D97-AF65-F5344CB8AC3E}">
        <p14:creationId xmlns:p14="http://schemas.microsoft.com/office/powerpoint/2010/main" xmlns="" val="20771340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2286000" y="-910649"/>
            <a:ext cx="4572000" cy="8679299"/>
          </a:xfrm>
          <a:prstGeom prst="rect">
            <a:avLst/>
          </a:prstGeom>
        </p:spPr>
        <p:txBody>
          <a:bodyPr>
            <a:spAutoFit/>
          </a:bodyPr>
          <a:lstStyle/>
          <a:p>
            <a:r>
              <a:rPr lang="en-US" dirty="0" smtClean="0"/>
              <a:t>Even with the best passwords and encryption, we are still left with the issue of social engineering. Social engineering is a collection of techniques intended to trick people into divulging private information. The social engineer attempts to use the information to gain unauthorized access to computer systems, or to commit fraud.</a:t>
            </a:r>
            <a:endParaRPr lang="en-US" altLang="en-US" dirty="0" smtClean="0"/>
          </a:p>
          <a:p>
            <a:endParaRPr lang="en-US" altLang="en-US" dirty="0" smtClean="0"/>
          </a:p>
          <a:p>
            <a:r>
              <a:rPr lang="en-US" dirty="0" smtClean="0"/>
              <a:t>Social engineers use a variety of communication devices to contact their victims, including:</a:t>
            </a:r>
            <a:endParaRPr lang="en-US" altLang="en-US" dirty="0" smtClean="0"/>
          </a:p>
          <a:p>
            <a:pPr>
              <a:buFontTx/>
              <a:buChar char="•"/>
            </a:pPr>
            <a:r>
              <a:rPr lang="en-US" dirty="0" smtClean="0"/>
              <a:t>Telephone surveys, </a:t>
            </a:r>
            <a:endParaRPr lang="en-US" altLang="en-US" dirty="0" smtClean="0"/>
          </a:p>
          <a:p>
            <a:pPr>
              <a:buFontTx/>
              <a:buChar char="•"/>
            </a:pPr>
            <a:r>
              <a:rPr lang="en-US" dirty="0" smtClean="0"/>
              <a:t>E-mail messages, </a:t>
            </a:r>
            <a:endParaRPr lang="en-US" altLang="en-US" dirty="0" smtClean="0"/>
          </a:p>
          <a:p>
            <a:pPr>
              <a:buFontTx/>
              <a:buChar char="•"/>
            </a:pPr>
            <a:r>
              <a:rPr lang="en-US" dirty="0" smtClean="0"/>
              <a:t>Websites,</a:t>
            </a:r>
            <a:endParaRPr lang="en-US" altLang="en-US" dirty="0" smtClean="0"/>
          </a:p>
          <a:p>
            <a:pPr>
              <a:buFontTx/>
              <a:buChar char="•"/>
            </a:pPr>
            <a:r>
              <a:rPr lang="en-US" dirty="0" smtClean="0"/>
              <a:t>Text messaging, </a:t>
            </a:r>
            <a:endParaRPr lang="en-US" altLang="en-US" dirty="0" smtClean="0"/>
          </a:p>
          <a:p>
            <a:pPr>
              <a:buFontTx/>
              <a:buChar char="•"/>
            </a:pPr>
            <a:r>
              <a:rPr lang="en-US" dirty="0" smtClean="0"/>
              <a:t>Automated phone calls, and </a:t>
            </a:r>
            <a:endParaRPr lang="en-US" altLang="en-US" dirty="0" smtClean="0"/>
          </a:p>
          <a:p>
            <a:pPr>
              <a:buFontTx/>
              <a:buChar char="•"/>
            </a:pPr>
            <a:r>
              <a:rPr lang="en-US" dirty="0" smtClean="0"/>
              <a:t>In-person interviews</a:t>
            </a:r>
            <a:endParaRPr lang="en-US" altLang="en-US" dirty="0" smtClean="0"/>
          </a:p>
          <a:p>
            <a:endParaRPr lang="en-US" altLang="en-US" dirty="0" smtClean="0"/>
          </a:p>
          <a:p>
            <a:r>
              <a:rPr lang="en-US" dirty="0" smtClean="0"/>
              <a:t> </a:t>
            </a:r>
            <a:endParaRPr lang="en-US" altLang="en-US" dirty="0" smtClean="0"/>
          </a:p>
          <a:p>
            <a:r>
              <a:rPr lang="en-US" dirty="0" smtClean="0"/>
              <a:t>The intention of social engineering is to steal your identity (identity theft), run up bills or commit crimes in your name, or access your organization's computer systems. Phishing is a serious, high-tech scam.</a:t>
            </a:r>
            <a:endParaRPr lang="en-US" altLang="en-US" dirty="0" smtClean="0"/>
          </a:p>
          <a:p>
            <a:endParaRPr lang="en-US" altLang="en-US" dirty="0" smtClean="0"/>
          </a:p>
          <a:p>
            <a:r>
              <a:rPr lang="en-US" dirty="0" smtClean="0"/>
              <a:t>Social engineering can also happen to us at work—bad actors trying to break into Department systems.</a:t>
            </a:r>
            <a:endParaRPr lang="en-US" altLang="en-US" dirty="0" smtClean="0"/>
          </a:p>
          <a:p>
            <a:endParaRPr lang="en-US" altLang="en-US" dirty="0" smtClean="0"/>
          </a:p>
          <a:p>
            <a:endParaRPr lang="en-US" altLang="en-US" dirty="0"/>
          </a:p>
        </p:txBody>
      </p:sp>
    </p:spTree>
    <p:extLst>
      <p:ext uri="{BB962C8B-B14F-4D97-AF65-F5344CB8AC3E}">
        <p14:creationId xmlns:p14="http://schemas.microsoft.com/office/powerpoint/2010/main" xmlns="" val="2362424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b="1" smtClean="0"/>
              <a:t>Trojan horse</a:t>
            </a:r>
            <a:endParaRPr lang="en-US" smtClean="0"/>
          </a:p>
        </p:txBody>
      </p:sp>
      <p:sp>
        <p:nvSpPr>
          <p:cNvPr id="3" name="Content Placeholder 2"/>
          <p:cNvSpPr>
            <a:spLocks noGrp="1"/>
          </p:cNvSpPr>
          <p:nvPr>
            <p:ph idx="1"/>
          </p:nvPr>
        </p:nvSpPr>
        <p:spPr/>
        <p:txBody>
          <a:bodyPr rtlCol="0">
            <a:normAutofit fontScale="47500" lnSpcReduction="20000"/>
          </a:bodyPr>
          <a:lstStyle/>
          <a:p>
            <a:pPr eaLnBrk="1" fontAlgn="auto" hangingPunct="1">
              <a:spcAft>
                <a:spcPts val="0"/>
              </a:spcAft>
              <a:defRPr/>
            </a:pPr>
            <a:r>
              <a:rPr lang="en-US" dirty="0" smtClean="0"/>
              <a:t>A </a:t>
            </a:r>
            <a:r>
              <a:rPr lang="en-US" b="1" dirty="0" smtClean="0"/>
              <a:t>Trojan horse</a:t>
            </a:r>
            <a:r>
              <a:rPr lang="en-US" dirty="0" smtClean="0"/>
              <a:t>, or </a:t>
            </a:r>
            <a:r>
              <a:rPr lang="en-US" b="1" dirty="0" smtClean="0"/>
              <a:t>Trojan</a:t>
            </a:r>
            <a:r>
              <a:rPr lang="en-US" dirty="0" smtClean="0"/>
              <a:t>, in computing is a generally </a:t>
            </a:r>
            <a:r>
              <a:rPr lang="en-US" dirty="0" smtClean="0">
                <a:solidFill>
                  <a:srgbClr val="FF0000"/>
                </a:solidFill>
              </a:rPr>
              <a:t>non-self-replicating</a:t>
            </a:r>
            <a:r>
              <a:rPr lang="en-US" dirty="0" smtClean="0"/>
              <a:t> type of malware program containing malicious code that, when executed, carries out actions determined by the nature of the Trojan, typically causing loss or theft of data, and possible system harm. </a:t>
            </a:r>
          </a:p>
          <a:p>
            <a:pPr eaLnBrk="1" fontAlgn="auto" hangingPunct="1">
              <a:spcAft>
                <a:spcPts val="0"/>
              </a:spcAft>
              <a:defRPr/>
            </a:pPr>
            <a:endParaRPr lang="en-US" dirty="0" smtClean="0"/>
          </a:p>
          <a:p>
            <a:pPr eaLnBrk="1" fontAlgn="auto" hangingPunct="1">
              <a:spcAft>
                <a:spcPts val="0"/>
              </a:spcAft>
              <a:defRPr/>
            </a:pPr>
            <a:r>
              <a:rPr lang="en-US" dirty="0" smtClean="0"/>
              <a:t>The term is derived from the story of the wooden horse used to trick defenders of Troy into taking concealed warriors into their city in ancient Anatolia, because computer Trojans often employ a form of social engineering, presenting themselves as routine, useful, or interesting in order to persuade victims to install them on their computers.</a:t>
            </a:r>
            <a:r>
              <a:rPr lang="en-US" baseline="30000" dirty="0" smtClean="0"/>
              <a:t> </a:t>
            </a:r>
          </a:p>
          <a:p>
            <a:pPr eaLnBrk="1" fontAlgn="auto" hangingPunct="1">
              <a:spcAft>
                <a:spcPts val="0"/>
              </a:spcAft>
              <a:defRPr/>
            </a:pPr>
            <a:endParaRPr lang="en-US" baseline="30000" dirty="0" smtClean="0"/>
          </a:p>
          <a:p>
            <a:pPr eaLnBrk="1" fontAlgn="auto" hangingPunct="1">
              <a:spcAft>
                <a:spcPts val="0"/>
              </a:spcAft>
              <a:defRPr/>
            </a:pPr>
            <a:r>
              <a:rPr lang="en-US" dirty="0" smtClean="0"/>
              <a:t>A Trojan often acts as a </a:t>
            </a:r>
            <a:r>
              <a:rPr lang="en-US" dirty="0" smtClean="0">
                <a:hlinkClick r:id="rId2" tooltip="Backdoor (computing)"/>
              </a:rPr>
              <a:t>backdoor</a:t>
            </a:r>
            <a:r>
              <a:rPr lang="en-US" dirty="0" smtClean="0"/>
              <a:t>, contacting a controller which can then have unauthorized access to the affected computer.</a:t>
            </a:r>
            <a:r>
              <a:rPr lang="en-US" baseline="30000" dirty="0" smtClean="0">
                <a:hlinkClick r:id="rId3"/>
              </a:rPr>
              <a:t>[6]</a:t>
            </a:r>
            <a:r>
              <a:rPr lang="en-US" dirty="0" smtClean="0"/>
              <a:t> While Trojans and backdoors are not easily detectable by themselves, computers may appear to run slower due to heavy processor or network usage. Malicious programs are classified as Trojans if they do not attempt to inject themselves into other files (</a:t>
            </a:r>
            <a:r>
              <a:rPr lang="en-US" dirty="0" smtClean="0">
                <a:hlinkClick r:id="rId4" tooltip="Computer virus"/>
              </a:rPr>
              <a:t>computer virus</a:t>
            </a:r>
            <a:r>
              <a:rPr lang="en-US" dirty="0" smtClean="0"/>
              <a:t>) or otherwise propagate themselves (</a:t>
            </a:r>
            <a:r>
              <a:rPr lang="en-US" dirty="0" smtClean="0">
                <a:hlinkClick r:id="rId5" tooltip="Computer worm"/>
              </a:rPr>
              <a:t>worm</a:t>
            </a:r>
            <a:r>
              <a:rPr lang="en-US" dirty="0" smtClean="0"/>
              <a:t>).</a:t>
            </a:r>
            <a:r>
              <a:rPr lang="en-US" baseline="30000" dirty="0" smtClean="0">
                <a:hlinkClick r:id="rId6"/>
              </a:rPr>
              <a:t>[7]</a:t>
            </a:r>
            <a:r>
              <a:rPr lang="en-US" dirty="0" smtClean="0"/>
              <a:t> A computer may host a Trojan via a malicious program a user is duped into executing (often an e-mail attachment disguised to be unsuspicious, e.g., a routine form to be filled in) or by </a:t>
            </a:r>
            <a:r>
              <a:rPr lang="en-US" dirty="0" smtClean="0">
                <a:hlinkClick r:id="rId7" tooltip="Drive-by download"/>
              </a:rPr>
              <a:t>drive-by download</a:t>
            </a:r>
            <a:r>
              <a:rPr lang="en-US" dirty="0" smtClean="0"/>
              <a:t>.</a:t>
            </a:r>
          </a:p>
          <a:p>
            <a:pPr eaLnBrk="1" fontAlgn="auto" hangingPunct="1">
              <a:spcAft>
                <a:spcPts val="0"/>
              </a:spcAft>
              <a:defRPr/>
            </a:pPr>
            <a:endParaRPr lang="en-US" dirty="0" smtClean="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p:txBody>
          <a:bodyPr/>
          <a:lstStyle/>
          <a:p>
            <a:fld id="{56306E2F-BD5D-4B3F-9FCE-E910F2DE0D38}" type="slidenum">
              <a:rPr lang="en-US" altLang="en-US"/>
              <a:pPr/>
              <a:t>60</a:t>
            </a:fld>
            <a:endParaRPr lang="en-US">
              <a:solidFill>
                <a:schemeClr val="tx1"/>
              </a:solidFill>
              <a:latin typeface="Times" pitchFamily="2" charset="0"/>
            </a:endParaRPr>
          </a:p>
        </p:txBody>
      </p:sp>
      <p:sp>
        <p:nvSpPr>
          <p:cNvPr id="43010"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Social Engineering</a:t>
            </a:r>
          </a:p>
        </p:txBody>
      </p:sp>
      <p:sp>
        <p:nvSpPr>
          <p:cNvPr id="43011" name="Slide Number Placeholder 10"/>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2B69FC52-73E8-4551-80B9-4038FB65630B}" type="slidenum">
              <a:rPr lang="en-US">
                <a:solidFill>
                  <a:schemeClr val="bg1"/>
                </a:solidFill>
                <a:latin typeface="Century Gothic" pitchFamily="34" charset="0"/>
              </a:rPr>
              <a:pPr/>
              <a:t>60</a:t>
            </a:fld>
            <a:endParaRPr lang="en-US">
              <a:solidFill>
                <a:schemeClr val="bg1"/>
              </a:solidFill>
              <a:latin typeface="Century Gothic" pitchFamily="34" charset="0"/>
            </a:endParaRPr>
          </a:p>
        </p:txBody>
      </p:sp>
      <p:pic>
        <p:nvPicPr>
          <p:cNvPr id="43012" name="Picture 9" descr="The man on phon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05200" y="1295400"/>
            <a:ext cx="5257800" cy="349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3" name="Picture 2" descr="Dialog bubbl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4800" y="1600200"/>
            <a:ext cx="6791325"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43014" name="TextBox 7"/>
          <p:cNvSpPr>
            <a:spLocks noChangeArrowheads="1"/>
          </p:cNvSpPr>
          <p:nvPr/>
        </p:nvSpPr>
        <p:spPr bwMode="auto">
          <a:xfrm>
            <a:off x="609600" y="1879600"/>
            <a:ext cx="5029200" cy="261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600">
                <a:solidFill>
                  <a:srgbClr val="000000"/>
                </a:solidFill>
                <a:latin typeface="Arial Black" pitchFamily="34" charset="0"/>
                <a:sym typeface="Arial Black" pitchFamily="34" charset="0"/>
              </a:rPr>
              <a:t>Hello, I'm calling from Technology for America – we're a non-profit organization, working to help ensure that the U.S. stays at the forefront of computer technology.</a:t>
            </a:r>
            <a:endParaRPr lang="en-US" altLang="en-US" sz="1600">
              <a:solidFill>
                <a:srgbClr val="000000"/>
              </a:solidFill>
              <a:latin typeface="Arial Black" pitchFamily="34" charset="0"/>
              <a:sym typeface="Arial Black" pitchFamily="34" charset="0"/>
            </a:endParaRPr>
          </a:p>
          <a:p>
            <a:endParaRPr lang="en-US" altLang="en-US" sz="1600">
              <a:solidFill>
                <a:srgbClr val="000000"/>
              </a:solidFill>
              <a:latin typeface="Arial Black" pitchFamily="34" charset="0"/>
              <a:sym typeface="Arial Black" pitchFamily="34" charset="0"/>
            </a:endParaRPr>
          </a:p>
          <a:p>
            <a:r>
              <a:rPr lang="en-US" sz="1600">
                <a:solidFill>
                  <a:srgbClr val="000000"/>
                </a:solidFill>
                <a:latin typeface="Arial Black" pitchFamily="34" charset="0"/>
                <a:sym typeface="Arial Black" pitchFamily="34" charset="0"/>
              </a:rPr>
              <a:t>Today we're conducting a telephone survey about the usage of computer systems. Can I ask you a few questions about your computer system?</a:t>
            </a:r>
            <a:endParaRPr lang="en-US" altLang="en-US" sz="1600">
              <a:solidFill>
                <a:srgbClr val="000000"/>
              </a:solidFill>
              <a:latin typeface="Arial Black" pitchFamily="34" charset="0"/>
              <a:sym typeface="Arial Black" pitchFamily="34" charset="0"/>
            </a:endParaRPr>
          </a:p>
          <a:p>
            <a:endParaRPr lang="en-US" altLang="en-US">
              <a:solidFill>
                <a:srgbClr val="000000"/>
              </a:solidFill>
              <a:ea typeface="Century Gothic" pitchFamily="34" charset="0"/>
              <a:cs typeface="Century Gothic" pitchFamily="34" charset="0"/>
              <a:sym typeface="Century Gothic" pitchFamily="34" charset="0"/>
            </a:endParaRPr>
          </a:p>
        </p:txBody>
      </p:sp>
      <p:sp>
        <p:nvSpPr>
          <p:cNvPr id="43015" name="Rectangle 8" descr="Red box"/>
          <p:cNvSpPr>
            <a:spLocks noChangeArrowheads="1"/>
          </p:cNvSpPr>
          <p:nvPr/>
        </p:nvSpPr>
        <p:spPr bwMode="auto">
          <a:xfrm>
            <a:off x="685800" y="4648200"/>
            <a:ext cx="7620000" cy="1323975"/>
          </a:xfrm>
          <a:prstGeom prst="rect">
            <a:avLst/>
          </a:prstGeom>
          <a:solidFill>
            <a:srgbClr val="9E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solidFill>
                  <a:schemeClr val="bg1"/>
                </a:solidFill>
                <a:latin typeface="Century Gothic" pitchFamily="34" charset="0"/>
                <a:sym typeface="Century Gothic" pitchFamily="34" charset="0"/>
              </a:rPr>
              <a:t>Social engineering is a collection of techniques intended to trick people into divulging private information. Includes calls emails, web sites, text messages, interviews, etc. </a:t>
            </a:r>
            <a:endParaRPr lang="en-US" altLang="en-US">
              <a:solidFill>
                <a:schemeClr val="bg1"/>
              </a:solidFill>
              <a:latin typeface="Century Gothic" pitchFamily="34" charset="0"/>
              <a:sym typeface="Century Gothic" pitchFamily="34" charset="0"/>
            </a:endParaRPr>
          </a:p>
          <a:p>
            <a:endParaRPr lang="en-US" altLang="en-US">
              <a:solidFill>
                <a:schemeClr val="bg1"/>
              </a:solidFill>
              <a:latin typeface="Century Gothic" pitchFamily="34" charset="0"/>
              <a:sym typeface="Century Gothic" pitchFamily="34" charset="0"/>
            </a:endParaRPr>
          </a:p>
        </p:txBody>
      </p:sp>
    </p:spTree>
    <p:extLst>
      <p:ext uri="{BB962C8B-B14F-4D97-AF65-F5344CB8AC3E}">
        <p14:creationId xmlns:p14="http://schemas.microsoft.com/office/powerpoint/2010/main" xmlns="" val="11863932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5"/>
                                        </p:tgtEl>
                                        <p:attrNameLst>
                                          <p:attrName>style.visibility</p:attrName>
                                        </p:attrNameLst>
                                      </p:cBhvr>
                                      <p:to>
                                        <p:strVal val="visible"/>
                                      </p:to>
                                    </p:set>
                                    <p:animEffect>
                                      <p:cBhvr>
                                        <p:cTn id="7" dur="5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bldLvl="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fld id="{7DA0ABA6-2BC8-405A-AB2E-72A5D6D2FDBF}" type="slidenum">
              <a:rPr lang="en-US" altLang="en-US"/>
              <a:pPr/>
              <a:t>61</a:t>
            </a:fld>
            <a:endParaRPr lang="en-US">
              <a:solidFill>
                <a:schemeClr val="tx1"/>
              </a:solidFill>
              <a:latin typeface="Times" pitchFamily="2" charset="0"/>
            </a:endParaRPr>
          </a:p>
        </p:txBody>
      </p:sp>
      <p:sp>
        <p:nvSpPr>
          <p:cNvPr id="45060"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Social Engineering</a:t>
            </a:r>
          </a:p>
        </p:txBody>
      </p:sp>
      <p:sp>
        <p:nvSpPr>
          <p:cNvPr id="45061" name="Slide Number Placeholder 7"/>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59EB2A6F-0EA1-40ED-8846-91A0DF968194}" type="slidenum">
              <a:rPr lang="en-US">
                <a:solidFill>
                  <a:schemeClr val="bg1"/>
                </a:solidFill>
                <a:latin typeface="Century Gothic" pitchFamily="34" charset="0"/>
              </a:rPr>
              <a:pPr/>
              <a:t>61</a:t>
            </a:fld>
            <a:endParaRPr lang="en-US">
              <a:solidFill>
                <a:schemeClr val="bg1"/>
              </a:solidFill>
              <a:latin typeface="Century Gothic" pitchFamily="34" charset="0"/>
            </a:endParaRPr>
          </a:p>
        </p:txBody>
      </p:sp>
      <p:sp>
        <p:nvSpPr>
          <p:cNvPr id="45062" name="Content Placeholder 3"/>
          <p:cNvSpPr>
            <a:spLocks noGrp="1" noChangeArrowheads="1"/>
          </p:cNvSpPr>
          <p:nvPr>
            <p:ph sz="half" idx="4294967295"/>
          </p:nvPr>
        </p:nvSpPr>
        <p:spPr>
          <a:xfrm>
            <a:off x="266700" y="1066800"/>
            <a:ext cx="4076700" cy="5334000"/>
          </a:xfrm>
          <a:ln/>
          <a:extLs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altLang="zh-CN" b="1">
                <a:solidFill>
                  <a:srgbClr val="9E0000"/>
                </a:solidFill>
              </a:rPr>
              <a:t>Do</a:t>
            </a:r>
          </a:p>
          <a:p>
            <a:r>
              <a:rPr lang="en-US" altLang="zh-CN" sz="2600"/>
              <a:t>Document the situation—verify the caller identity, obtain as much information as possible, if Caller ID is available, write down the caller's telephone number, take detailed notes of the conversation</a:t>
            </a:r>
          </a:p>
          <a:p>
            <a:r>
              <a:rPr lang="en-US" altLang="zh-CN" sz="2600"/>
              <a:t>Contact your ISSO</a:t>
            </a:r>
          </a:p>
          <a:p>
            <a:endParaRPr lang="en-US" altLang="zh-CN" sz="2600"/>
          </a:p>
          <a:p>
            <a:endParaRPr lang="en-US" altLang="zh-CN"/>
          </a:p>
        </p:txBody>
      </p:sp>
      <p:sp>
        <p:nvSpPr>
          <p:cNvPr id="45063" name="Content Placeholder 4"/>
          <p:cNvSpPr>
            <a:spLocks noGrp="1" noChangeArrowheads="1"/>
          </p:cNvSpPr>
          <p:nvPr>
            <p:ph sz="half" idx="4294967295"/>
          </p:nvPr>
        </p:nvSpPr>
        <p:spPr>
          <a:xfrm>
            <a:off x="4648200" y="1066800"/>
            <a:ext cx="4000500" cy="4525963"/>
          </a:xfrm>
          <a:ln/>
          <a:extLs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altLang="zh-CN" b="1">
                <a:solidFill>
                  <a:srgbClr val="9E0000"/>
                </a:solidFill>
              </a:rPr>
              <a:t>Don’t</a:t>
            </a:r>
          </a:p>
          <a:p>
            <a:r>
              <a:rPr lang="en-US" altLang="zh-CN"/>
              <a:t>Participate in surveys</a:t>
            </a:r>
          </a:p>
          <a:p>
            <a:r>
              <a:rPr lang="en-US" altLang="zh-CN"/>
              <a:t>Share personal information</a:t>
            </a:r>
          </a:p>
          <a:p>
            <a:r>
              <a:rPr lang="en-US" altLang="zh-CN"/>
              <a:t>Give out computer systems or network information</a:t>
            </a:r>
          </a:p>
        </p:txBody>
      </p:sp>
      <p:pic>
        <p:nvPicPr>
          <p:cNvPr id="45064" name="Picture 1" descr="Social engineering as puppet mast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467600" y="4800600"/>
            <a:ext cx="1676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9641637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2286000" y="-1464647"/>
            <a:ext cx="4572000" cy="9787295"/>
          </a:xfrm>
          <a:prstGeom prst="rect">
            <a:avLst/>
          </a:prstGeom>
        </p:spPr>
        <p:txBody>
          <a:bodyPr>
            <a:spAutoFit/>
          </a:bodyPr>
          <a:lstStyle/>
          <a:p>
            <a:r>
              <a:rPr lang="en-US" dirty="0" smtClean="0"/>
              <a:t>You may hear these scams referred to as phishing, spear phishing, </a:t>
            </a:r>
            <a:r>
              <a:rPr lang="en-US" dirty="0" err="1" smtClean="0"/>
              <a:t>vishing</a:t>
            </a:r>
            <a:r>
              <a:rPr lang="en-US" dirty="0" smtClean="0"/>
              <a:t>, or, when directed at senior executives, whaling. </a:t>
            </a:r>
          </a:p>
          <a:p>
            <a:r>
              <a:rPr lang="en-US" dirty="0" smtClean="0"/>
              <a:t> </a:t>
            </a:r>
          </a:p>
          <a:p>
            <a:r>
              <a:rPr lang="en-US" dirty="0" smtClean="0"/>
              <a:t>Regardless of the method of contact or type of request, what all of these scams have in common is that they are an attempt to get you to divulge personal information.</a:t>
            </a:r>
            <a:endParaRPr lang="en-US" altLang="en-US" dirty="0" smtClean="0"/>
          </a:p>
          <a:p>
            <a:r>
              <a:rPr lang="en-US" dirty="0" smtClean="0"/>
              <a:t> </a:t>
            </a:r>
            <a:endParaRPr lang="en-US" altLang="en-US" dirty="0" smtClean="0"/>
          </a:p>
          <a:p>
            <a:r>
              <a:rPr lang="en-US" dirty="0" smtClean="0"/>
              <a:t>Avoid falling victim to these scams. Protect yourself, your fellow employees, and Federal systems, by following these security tips: </a:t>
            </a:r>
            <a:endParaRPr lang="en-US" altLang="en-US" dirty="0" smtClean="0"/>
          </a:p>
          <a:p>
            <a:r>
              <a:rPr lang="en-US" dirty="0" smtClean="0"/>
              <a:t>If the request for information is through a survey, tell the person that you do not participate in surveys.</a:t>
            </a:r>
            <a:endParaRPr lang="en-US" altLang="en-US" dirty="0" smtClean="0"/>
          </a:p>
          <a:p>
            <a:r>
              <a:rPr lang="en-US" dirty="0" smtClean="0"/>
              <a:t>Do not give out personal information about yourself or other Federal employees, including:</a:t>
            </a:r>
            <a:endParaRPr lang="en-US" altLang="en-US" dirty="0" smtClean="0"/>
          </a:p>
          <a:p>
            <a:pPr lvl="1"/>
            <a:r>
              <a:rPr lang="en-US" dirty="0" smtClean="0"/>
              <a:t>Names, </a:t>
            </a:r>
            <a:endParaRPr lang="en-US" altLang="en-US" dirty="0" smtClean="0"/>
          </a:p>
          <a:p>
            <a:pPr lvl="1"/>
            <a:r>
              <a:rPr lang="en-US" dirty="0" smtClean="0"/>
              <a:t>Positions, </a:t>
            </a:r>
            <a:endParaRPr lang="en-US" altLang="en-US" dirty="0" smtClean="0"/>
          </a:p>
          <a:p>
            <a:pPr lvl="1"/>
            <a:r>
              <a:rPr lang="en-US" dirty="0" smtClean="0"/>
              <a:t>Telephone numbers, or </a:t>
            </a:r>
            <a:endParaRPr lang="en-US" altLang="en-US" dirty="0" smtClean="0"/>
          </a:p>
          <a:p>
            <a:pPr lvl="1"/>
            <a:r>
              <a:rPr lang="en-US" dirty="0" smtClean="0"/>
              <a:t>Passwords. </a:t>
            </a:r>
            <a:endParaRPr lang="en-US" altLang="en-US" dirty="0" smtClean="0"/>
          </a:p>
          <a:p>
            <a:r>
              <a:rPr lang="en-US" dirty="0" smtClean="0"/>
              <a:t>Do not give out computer systems or network information.</a:t>
            </a:r>
            <a:endParaRPr lang="en-US" altLang="en-US" dirty="0" smtClean="0"/>
          </a:p>
          <a:p>
            <a:r>
              <a:rPr lang="en-US" dirty="0" smtClean="0"/>
              <a:t>Do not follow any instructions from unverified personnel.</a:t>
            </a:r>
            <a:endParaRPr lang="en-US" altLang="en-US" dirty="0" smtClean="0"/>
          </a:p>
          <a:p>
            <a:r>
              <a:rPr lang="en-US" dirty="0" smtClean="0"/>
              <a:t>When contacted, document the interaction:</a:t>
            </a:r>
            <a:endParaRPr lang="en-US" altLang="en-US" dirty="0" smtClean="0"/>
          </a:p>
          <a:p>
            <a:pPr lvl="1"/>
            <a:r>
              <a:rPr lang="en-US" dirty="0" smtClean="0"/>
              <a:t>Attempt to verify the identity of any individuals who approach you.</a:t>
            </a:r>
            <a:endParaRPr lang="en-US" altLang="en-US" dirty="0" smtClean="0"/>
          </a:p>
          <a:p>
            <a:pPr lvl="1"/>
            <a:r>
              <a:rPr lang="en-US" dirty="0" smtClean="0"/>
              <a:t>Try to obtain as much information about the person as possible. </a:t>
            </a:r>
            <a:endParaRPr lang="en-US" altLang="en-US" dirty="0" smtClean="0"/>
          </a:p>
          <a:p>
            <a:pPr lvl="1"/>
            <a:r>
              <a:rPr lang="en-US" dirty="0" smtClean="0"/>
              <a:t>If Caller ID is available, write down the caller's telephone number.</a:t>
            </a:r>
            <a:endParaRPr lang="en-US" altLang="en-US" dirty="0" smtClean="0"/>
          </a:p>
          <a:p>
            <a:pPr lvl="1"/>
            <a:r>
              <a:rPr lang="en-US" dirty="0" smtClean="0"/>
              <a:t>Take detailed notes of the conversation.</a:t>
            </a:r>
            <a:endParaRPr lang="en-US" altLang="en-US" dirty="0" smtClean="0"/>
          </a:p>
          <a:p>
            <a:r>
              <a:rPr lang="en-US" dirty="0" smtClean="0"/>
              <a:t>Contact your ISSO or help desk with any questions or for additional guidance.</a:t>
            </a:r>
            <a:endParaRPr lang="en-US" dirty="0"/>
          </a:p>
        </p:txBody>
      </p:sp>
    </p:spTree>
    <p:extLst>
      <p:ext uri="{BB962C8B-B14F-4D97-AF65-F5344CB8AC3E}">
        <p14:creationId xmlns:p14="http://schemas.microsoft.com/office/powerpoint/2010/main" xmlns="" val="37386229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p:txBody>
          <a:bodyPr/>
          <a:lstStyle/>
          <a:p>
            <a:fld id="{DAFD9E5D-10F2-4391-ABD7-000B39C76169}" type="slidenum">
              <a:rPr lang="en-US" altLang="en-US"/>
              <a:pPr/>
              <a:t>63</a:t>
            </a:fld>
            <a:endParaRPr lang="en-US">
              <a:solidFill>
                <a:schemeClr val="tx1"/>
              </a:solidFill>
              <a:latin typeface="Times" pitchFamily="2" charset="0"/>
            </a:endParaRPr>
          </a:p>
        </p:txBody>
      </p:sp>
      <p:sp>
        <p:nvSpPr>
          <p:cNvPr id="47106"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Mobile Computing</a:t>
            </a:r>
          </a:p>
        </p:txBody>
      </p:sp>
      <p:sp>
        <p:nvSpPr>
          <p:cNvPr id="47107" name="Content Placeholder 2"/>
          <p:cNvSpPr>
            <a:spLocks noGrp="1" noChangeArrowheads="1"/>
          </p:cNvSpPr>
          <p:nvPr>
            <p:ph idx="4294967295"/>
          </p:nvPr>
        </p:nvSpPr>
        <p:spPr bwMode="auto">
          <a:xfrm>
            <a:off x="228600" y="1295400"/>
            <a:ext cx="6629400" cy="11430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spcBef>
                <a:spcPct val="30000"/>
              </a:spcBef>
            </a:pPr>
            <a:r>
              <a:rPr lang="en-US" altLang="zh-CN"/>
              <a:t> Always maintain physical control of mobile devices!</a:t>
            </a:r>
          </a:p>
        </p:txBody>
      </p:sp>
      <p:sp>
        <p:nvSpPr>
          <p:cNvPr id="47108" name="Slide Number Placeholder 3"/>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B6488D6F-098E-425C-9D68-FA6F773F3A4B}" type="slidenum">
              <a:rPr lang="en-US">
                <a:solidFill>
                  <a:schemeClr val="bg1"/>
                </a:solidFill>
                <a:latin typeface="Century Gothic" pitchFamily="34" charset="0"/>
              </a:rPr>
              <a:pPr/>
              <a:t>63</a:t>
            </a:fld>
            <a:endParaRPr lang="en-US">
              <a:solidFill>
                <a:schemeClr val="bg1"/>
              </a:solidFill>
              <a:latin typeface="Century Gothic" pitchFamily="34" charset="0"/>
            </a:endParaRPr>
          </a:p>
        </p:txBody>
      </p:sp>
      <p:pic>
        <p:nvPicPr>
          <p:cNvPr id="47109" name="Picture 4" descr="Empty conference room with laptop on table"/>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2895600"/>
            <a:ext cx="3048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47110" name="TextBox 6"/>
          <p:cNvSpPr>
            <a:spLocks noChangeArrowheads="1"/>
          </p:cNvSpPr>
          <p:nvPr/>
        </p:nvSpPr>
        <p:spPr bwMode="auto">
          <a:xfrm>
            <a:off x="3505200" y="2743200"/>
            <a:ext cx="5486400" cy="350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30000"/>
              </a:spcBef>
              <a:buFont typeface="Arial" pitchFamily="34" charset="0"/>
              <a:buChar char="•"/>
            </a:pPr>
            <a:r>
              <a:rPr lang="en-US" sz="3200">
                <a:solidFill>
                  <a:srgbClr val="646464"/>
                </a:solidFill>
                <a:latin typeface="Century Gothic" pitchFamily="34" charset="0"/>
                <a:sym typeface="Century Gothic" pitchFamily="34" charset="0"/>
              </a:rPr>
              <a:t> Properly label with classification and contact information</a:t>
            </a:r>
            <a:endParaRPr lang="en-US" altLang="en-US" sz="3200">
              <a:solidFill>
                <a:srgbClr val="646464"/>
              </a:solidFill>
              <a:latin typeface="Century Gothic" pitchFamily="34" charset="0"/>
              <a:sym typeface="Century Gothic" pitchFamily="34" charset="0"/>
            </a:endParaRPr>
          </a:p>
          <a:p>
            <a:pPr>
              <a:spcBef>
                <a:spcPct val="30000"/>
              </a:spcBef>
              <a:buFont typeface="Arial" pitchFamily="34" charset="0"/>
              <a:buChar char="•"/>
            </a:pPr>
            <a:r>
              <a:rPr lang="en-US" sz="3200">
                <a:solidFill>
                  <a:srgbClr val="646464"/>
                </a:solidFill>
                <a:latin typeface="Century Gothic" pitchFamily="34" charset="0"/>
                <a:sym typeface="Century Gothic" pitchFamily="34" charset="0"/>
              </a:rPr>
              <a:t> Disable wireless functionality when it is not in use</a:t>
            </a:r>
            <a:endParaRPr lang="en-US" altLang="en-US" sz="3200">
              <a:solidFill>
                <a:srgbClr val="646464"/>
              </a:solidFill>
              <a:latin typeface="Century Gothic" pitchFamily="34" charset="0"/>
              <a:sym typeface="Century Gothic" pitchFamily="34" charset="0"/>
            </a:endParaRPr>
          </a:p>
          <a:p>
            <a:endParaRPr lang="en-US" altLang="en-US">
              <a:solidFill>
                <a:srgbClr val="000000"/>
              </a:solidFill>
              <a:ea typeface="Century Gothic" pitchFamily="34" charset="0"/>
              <a:cs typeface="Century Gothic" pitchFamily="34" charset="0"/>
              <a:sym typeface="Century Gothic" pitchFamily="34" charset="0"/>
            </a:endParaRPr>
          </a:p>
        </p:txBody>
      </p:sp>
      <p:pic>
        <p:nvPicPr>
          <p:cNvPr id="47111" name="Picture 6" descr="Computer lock"/>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77000" y="1143000"/>
            <a:ext cx="1981200" cy="148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966639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2286000" y="58847"/>
            <a:ext cx="4572000" cy="6740307"/>
          </a:xfrm>
          <a:prstGeom prst="rect">
            <a:avLst/>
          </a:prstGeom>
        </p:spPr>
        <p:txBody>
          <a:bodyPr>
            <a:spAutoFit/>
          </a:bodyPr>
          <a:lstStyle/>
          <a:p>
            <a:r>
              <a:rPr lang="en-US" dirty="0" smtClean="0"/>
              <a:t>You must be extra vigilant when storing data on mobile computing devices, such as, PDAs, cell phones, laptops, and personal electronic devices, or PEDs. Because of their small size and portability, these devices are especially vulnerable to security risks. Like we just saw in the example, leaving a laptop or other such device unattended in a meeting room is not good practice and is not permitted. </a:t>
            </a:r>
            <a:endParaRPr lang="en-US" altLang="en-US" dirty="0" smtClean="0"/>
          </a:p>
          <a:p>
            <a:endParaRPr lang="en-US" altLang="en-US" dirty="0" smtClean="0"/>
          </a:p>
          <a:p>
            <a:r>
              <a:rPr lang="en-US" dirty="0" smtClean="0"/>
              <a:t>Additionally, all mobile computing devices connecting to Department systems must be in compliance with federal policy. It is never acceptable to use a personal smart phone, such as an Android, to access email.ed.gov—this may only be done via a Department issued phone. Similarly, only </a:t>
            </a:r>
            <a:r>
              <a:rPr lang="en-US" dirty="0" err="1" smtClean="0"/>
              <a:t>iPads</a:t>
            </a:r>
            <a:r>
              <a:rPr lang="en-US" dirty="0" smtClean="0"/>
              <a:t>, iPhones, and Blackberries that are approved through the Department may be used to access the Department network or store Department data. The reason that this policy is implemented is to ensure that these devices have the appropriate software loaded on them to adequately protect the Department data.</a:t>
            </a:r>
            <a:endParaRPr lang="en-US" altLang="en-US" dirty="0"/>
          </a:p>
        </p:txBody>
      </p:sp>
    </p:spTree>
    <p:extLst>
      <p:ext uri="{BB962C8B-B14F-4D97-AF65-F5344CB8AC3E}">
        <p14:creationId xmlns:p14="http://schemas.microsoft.com/office/powerpoint/2010/main" xmlns="" val="23640144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2286000" y="2413338"/>
            <a:ext cx="4572000" cy="1754326"/>
          </a:xfrm>
          <a:prstGeom prst="rect">
            <a:avLst/>
          </a:prstGeom>
        </p:spPr>
        <p:txBody>
          <a:bodyPr>
            <a:spAutoFit/>
          </a:bodyPr>
          <a:lstStyle/>
          <a:p>
            <a:r>
              <a:rPr lang="en-US" dirty="0" smtClean="0"/>
              <a:t>Remember, if your system begins to act unusual, maybe running more slowly or even actually exhibits an increase in performance, you need to consider that you might have a Trojan horse or other kind of virus on your system. This should be reported immediately.</a:t>
            </a:r>
            <a:endParaRPr lang="en-US" altLang="en-US" dirty="0"/>
          </a:p>
        </p:txBody>
      </p:sp>
    </p:spTree>
    <p:extLst>
      <p:ext uri="{BB962C8B-B14F-4D97-AF65-F5344CB8AC3E}">
        <p14:creationId xmlns:p14="http://schemas.microsoft.com/office/powerpoint/2010/main" xmlns="" val="30495271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2"/>
          <p:cNvSpPr>
            <a:spLocks noGrp="1"/>
          </p:cNvSpPr>
          <p:nvPr>
            <p:ph type="sldNum" sz="quarter" idx="10"/>
          </p:nvPr>
        </p:nvSpPr>
        <p:spPr/>
        <p:txBody>
          <a:bodyPr/>
          <a:lstStyle/>
          <a:p>
            <a:fld id="{DC904518-726F-4DD3-A7F5-F01D75383F1B}" type="slidenum">
              <a:rPr lang="en-US" altLang="en-US"/>
              <a:pPr/>
              <a:t>66</a:t>
            </a:fld>
            <a:endParaRPr lang="en-US">
              <a:solidFill>
                <a:schemeClr val="tx1"/>
              </a:solidFill>
              <a:latin typeface="Times" pitchFamily="2" charset="0"/>
            </a:endParaRPr>
          </a:p>
        </p:txBody>
      </p:sp>
      <p:sp>
        <p:nvSpPr>
          <p:cNvPr id="49154"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r>
              <a:rPr lang="en-US" altLang="zh-CN"/>
              <a:t>Report Suspicious Computer Problems</a:t>
            </a:r>
          </a:p>
        </p:txBody>
      </p:sp>
      <p:sp>
        <p:nvSpPr>
          <p:cNvPr id="49155" name="Content Placeholder 2"/>
          <p:cNvSpPr>
            <a:spLocks noGrp="1" noChangeArrowheads="1"/>
          </p:cNvSpPr>
          <p:nvPr>
            <p:ph idx="4294967295"/>
          </p:nvPr>
        </p:nvSpPr>
        <p:spPr bwMode="auto">
          <a:xfrm>
            <a:off x="3886200" y="1066800"/>
            <a:ext cx="4800600" cy="11430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altLang="zh-CN" b="1">
                <a:solidFill>
                  <a:srgbClr val="C00000"/>
                </a:solidFill>
              </a:rPr>
              <a:t>If your system acts unusual!</a:t>
            </a:r>
          </a:p>
        </p:txBody>
      </p:sp>
      <p:sp>
        <p:nvSpPr>
          <p:cNvPr id="49156" name="Slide Number Placeholder 3"/>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8181EE2A-B887-4E9C-BC5C-261C5A4B5D61}" type="slidenum">
              <a:rPr lang="en-US">
                <a:solidFill>
                  <a:schemeClr val="bg1"/>
                </a:solidFill>
                <a:latin typeface="Century Gothic" pitchFamily="34" charset="0"/>
              </a:rPr>
              <a:pPr/>
              <a:t>66</a:t>
            </a:fld>
            <a:endParaRPr lang="en-US">
              <a:solidFill>
                <a:schemeClr val="bg1"/>
              </a:solidFill>
              <a:latin typeface="Century Gothic" pitchFamily="34" charset="0"/>
            </a:endParaRPr>
          </a:p>
        </p:txBody>
      </p:sp>
      <p:pic>
        <p:nvPicPr>
          <p:cNvPr id="49157" name="Picture 4" descr="Man with problems with his PC"/>
          <p:cNvPicPr>
            <a:picLocks noChangeArrowheads="1"/>
          </p:cNvPicPr>
          <p:nvPr/>
        </p:nvPicPr>
        <p:blipFill>
          <a:blip r:embed="rId3">
            <a:extLst>
              <a:ext uri="{28A0092B-C50C-407E-A947-70E740481C1C}">
                <a14:useLocalDpi xmlns:a14="http://schemas.microsoft.com/office/drawing/2010/main" xmlns="" val="0"/>
              </a:ext>
            </a:extLst>
          </a:blip>
          <a:srcRect l="1691"/>
          <a:stretch>
            <a:fillRect/>
          </a:stretch>
        </p:blipFill>
        <p:spPr bwMode="auto">
          <a:xfrm>
            <a:off x="228600" y="1219200"/>
            <a:ext cx="3405188" cy="220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49158" name="Picture 2" descr="Spyware"/>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29000" y="3505200"/>
            <a:ext cx="25908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59" name="Picture 4" descr="Computer worm"/>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37325" y="3581400"/>
            <a:ext cx="2301875" cy="230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160" name="Picture 5" descr="Trojan Horse"/>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04800" y="3505200"/>
            <a:ext cx="28194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61" name="Content Placeholder 2"/>
          <p:cNvSpPr>
            <a:spLocks noChangeArrowheads="1"/>
          </p:cNvSpPr>
          <p:nvPr/>
        </p:nvSpPr>
        <p:spPr bwMode="auto">
          <a:xfrm>
            <a:off x="3886200" y="2286000"/>
            <a:ext cx="4800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txBody>
          <a:bodyPr/>
          <a:lstStyle/>
          <a:p>
            <a:pPr marL="342900" indent="-342900">
              <a:spcBef>
                <a:spcPct val="20000"/>
              </a:spcBef>
              <a:buClr>
                <a:srgbClr val="A30000"/>
              </a:buClr>
            </a:pPr>
            <a:r>
              <a:rPr lang="en-US" sz="3200" b="1" i="1" dirty="0">
                <a:solidFill>
                  <a:schemeClr val="tx2"/>
                </a:solidFill>
                <a:latin typeface="Century Gothic" pitchFamily="34" charset="0"/>
                <a:ea typeface="Century Gothic" pitchFamily="34" charset="0"/>
                <a:cs typeface="Century Gothic" pitchFamily="34" charset="0"/>
                <a:sym typeface="Century Gothic" pitchFamily="34" charset="0"/>
              </a:rPr>
              <a:t>Report </a:t>
            </a:r>
            <a:r>
              <a:rPr lang="en-US" sz="3200" b="1" i="1" dirty="0" smtClean="0">
                <a:solidFill>
                  <a:schemeClr val="tx2"/>
                </a:solidFill>
                <a:latin typeface="Century Gothic" pitchFamily="34" charset="0"/>
                <a:ea typeface="Century Gothic" pitchFamily="34" charset="0"/>
                <a:cs typeface="Century Gothic" pitchFamily="34" charset="0"/>
                <a:sym typeface="Century Gothic" pitchFamily="34" charset="0"/>
              </a:rPr>
              <a:t>immediately</a:t>
            </a:r>
            <a:endParaRPr lang="en-US" sz="3200" b="1" i="1" dirty="0">
              <a:solidFill>
                <a:schemeClr val="tx2"/>
              </a:solidFill>
              <a:latin typeface="Century Gothic" pitchFamily="34" charset="0"/>
              <a:ea typeface="Century Gothic" pitchFamily="34" charset="0"/>
              <a:cs typeface="Century Gothic" pitchFamily="34" charset="0"/>
              <a:sym typeface="Century Gothic" pitchFamily="34" charset="0"/>
            </a:endParaRPr>
          </a:p>
        </p:txBody>
      </p:sp>
      <p:sp>
        <p:nvSpPr>
          <p:cNvPr id="49162" name="Content Placeholder 2"/>
          <p:cNvSpPr>
            <a:spLocks noChangeArrowheads="1"/>
          </p:cNvSpPr>
          <p:nvPr/>
        </p:nvSpPr>
        <p:spPr bwMode="auto">
          <a:xfrm>
            <a:off x="304800" y="5791200"/>
            <a:ext cx="2895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txBody>
          <a:bodyPr/>
          <a:lstStyle/>
          <a:p>
            <a:pPr marL="342900" indent="-342900" algn="ctr">
              <a:spcBef>
                <a:spcPct val="20000"/>
              </a:spcBef>
              <a:buClr>
                <a:srgbClr val="A30000"/>
              </a:buClr>
            </a:pPr>
            <a:r>
              <a:rPr lang="en-US" sz="3200" b="1" i="1">
                <a:solidFill>
                  <a:srgbClr val="C00000"/>
                </a:solidFill>
                <a:latin typeface="Century Gothic" pitchFamily="34" charset="0"/>
                <a:ea typeface="Century Gothic" pitchFamily="34" charset="0"/>
                <a:cs typeface="Century Gothic" pitchFamily="34" charset="0"/>
                <a:sym typeface="Century Gothic" pitchFamily="34" charset="0"/>
              </a:rPr>
              <a:t>Trojan Horse</a:t>
            </a:r>
          </a:p>
        </p:txBody>
      </p:sp>
      <p:sp>
        <p:nvSpPr>
          <p:cNvPr id="49163" name="Content Placeholder 2"/>
          <p:cNvSpPr>
            <a:spLocks noChangeArrowheads="1"/>
          </p:cNvSpPr>
          <p:nvPr/>
        </p:nvSpPr>
        <p:spPr bwMode="auto">
          <a:xfrm>
            <a:off x="3200400" y="5791200"/>
            <a:ext cx="2895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txBody>
          <a:bodyPr/>
          <a:lstStyle/>
          <a:p>
            <a:pPr marL="342900" indent="-342900" algn="ctr">
              <a:spcBef>
                <a:spcPct val="20000"/>
              </a:spcBef>
              <a:buClr>
                <a:srgbClr val="A30000"/>
              </a:buClr>
            </a:pPr>
            <a:r>
              <a:rPr lang="en-US" sz="3200" b="1" i="1">
                <a:solidFill>
                  <a:srgbClr val="C00000"/>
                </a:solidFill>
                <a:latin typeface="Century Gothic" pitchFamily="34" charset="0"/>
                <a:ea typeface="Century Gothic" pitchFamily="34" charset="0"/>
                <a:cs typeface="Century Gothic" pitchFamily="34" charset="0"/>
                <a:sym typeface="Century Gothic" pitchFamily="34" charset="0"/>
              </a:rPr>
              <a:t>Spyware</a:t>
            </a:r>
          </a:p>
        </p:txBody>
      </p:sp>
      <p:sp>
        <p:nvSpPr>
          <p:cNvPr id="49164" name="Content Placeholder 2"/>
          <p:cNvSpPr>
            <a:spLocks noChangeArrowheads="1"/>
          </p:cNvSpPr>
          <p:nvPr/>
        </p:nvSpPr>
        <p:spPr bwMode="auto">
          <a:xfrm>
            <a:off x="6248400" y="5791200"/>
            <a:ext cx="2895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txBody>
          <a:bodyPr/>
          <a:lstStyle/>
          <a:p>
            <a:pPr marL="342900" indent="-342900" algn="ctr">
              <a:spcBef>
                <a:spcPct val="20000"/>
              </a:spcBef>
              <a:buClr>
                <a:srgbClr val="A30000"/>
              </a:buClr>
            </a:pPr>
            <a:r>
              <a:rPr lang="en-US" sz="3200" b="1" i="1">
                <a:solidFill>
                  <a:srgbClr val="C00000"/>
                </a:solidFill>
                <a:latin typeface="Century Gothic" pitchFamily="34" charset="0"/>
                <a:ea typeface="Century Gothic" pitchFamily="34" charset="0"/>
                <a:cs typeface="Century Gothic" pitchFamily="34" charset="0"/>
                <a:sym typeface="Century Gothic" pitchFamily="34" charset="0"/>
              </a:rPr>
              <a:t>Worm</a:t>
            </a:r>
          </a:p>
        </p:txBody>
      </p:sp>
    </p:spTree>
    <p:extLst>
      <p:ext uri="{BB962C8B-B14F-4D97-AF65-F5344CB8AC3E}">
        <p14:creationId xmlns:p14="http://schemas.microsoft.com/office/powerpoint/2010/main" xmlns="" val="13403988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D87C7A29-C351-4935-B89D-737321B2635C}" type="slidenum">
              <a:rPr lang="en-US" altLang="en-US"/>
              <a:pPr/>
              <a:t>67</a:t>
            </a:fld>
            <a:endParaRPr lang="en-US">
              <a:solidFill>
                <a:schemeClr val="tx1"/>
              </a:solidFill>
              <a:latin typeface="Times" pitchFamily="2" charset="0"/>
            </a:endParaRPr>
          </a:p>
        </p:txBody>
      </p:sp>
      <p:sp>
        <p:nvSpPr>
          <p:cNvPr id="51202" name="Title 1"/>
          <p:cNvSpPr>
            <a:spLocks noGrp="1" noChangeArrowheads="1"/>
          </p:cNvSpPr>
          <p:nvPr>
            <p:ph type="title" idx="4294967295"/>
          </p:nvPr>
        </p:nvSpPr>
        <p:spPr>
          <a:ln/>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Use of Social Media</a:t>
            </a:r>
          </a:p>
        </p:txBody>
      </p:sp>
      <p:sp>
        <p:nvSpPr>
          <p:cNvPr id="51203" name="Content Placeholder 2"/>
          <p:cNvSpPr>
            <a:spLocks noGrp="1" noChangeArrowheads="1"/>
          </p:cNvSpPr>
          <p:nvPr>
            <p:ph idx="4294967295"/>
          </p:nvPr>
        </p:nvSpPr>
        <p:spPr bwMode="auto">
          <a:xfrm>
            <a:off x="381000" y="1371600"/>
            <a:ext cx="8305800" cy="25146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zh-CN"/>
              <a:t>Be aware of what you post online! </a:t>
            </a:r>
          </a:p>
          <a:p>
            <a:r>
              <a:rPr lang="en-US" altLang="zh-CN"/>
              <a:t>Monitor privacy settings </a:t>
            </a:r>
          </a:p>
          <a:p>
            <a:r>
              <a:rPr lang="en-US" altLang="zh-CN"/>
              <a:t>Refrain from discussing any work-related matters on such sites.  </a:t>
            </a:r>
          </a:p>
          <a:p>
            <a:endParaRPr lang="en-US" altLang="zh-CN"/>
          </a:p>
        </p:txBody>
      </p:sp>
      <p:sp>
        <p:nvSpPr>
          <p:cNvPr id="51204" name="Slide Number Placeholder 3"/>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01FA53DF-908E-4074-B466-9E92F46B02BF}" type="slidenum">
              <a:rPr lang="en-US">
                <a:solidFill>
                  <a:schemeClr val="bg1"/>
                </a:solidFill>
                <a:latin typeface="Century Gothic" pitchFamily="34" charset="0"/>
              </a:rPr>
              <a:pPr/>
              <a:t>67</a:t>
            </a:fld>
            <a:endParaRPr lang="en-US">
              <a:solidFill>
                <a:schemeClr val="bg1"/>
              </a:solidFill>
              <a:latin typeface="Century Gothic" pitchFamily="34" charset="0"/>
            </a:endParaRPr>
          </a:p>
        </p:txBody>
      </p:sp>
    </p:spTree>
    <p:extLst>
      <p:ext uri="{BB962C8B-B14F-4D97-AF65-F5344CB8AC3E}">
        <p14:creationId xmlns:p14="http://schemas.microsoft.com/office/powerpoint/2010/main" xmlns="" val="20775528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Rectangle 2"/>
          <p:cNvSpPr/>
          <p:nvPr/>
        </p:nvSpPr>
        <p:spPr>
          <a:xfrm>
            <a:off x="609600" y="533400"/>
            <a:ext cx="7772400" cy="5078313"/>
          </a:xfrm>
          <a:prstGeom prst="rect">
            <a:avLst/>
          </a:prstGeom>
        </p:spPr>
        <p:txBody>
          <a:bodyPr wrap="square">
            <a:spAutoFit/>
          </a:bodyPr>
          <a:lstStyle/>
          <a:p>
            <a:r>
              <a:rPr lang="en-US" dirty="0" smtClean="0"/>
              <a:t>Be aware of what you post online, even information you might consider inconsequential such as spouse’s name, employer, or birthday could be used by an unscrupulous individual to steal your identity or to gather information for other purposes. Also ensure you monitor privacy settings carefully as these can changes from time-to-time depending on the site. Most require that you actively opt-out of sharing information so those settings must be manually changed. Also, refrain from discussing any work-related matters on such sites.  </a:t>
            </a:r>
            <a:endParaRPr lang="en-US" altLang="en-US" dirty="0" smtClean="0"/>
          </a:p>
          <a:p>
            <a:endParaRPr lang="en-US" altLang="en-US" dirty="0" smtClean="0"/>
          </a:p>
          <a:p>
            <a:r>
              <a:rPr lang="en-US" dirty="0" smtClean="0"/>
              <a:t>Did you know that when you take a photo on your smart phone, location information is automatically tracked? Post this photo to a social network and you could be telling the world where you live, where you work, or where your children go to school. This GPS feature can be turned off in the settings function. </a:t>
            </a:r>
            <a:endParaRPr lang="en-US" altLang="en-US" dirty="0" smtClean="0"/>
          </a:p>
          <a:p>
            <a:endParaRPr lang="en-US" altLang="en-US" dirty="0" smtClean="0"/>
          </a:p>
          <a:p>
            <a:r>
              <a:rPr lang="en-US" dirty="0" smtClean="0"/>
              <a:t>Finally, when on such sites, don’t forget to apply the same strong password techniques we learned earlier. But never use the same passwords for work accounts and social media accounts. </a:t>
            </a:r>
            <a:endParaRPr lang="en-US" altLang="en-US" dirty="0" smtClean="0"/>
          </a:p>
          <a:p>
            <a:endParaRPr lang="en-US" altLang="en-US" dirty="0" smtClean="0"/>
          </a:p>
          <a:p>
            <a:endParaRPr lang="en-US" altLang="en-US" dirty="0"/>
          </a:p>
        </p:txBody>
      </p:sp>
    </p:spTree>
    <p:extLst>
      <p:ext uri="{BB962C8B-B14F-4D97-AF65-F5344CB8AC3E}">
        <p14:creationId xmlns:p14="http://schemas.microsoft.com/office/powerpoint/2010/main" xmlns="" val="40590101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09703CCD-6572-41FB-8353-CC3FAD1C8A0C}" type="slidenum">
              <a:rPr lang="en-US" altLang="en-US"/>
              <a:pPr/>
              <a:t>69</a:t>
            </a:fld>
            <a:endParaRPr lang="en-US">
              <a:solidFill>
                <a:schemeClr val="tx1"/>
              </a:solidFill>
              <a:latin typeface="Times" pitchFamily="2" charset="0"/>
            </a:endParaRPr>
          </a:p>
        </p:txBody>
      </p:sp>
      <p:sp>
        <p:nvSpPr>
          <p:cNvPr id="53250" name="Title 7"/>
          <p:cNvSpPr>
            <a:spLocks noGrp="1" noChangeArrowheads="1"/>
          </p:cNvSpPr>
          <p:nvPr>
            <p:ph type="ctrTitle" idx="4294967295"/>
          </p:nvPr>
        </p:nvSpPr>
        <p:spPr>
          <a:xfrm>
            <a:off x="685800" y="990600"/>
            <a:ext cx="7772400" cy="3581400"/>
          </a:xfrm>
          <a:ln/>
          <a:extLs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algn="ctr"/>
            <a:r>
              <a:rPr lang="en-US" altLang="zh-CN" b="1" dirty="0">
                <a:solidFill>
                  <a:schemeClr val="tx1"/>
                </a:solidFill>
              </a:rPr>
              <a:t>Congratulations!</a:t>
            </a:r>
            <a:br>
              <a:rPr lang="en-US" altLang="zh-CN" b="1" dirty="0">
                <a:solidFill>
                  <a:schemeClr val="tx1"/>
                </a:solidFill>
              </a:rPr>
            </a:br>
            <a:r>
              <a:rPr lang="en-US" altLang="zh-CN" b="1" dirty="0">
                <a:solidFill>
                  <a:schemeClr val="tx1"/>
                </a:solidFill>
              </a:rPr>
              <a:t>You have completed </a:t>
            </a:r>
            <a:r>
              <a:rPr lang="en-US" altLang="zh-CN" b="1" i="1" dirty="0" smtClean="0">
                <a:solidFill>
                  <a:schemeClr val="tx1"/>
                </a:solidFill>
              </a:rPr>
              <a:t>the orientation of Introduction </a:t>
            </a:r>
            <a:r>
              <a:rPr lang="en-US" altLang="zh-CN" b="1" i="1" dirty="0">
                <a:solidFill>
                  <a:schemeClr val="tx1"/>
                </a:solidFill>
              </a:rPr>
              <a:t>to Security and Privacy</a:t>
            </a:r>
            <a:br>
              <a:rPr lang="en-US" altLang="zh-CN" b="1" i="1" dirty="0">
                <a:solidFill>
                  <a:schemeClr val="tx1"/>
                </a:solidFill>
              </a:rPr>
            </a:br>
            <a:r>
              <a:rPr lang="en-US" altLang="zh-CN" b="1" i="1" dirty="0">
                <a:solidFill>
                  <a:schemeClr val="tx1"/>
                </a:solidFill>
              </a:rPr>
              <a:t/>
            </a:r>
            <a:br>
              <a:rPr lang="en-US" altLang="zh-CN" b="1" i="1" dirty="0">
                <a:solidFill>
                  <a:schemeClr val="tx1"/>
                </a:solidFill>
              </a:rPr>
            </a:br>
            <a:endParaRPr lang="en-US" altLang="zh-CN" sz="2400" b="1" i="1" dirty="0">
              <a:solidFill>
                <a:schemeClr val="tx1"/>
              </a:solidFill>
            </a:endParaRPr>
          </a:p>
        </p:txBody>
      </p:sp>
      <p:sp>
        <p:nvSpPr>
          <p:cNvPr id="53252" name="Slide Number Placeholder 3"/>
          <p:cNvSpPr>
            <a:spLocks noGrp="1" noChangeArrowheads="1"/>
          </p:cNvSpPr>
          <p:nvPr/>
        </p:nvSpPr>
        <p:spPr bwMode="auto">
          <a:xfrm>
            <a:off x="0" y="64928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fld id="{3814C4E4-2EA3-49CB-90D7-F50CB498506F}" type="slidenum">
              <a:rPr lang="en-US">
                <a:solidFill>
                  <a:schemeClr val="bg1"/>
                </a:solidFill>
                <a:latin typeface="Century Gothic" pitchFamily="34" charset="0"/>
              </a:rPr>
              <a:pPr/>
              <a:t>69</a:t>
            </a:fld>
            <a:endParaRPr lang="en-US">
              <a:solidFill>
                <a:schemeClr val="bg1"/>
              </a:solidFill>
              <a:latin typeface="Century Gothic" pitchFamily="34" charset="0"/>
            </a:endParaRPr>
          </a:p>
        </p:txBody>
      </p:sp>
    </p:spTree>
    <p:extLst>
      <p:ext uri="{BB962C8B-B14F-4D97-AF65-F5344CB8AC3E}">
        <p14:creationId xmlns:p14="http://schemas.microsoft.com/office/powerpoint/2010/main" xmlns="" val="343694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Rectangle 10"/>
          <p:cNvSpPr>
            <a:spLocks noChangeArrowheads="1"/>
          </p:cNvSpPr>
          <p:nvPr/>
        </p:nvSpPr>
        <p:spPr bwMode="auto">
          <a:xfrm>
            <a:off x="265113" y="1854200"/>
            <a:ext cx="6772275" cy="831850"/>
          </a:xfrm>
          <a:prstGeom prst="rect">
            <a:avLst/>
          </a:prstGeom>
          <a:noFill/>
          <a:ln w="9525">
            <a:noFill/>
            <a:miter lim="800000"/>
            <a:headEnd/>
            <a:tailEnd/>
          </a:ln>
        </p:spPr>
        <p:txBody>
          <a:bodyPr lIns="91429" tIns="45714" rIns="91429" bIns="45714">
            <a:spAutoFit/>
          </a:bodyPr>
          <a:lstStyle/>
          <a:p>
            <a:pPr algn="ctr"/>
            <a:endParaRPr lang="en-US" sz="7200" baseline="30000">
              <a:latin typeface="ITC Garamond Std Book Cond"/>
              <a:ea typeface="ITC Garamond Std Book Cond"/>
              <a:cs typeface="ITC Garamond Std Book Cond"/>
            </a:endParaRPr>
          </a:p>
        </p:txBody>
      </p:sp>
      <p:sp>
        <p:nvSpPr>
          <p:cNvPr id="7172" name="Title 1"/>
          <p:cNvSpPr>
            <a:spLocks noGrp="1"/>
          </p:cNvSpPr>
          <p:nvPr>
            <p:ph type="title"/>
          </p:nvPr>
        </p:nvSpPr>
        <p:spPr>
          <a:xfrm>
            <a:off x="84138" y="547688"/>
            <a:ext cx="7810500" cy="752475"/>
          </a:xfrm>
        </p:spPr>
        <p:txBody>
          <a:bodyPr/>
          <a:lstStyle/>
          <a:p>
            <a:pPr eaLnBrk="1" hangingPunct="1"/>
            <a:r>
              <a:rPr lang="en-US" sz="3600" b="1" smtClean="0"/>
              <a:t>Challenges of Cyber Security</a:t>
            </a:r>
          </a:p>
        </p:txBody>
      </p:sp>
      <p:sp>
        <p:nvSpPr>
          <p:cNvPr id="7173" name="Rectangle 8"/>
          <p:cNvSpPr>
            <a:spLocks noChangeArrowheads="1"/>
          </p:cNvSpPr>
          <p:nvPr/>
        </p:nvSpPr>
        <p:spPr bwMode="auto">
          <a:xfrm>
            <a:off x="312738" y="1600200"/>
            <a:ext cx="7385050" cy="954088"/>
          </a:xfrm>
          <a:prstGeom prst="rect">
            <a:avLst/>
          </a:prstGeom>
          <a:noFill/>
          <a:ln w="9525">
            <a:noFill/>
            <a:miter lim="800000"/>
            <a:headEnd/>
            <a:tailEnd/>
          </a:ln>
        </p:spPr>
        <p:txBody>
          <a:bodyPr>
            <a:spAutoFit/>
          </a:bodyPr>
          <a:lstStyle/>
          <a:p>
            <a:pPr marL="514350" indent="-514350" eaLnBrk="0" hangingPunct="0">
              <a:buFont typeface="Calibri" pitchFamily="34" charset="0"/>
              <a:buAutoNum type="arabicPeriod"/>
            </a:pPr>
            <a:r>
              <a:rPr lang="en-US" sz="2800">
                <a:latin typeface="Times New Roman" pitchFamily="18" charset="0"/>
                <a:cs typeface="Times New Roman" pitchFamily="18" charset="0"/>
              </a:rPr>
              <a:t>convenience/functionalities/usability   vs  security  - </a:t>
            </a:r>
            <a:r>
              <a:rPr lang="en-US" sz="2400">
                <a:latin typeface="Times New Roman" pitchFamily="18" charset="0"/>
                <a:cs typeface="Times New Roman" pitchFamily="18" charset="0"/>
              </a:rPr>
              <a:t>Users want useful and/or fun technology</a:t>
            </a:r>
          </a:p>
        </p:txBody>
      </p:sp>
      <p:sp>
        <p:nvSpPr>
          <p:cNvPr id="12" name="Rectangle 5"/>
          <p:cNvSpPr>
            <a:spLocks noChangeArrowheads="1"/>
          </p:cNvSpPr>
          <p:nvPr/>
        </p:nvSpPr>
        <p:spPr bwMode="auto">
          <a:xfrm>
            <a:off x="457200" y="5345113"/>
            <a:ext cx="7240588" cy="830262"/>
          </a:xfrm>
          <a:prstGeom prst="rect">
            <a:avLst/>
          </a:prstGeom>
          <a:noFill/>
          <a:ln w="9525">
            <a:noFill/>
            <a:miter lim="800000"/>
            <a:headEnd/>
            <a:tailEnd/>
          </a:ln>
        </p:spPr>
        <p:txBody>
          <a:bodyPr anchor="ctr">
            <a:spAutoFit/>
          </a:bodyPr>
          <a:lstStyle/>
          <a:p>
            <a:pPr eaLnBrk="0" hangingPunct="0"/>
            <a:r>
              <a:rPr lang="en-US" sz="2400" i="1">
                <a:solidFill>
                  <a:srgbClr val="1E1C11"/>
                </a:solidFill>
                <a:latin typeface="Calibri" pitchFamily="34" charset="0"/>
                <a:cs typeface="Times New Roman" pitchFamily="18" charset="0"/>
              </a:rPr>
              <a:t>“</a:t>
            </a:r>
            <a:r>
              <a:rPr lang="en-US" sz="2400" i="1">
                <a:solidFill>
                  <a:srgbClr val="1E1C11"/>
                </a:solidFill>
                <a:latin typeface="Times New Roman" pitchFamily="18" charset="0"/>
                <a:cs typeface="Times New Roman" pitchFamily="18" charset="0"/>
              </a:rPr>
              <a:t>The user's going to pick dancing pigs over security every time.</a:t>
            </a:r>
            <a:r>
              <a:rPr lang="en-US" sz="2400" i="1">
                <a:solidFill>
                  <a:srgbClr val="1E1C11"/>
                </a:solidFill>
                <a:latin typeface="Calibri" pitchFamily="34" charset="0"/>
                <a:cs typeface="Times New Roman" pitchFamily="18" charset="0"/>
              </a:rPr>
              <a:t>”   </a:t>
            </a:r>
            <a:r>
              <a:rPr lang="en-US" sz="2000">
                <a:solidFill>
                  <a:srgbClr val="1E1C11"/>
                </a:solidFill>
                <a:latin typeface="Calibri" pitchFamily="34" charset="0"/>
                <a:cs typeface="Times New Roman" pitchFamily="18" charset="0"/>
              </a:rPr>
              <a:t>— </a:t>
            </a:r>
            <a:r>
              <a:rPr lang="en-US" sz="2000">
                <a:solidFill>
                  <a:srgbClr val="1E1C11"/>
                </a:solidFill>
                <a:latin typeface="Times New Roman" pitchFamily="18" charset="0"/>
                <a:cs typeface="Times New Roman" pitchFamily="18" charset="0"/>
              </a:rPr>
              <a:t>Bruce Schneier</a:t>
            </a:r>
            <a:endParaRPr lang="en-US" sz="2400">
              <a:solidFill>
                <a:srgbClr val="1E1C11"/>
              </a:solidFill>
              <a:latin typeface="Times New Roman" pitchFamily="18" charset="0"/>
              <a:cs typeface="Times New Roman" pitchFamily="18" charset="0"/>
            </a:endParaRPr>
          </a:p>
        </p:txBody>
      </p:sp>
      <p:sp>
        <p:nvSpPr>
          <p:cNvPr id="14" name="Date Placeholder 13"/>
          <p:cNvSpPr>
            <a:spLocks noGrp="1"/>
          </p:cNvSpPr>
          <p:nvPr>
            <p:ph type="dt" sz="quarter" idx="10"/>
          </p:nvPr>
        </p:nvSpPr>
        <p:spPr/>
        <p:txBody>
          <a:bodyPr/>
          <a:lstStyle/>
          <a:p>
            <a:pPr>
              <a:defRPr/>
            </a:pPr>
            <a:r>
              <a:rPr lang="en-US"/>
              <a:t>5/8/2013</a:t>
            </a:r>
          </a:p>
        </p:txBody>
      </p:sp>
      <p:sp>
        <p:nvSpPr>
          <p:cNvPr id="15" name="Slide Number Placeholder 14"/>
          <p:cNvSpPr>
            <a:spLocks noGrp="1"/>
          </p:cNvSpPr>
          <p:nvPr>
            <p:ph type="sldNum" sz="quarter" idx="12"/>
          </p:nvPr>
        </p:nvSpPr>
        <p:spPr/>
        <p:txBody>
          <a:bodyPr/>
          <a:lstStyle/>
          <a:p>
            <a:pPr>
              <a:defRPr/>
            </a:pPr>
            <a:fld id="{0A264B47-6BE6-4673-93B1-2C7B7519F83A}" type="slidenum">
              <a:rPr lang="en-US"/>
              <a:pPr>
                <a:defRPr/>
              </a:pPr>
              <a:t>7</a:t>
            </a:fld>
            <a:endParaRPr lang="en-US"/>
          </a:p>
        </p:txBody>
      </p:sp>
      <p:sp>
        <p:nvSpPr>
          <p:cNvPr id="16" name="Footer Placeholder 15"/>
          <p:cNvSpPr>
            <a:spLocks noGrp="1"/>
          </p:cNvSpPr>
          <p:nvPr>
            <p:ph type="ftr" sz="quarter" idx="11"/>
          </p:nvPr>
        </p:nvSpPr>
        <p:spPr/>
        <p:txBody>
          <a:bodyPr/>
          <a:lstStyle/>
          <a:p>
            <a:pPr>
              <a:defRPr/>
            </a:pPr>
            <a:r>
              <a:rPr lang="en-US"/>
              <a:t>UHCL-CSI</a:t>
            </a:r>
          </a:p>
        </p:txBody>
      </p:sp>
    </p:spTree>
  </p:cSld>
  <p:clrMapOvr>
    <a:masterClrMapping/>
  </p:clrMapOvr>
  <p:transition spd="slow" advTm="110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Title 1"/>
          <p:cNvGrpSpPr>
            <a:grpSpLocks/>
          </p:cNvGrpSpPr>
          <p:nvPr/>
        </p:nvGrpSpPr>
        <p:grpSpPr bwMode="auto">
          <a:xfrm>
            <a:off x="365125" y="781050"/>
            <a:ext cx="8334375" cy="73025"/>
            <a:chOff x="0" y="0"/>
            <a:chExt cx="5250" cy="46"/>
          </a:xfrm>
        </p:grpSpPr>
        <p:pic>
          <p:nvPicPr>
            <p:cNvPr id="4099" name="Title 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250"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4100" name="Text Box 4"/>
            <p:cNvSpPr txBox="1">
              <a:spLocks noChangeArrowheads="1"/>
            </p:cNvSpPr>
            <p:nvPr/>
          </p:nvSpPr>
          <p:spPr bwMode="auto">
            <a:xfrm>
              <a:off x="10" y="7"/>
              <a:ext cx="5232"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b="1">
                  <a:solidFill>
                    <a:srgbClr val="10253F"/>
                  </a:solidFill>
                  <a:effectLst>
                    <a:outerShdw blurRad="38100" dist="38100" dir="2700000" algn="tl">
                      <a:srgbClr val="C0C0C0"/>
                    </a:outerShdw>
                  </a:effectLst>
                  <a:latin typeface="Futura Book" charset="0"/>
                </a:rPr>
                <a:t/>
              </a:r>
              <a:br>
                <a:rPr lang="en-US" sz="3200" b="1">
                  <a:solidFill>
                    <a:srgbClr val="10253F"/>
                  </a:solidFill>
                  <a:effectLst>
                    <a:outerShdw blurRad="38100" dist="38100" dir="2700000" algn="tl">
                      <a:srgbClr val="C0C0C0"/>
                    </a:outerShdw>
                  </a:effectLst>
                  <a:latin typeface="Futura Book" charset="0"/>
                </a:rPr>
              </a:br>
              <a:r>
                <a:rPr lang="en-US" sz="3200">
                  <a:solidFill>
                    <a:srgbClr val="002666"/>
                  </a:solidFill>
                  <a:latin typeface="Futura Book" charset="0"/>
                </a:rPr>
                <a:t>INTRODUCTION</a:t>
              </a:r>
              <a:r>
                <a:rPr lang="en-US" sz="3200">
                  <a:solidFill>
                    <a:srgbClr val="10253F"/>
                  </a:solidFill>
                  <a:effectLst>
                    <a:outerShdw blurRad="38100" dist="38100" dir="2700000" algn="tl">
                      <a:srgbClr val="C0C0C0"/>
                    </a:outerShdw>
                  </a:effectLst>
                  <a:latin typeface="Futura Book" charset="0"/>
                </a:rPr>
                <a:t/>
              </a:r>
              <a:br>
                <a:rPr lang="en-US" sz="3200">
                  <a:solidFill>
                    <a:srgbClr val="10253F"/>
                  </a:solidFill>
                  <a:effectLst>
                    <a:outerShdw blurRad="38100" dist="38100" dir="2700000" algn="tl">
                      <a:srgbClr val="C0C0C0"/>
                    </a:outerShdw>
                  </a:effectLst>
                  <a:latin typeface="Futura Book" charset="0"/>
                </a:rPr>
              </a:br>
              <a:r>
                <a:rPr lang="en-US" sz="3200" b="1">
                  <a:solidFill>
                    <a:srgbClr val="10253F"/>
                  </a:solidFill>
                  <a:effectLst>
                    <a:outerShdw blurRad="38100" dist="38100" dir="2700000" algn="tl">
                      <a:srgbClr val="C0C0C0"/>
                    </a:outerShdw>
                  </a:effectLst>
                  <a:latin typeface="Futura Book" charset="0"/>
                </a:rPr>
                <a:t/>
              </a:r>
              <a:br>
                <a:rPr lang="en-US" sz="3200" b="1">
                  <a:solidFill>
                    <a:srgbClr val="10253F"/>
                  </a:solidFill>
                  <a:effectLst>
                    <a:outerShdw blurRad="38100" dist="38100" dir="2700000" algn="tl">
                      <a:srgbClr val="C0C0C0"/>
                    </a:outerShdw>
                  </a:effectLst>
                  <a:latin typeface="Futura Book" charset="0"/>
                </a:rPr>
              </a:br>
              <a:endParaRPr lang="en-US" sz="3200" b="1">
                <a:solidFill>
                  <a:srgbClr val="10253F"/>
                </a:solidFill>
                <a:effectLst>
                  <a:outerShdw blurRad="38100" dist="38100" dir="2700000" algn="tl">
                    <a:srgbClr val="C0C0C0"/>
                  </a:outerShdw>
                </a:effectLst>
                <a:latin typeface="Futura Book" charset="0"/>
              </a:endParaRPr>
            </a:p>
          </p:txBody>
        </p:sp>
      </p:grpSp>
      <p:sp>
        <p:nvSpPr>
          <p:cNvPr id="4101" name="Slide Number Placeholder 7"/>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fld id="{C121E1F1-0559-4A02-B594-72588D57A47E}" type="slidenum">
              <a:rPr lang="en-US" sz="1200">
                <a:solidFill>
                  <a:srgbClr val="898989"/>
                </a:solidFill>
                <a:latin typeface="Calibri" pitchFamily="34" charset="0"/>
              </a:rPr>
              <a:pPr algn="r" eaLnBrk="1" hangingPunct="1"/>
              <a:t>70</a:t>
            </a:fld>
            <a:endParaRPr lang="en-US" sz="1200">
              <a:solidFill>
                <a:srgbClr val="898989"/>
              </a:solidFill>
              <a:latin typeface="Calibri" pitchFamily="34" charset="0"/>
            </a:endParaRPr>
          </a:p>
        </p:txBody>
      </p:sp>
      <p:sp>
        <p:nvSpPr>
          <p:cNvPr id="4102" name="TextBox 6"/>
          <p:cNvSpPr txBox="1">
            <a:spLocks noChangeArrowheads="1"/>
          </p:cNvSpPr>
          <p:nvPr/>
        </p:nvSpPr>
        <p:spPr bwMode="auto">
          <a:xfrm>
            <a:off x="381000" y="990600"/>
            <a:ext cx="83058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eaLnBrk="1" hangingPunct="1"/>
            <a:r>
              <a:rPr lang="en-US" sz="1800">
                <a:solidFill>
                  <a:srgbClr val="002666"/>
                </a:solidFill>
                <a:latin typeface="Futura Book" charset="0"/>
              </a:rPr>
              <a:t>This tutorial provides some basic information and practical suggestions for protecting your personal information and computer from cyber-attacks. Cyber-safety topics covered include:</a:t>
            </a:r>
          </a:p>
        </p:txBody>
      </p:sp>
      <p:grpSp>
        <p:nvGrpSpPr>
          <p:cNvPr id="4103" name="Title 1"/>
          <p:cNvGrpSpPr>
            <a:grpSpLocks/>
          </p:cNvGrpSpPr>
          <p:nvPr/>
        </p:nvGrpSpPr>
        <p:grpSpPr bwMode="auto">
          <a:xfrm>
            <a:off x="444500" y="6267450"/>
            <a:ext cx="8255000" cy="73025"/>
            <a:chOff x="0" y="0"/>
            <a:chExt cx="5200" cy="46"/>
          </a:xfrm>
        </p:grpSpPr>
        <p:pic>
          <p:nvPicPr>
            <p:cNvPr id="4104" name="Title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5200"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4105" name="Text Box 9"/>
            <p:cNvSpPr txBox="1">
              <a:spLocks noChangeArrowheads="1"/>
            </p:cNvSpPr>
            <p:nvPr/>
          </p:nvSpPr>
          <p:spPr bwMode="auto">
            <a:xfrm>
              <a:off x="8" y="7"/>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10253F"/>
                  </a:solidFill>
                  <a:latin typeface="Futura Book" charset="0"/>
                </a:rPr>
                <a:t/>
              </a:r>
              <a:br>
                <a:rPr lang="en-US" sz="3200">
                  <a:solidFill>
                    <a:srgbClr val="10253F"/>
                  </a:solidFill>
                  <a:latin typeface="Futura Book" charset="0"/>
                </a:rPr>
              </a:br>
              <a:endParaRPr lang="en-US" sz="3200">
                <a:solidFill>
                  <a:srgbClr val="10253F"/>
                </a:solidFill>
                <a:latin typeface="Futura Book" charset="0"/>
              </a:endParaRPr>
            </a:p>
          </p:txBody>
        </p:sp>
      </p:grpSp>
      <p:pic>
        <p:nvPicPr>
          <p:cNvPr id="4106" name="Diagram 5"/>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1638" y="2054225"/>
            <a:ext cx="8188325" cy="396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Tree>
    <p:extLst>
      <p:ext uri="{BB962C8B-B14F-4D97-AF65-F5344CB8AC3E}">
        <p14:creationId xmlns:p14="http://schemas.microsoft.com/office/powerpoint/2010/main" xmlns="" val="32975415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Title 1"/>
          <p:cNvGrpSpPr>
            <a:grpSpLocks/>
          </p:cNvGrpSpPr>
          <p:nvPr/>
        </p:nvGrpSpPr>
        <p:grpSpPr bwMode="auto">
          <a:xfrm>
            <a:off x="444500" y="781050"/>
            <a:ext cx="8255000" cy="73025"/>
            <a:chOff x="0" y="0"/>
            <a:chExt cx="5200" cy="46"/>
          </a:xfrm>
        </p:grpSpPr>
        <p:pic>
          <p:nvPicPr>
            <p:cNvPr id="5123" name="Title 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200"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5124" name="Text Box 4"/>
            <p:cNvSpPr txBox="1">
              <a:spLocks noChangeArrowheads="1"/>
            </p:cNvSpPr>
            <p:nvPr/>
          </p:nvSpPr>
          <p:spPr bwMode="auto">
            <a:xfrm>
              <a:off x="8" y="7"/>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002666"/>
                  </a:solidFill>
                  <a:latin typeface="Futura Book" charset="0"/>
                </a:rPr>
                <a:t>WHAT IS CYBER-SAFETY?</a:t>
              </a:r>
              <a:r>
                <a:rPr lang="en-US" sz="3200">
                  <a:solidFill>
                    <a:srgbClr val="10253F"/>
                  </a:solidFill>
                  <a:effectLst>
                    <a:outerShdw blurRad="38100" dist="38100" dir="2700000" algn="tl">
                      <a:srgbClr val="C0C0C0"/>
                    </a:outerShdw>
                  </a:effectLst>
                  <a:latin typeface="Futura Book" charset="0"/>
                </a:rPr>
                <a:t/>
              </a:r>
              <a:br>
                <a:rPr lang="en-US" sz="3200">
                  <a:solidFill>
                    <a:srgbClr val="10253F"/>
                  </a:solidFill>
                  <a:effectLst>
                    <a:outerShdw blurRad="38100" dist="38100" dir="2700000" algn="tl">
                      <a:srgbClr val="C0C0C0"/>
                    </a:outerShdw>
                  </a:effectLst>
                  <a:latin typeface="Futura Book" charset="0"/>
                </a:rPr>
              </a:br>
              <a:endParaRPr lang="en-US" sz="3200">
                <a:solidFill>
                  <a:srgbClr val="10253F"/>
                </a:solidFill>
                <a:effectLst>
                  <a:outerShdw blurRad="38100" dist="38100" dir="2700000" algn="tl">
                    <a:srgbClr val="C0C0C0"/>
                  </a:outerShdw>
                </a:effectLst>
                <a:latin typeface="Futura Book" charset="0"/>
              </a:endParaRPr>
            </a:p>
          </p:txBody>
        </p:sp>
      </p:grpSp>
      <p:sp>
        <p:nvSpPr>
          <p:cNvPr id="5125" name="Slide Number Placeholder 9"/>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fld id="{04FD0D30-9C63-499A-B492-ECF32A8E570E}" type="slidenum">
              <a:rPr lang="en-US" sz="1200">
                <a:solidFill>
                  <a:srgbClr val="898989"/>
                </a:solidFill>
                <a:latin typeface="Calibri" pitchFamily="34" charset="0"/>
              </a:rPr>
              <a:pPr algn="r" eaLnBrk="1" hangingPunct="1"/>
              <a:t>71</a:t>
            </a:fld>
            <a:endParaRPr lang="en-US" sz="1200">
              <a:solidFill>
                <a:srgbClr val="898989"/>
              </a:solidFill>
              <a:latin typeface="Calibri" pitchFamily="34" charset="0"/>
            </a:endParaRPr>
          </a:p>
        </p:txBody>
      </p:sp>
      <p:sp>
        <p:nvSpPr>
          <p:cNvPr id="5126" name="TextBox 26"/>
          <p:cNvSpPr txBox="1">
            <a:spLocks noChangeArrowheads="1"/>
          </p:cNvSpPr>
          <p:nvPr/>
        </p:nvSpPr>
        <p:spPr bwMode="auto">
          <a:xfrm>
            <a:off x="457200" y="914400"/>
            <a:ext cx="5867400"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73050" indent="-273050"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eaLnBrk="1" hangingPunct="1">
              <a:buFont typeface="Wingdings" pitchFamily="2" charset="2"/>
              <a:buChar char="§"/>
            </a:pPr>
            <a:r>
              <a:rPr lang="en-US" sz="1600">
                <a:solidFill>
                  <a:srgbClr val="002666"/>
                </a:solidFill>
                <a:latin typeface="Futura Book" charset="0"/>
              </a:rPr>
              <a:t>Cyber-safety is a common term used to describe a set of practices, measures and/or actions you can take to protect personal information and your computer from attacks.  </a:t>
            </a:r>
          </a:p>
          <a:p>
            <a:pPr eaLnBrk="1" hangingPunct="1">
              <a:buFont typeface="Wingdings" pitchFamily="2" charset="2"/>
              <a:buChar char="§"/>
            </a:pPr>
            <a:endParaRPr lang="en-US" sz="1600">
              <a:solidFill>
                <a:srgbClr val="002666"/>
              </a:solidFill>
              <a:latin typeface="Futura Book" charset="0"/>
            </a:endParaRPr>
          </a:p>
          <a:p>
            <a:pPr eaLnBrk="1" hangingPunct="1">
              <a:buFont typeface="Wingdings" pitchFamily="2" charset="2"/>
              <a:buChar char="§"/>
            </a:pPr>
            <a:r>
              <a:rPr lang="en-US" sz="1600">
                <a:solidFill>
                  <a:srgbClr val="002666"/>
                </a:solidFill>
                <a:latin typeface="Futura Book" charset="0"/>
              </a:rPr>
              <a:t>At UC Davis, we have the Cyber-safety Program policy, PPM 310-22, (</a:t>
            </a:r>
            <a:r>
              <a:rPr lang="en-US" sz="1600">
                <a:solidFill>
                  <a:srgbClr val="002666"/>
                </a:solidFill>
                <a:latin typeface="Calibri" pitchFamily="34" charset="0"/>
                <a:hlinkClick r:id="rId3"/>
              </a:rPr>
              <a:t>http://manuals.ucdavis.edu/ppm/310/310-22.htm</a:t>
            </a:r>
            <a:r>
              <a:rPr lang="en-US" sz="1600">
                <a:solidFill>
                  <a:srgbClr val="002666"/>
                </a:solidFill>
                <a:latin typeface="Futura Book" charset="0"/>
              </a:rPr>
              <a:t>)   which establishes that all devices connected to the UC Davis electronic communications network must meet certain security standards. </a:t>
            </a:r>
          </a:p>
          <a:p>
            <a:pPr eaLnBrk="1" hangingPunct="1">
              <a:buFont typeface="Wingdings" pitchFamily="2" charset="2"/>
              <a:buChar char="§"/>
            </a:pPr>
            <a:endParaRPr lang="en-US" sz="1600">
              <a:solidFill>
                <a:srgbClr val="002666"/>
              </a:solidFill>
              <a:latin typeface="Futura Book" charset="0"/>
            </a:endParaRPr>
          </a:p>
          <a:p>
            <a:pPr eaLnBrk="1" hangingPunct="1">
              <a:buFont typeface="Wingdings" pitchFamily="2" charset="2"/>
              <a:buChar char="§"/>
            </a:pPr>
            <a:r>
              <a:rPr lang="en-US" sz="1600">
                <a:solidFill>
                  <a:srgbClr val="002666"/>
                </a:solidFill>
                <a:latin typeface="Futura Book" charset="0"/>
              </a:rPr>
              <a:t>As part of this policy, all campus units provide annual reports demonstrating their level of compliance. </a:t>
            </a:r>
          </a:p>
          <a:p>
            <a:pPr eaLnBrk="1" hangingPunct="1">
              <a:buFont typeface="Wingdings" pitchFamily="2" charset="2"/>
              <a:buChar char="§"/>
            </a:pPr>
            <a:endParaRPr lang="en-US" sz="1600">
              <a:solidFill>
                <a:srgbClr val="002666"/>
              </a:solidFill>
              <a:latin typeface="Futura Book" charset="0"/>
            </a:endParaRPr>
          </a:p>
          <a:p>
            <a:pPr eaLnBrk="1" hangingPunct="1">
              <a:buFont typeface="Wingdings" pitchFamily="2" charset="2"/>
              <a:buChar char="§"/>
            </a:pPr>
            <a:r>
              <a:rPr lang="en-US" sz="1600">
                <a:solidFill>
                  <a:srgbClr val="002666"/>
                </a:solidFill>
                <a:latin typeface="Futura Book" charset="0"/>
              </a:rPr>
              <a:t>Further, there are services in place to help all students, faculty and staff meet the cyber-safety standards. Specific information about these services is provided in this tutorial.</a:t>
            </a:r>
          </a:p>
          <a:p>
            <a:pPr eaLnBrk="1" hangingPunct="1"/>
            <a:endParaRPr lang="en-US" sz="1600">
              <a:solidFill>
                <a:srgbClr val="10253F"/>
              </a:solidFill>
              <a:latin typeface="Calibri" pitchFamily="34" charset="0"/>
            </a:endParaRPr>
          </a:p>
          <a:p>
            <a:pPr eaLnBrk="1" hangingPunct="1"/>
            <a:endParaRPr lang="en-US" sz="1600">
              <a:solidFill>
                <a:srgbClr val="10253F"/>
              </a:solidFill>
              <a:latin typeface="Calibri" pitchFamily="34" charset="0"/>
            </a:endParaRPr>
          </a:p>
        </p:txBody>
      </p:sp>
      <p:grpSp>
        <p:nvGrpSpPr>
          <p:cNvPr id="5127" name="Title 1"/>
          <p:cNvGrpSpPr>
            <a:grpSpLocks/>
          </p:cNvGrpSpPr>
          <p:nvPr/>
        </p:nvGrpSpPr>
        <p:grpSpPr bwMode="auto">
          <a:xfrm>
            <a:off x="444500" y="6003925"/>
            <a:ext cx="8255000" cy="73025"/>
            <a:chOff x="0" y="0"/>
            <a:chExt cx="5200" cy="46"/>
          </a:xfrm>
        </p:grpSpPr>
        <p:pic>
          <p:nvPicPr>
            <p:cNvPr id="5128" name="Title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5200"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5129" name="Text Box 9"/>
            <p:cNvSpPr txBox="1">
              <a:spLocks noChangeArrowheads="1"/>
            </p:cNvSpPr>
            <p:nvPr/>
          </p:nvSpPr>
          <p:spPr bwMode="auto">
            <a:xfrm>
              <a:off x="8" y="10"/>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10253F"/>
                  </a:solidFill>
                  <a:latin typeface="Futura Book" charset="0"/>
                </a:rPr>
                <a:t/>
              </a:r>
              <a:br>
                <a:rPr lang="en-US" sz="3200">
                  <a:solidFill>
                    <a:srgbClr val="10253F"/>
                  </a:solidFill>
                  <a:latin typeface="Futura Book" charset="0"/>
                </a:rPr>
              </a:br>
              <a:endParaRPr lang="en-US" sz="3200">
                <a:solidFill>
                  <a:srgbClr val="10253F"/>
                </a:solidFill>
                <a:latin typeface="Futura Book" charset="0"/>
              </a:endParaRPr>
            </a:p>
          </p:txBody>
        </p:sp>
      </p:grpSp>
      <p:pic>
        <p:nvPicPr>
          <p:cNvPr id="5130" name="Picture 4" descr="UC Davis Mrak Hall"/>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396038" y="1981200"/>
            <a:ext cx="2259012"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1" name="TextBox 5"/>
          <p:cNvSpPr txBox="1">
            <a:spLocks noChangeArrowheads="1"/>
          </p:cNvSpPr>
          <p:nvPr/>
        </p:nvSpPr>
        <p:spPr bwMode="auto">
          <a:xfrm>
            <a:off x="6400800" y="4953000"/>
            <a:ext cx="22860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r>
              <a:rPr lang="en-US" sz="1000">
                <a:solidFill>
                  <a:srgbClr val="002666"/>
                </a:solidFill>
                <a:latin typeface="Futura Book" charset="0"/>
              </a:rPr>
              <a:t>UC Davis Mrak Hall</a:t>
            </a:r>
          </a:p>
        </p:txBody>
      </p:sp>
      <p:grpSp>
        <p:nvGrpSpPr>
          <p:cNvPr id="5132" name="Group 6"/>
          <p:cNvGrpSpPr>
            <a:grpSpLocks/>
          </p:cNvGrpSpPr>
          <p:nvPr/>
        </p:nvGrpSpPr>
        <p:grpSpPr bwMode="auto">
          <a:xfrm rot="-1200000">
            <a:off x="98425" y="214313"/>
            <a:ext cx="914400" cy="639762"/>
            <a:chOff x="0" y="0"/>
            <a:chExt cx="2524125" cy="1514475"/>
          </a:xfrm>
        </p:grpSpPr>
        <p:grpSp>
          <p:nvGrpSpPr>
            <p:cNvPr id="5133" name="Rectangle 7"/>
            <p:cNvGrpSpPr>
              <a:grpSpLocks/>
            </p:cNvGrpSpPr>
            <p:nvPr/>
          </p:nvGrpSpPr>
          <p:grpSpPr bwMode="auto">
            <a:xfrm rot="1200000">
              <a:off x="-392413" y="-407501"/>
              <a:ext cx="3281363" cy="2424364"/>
              <a:chOff x="0" y="0"/>
              <a:chExt cx="1188720" cy="1024128"/>
            </a:xfrm>
          </p:grpSpPr>
          <p:pic>
            <p:nvPicPr>
              <p:cNvPr id="5134" name="Rectangle 7"/>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0"/>
                <a:ext cx="1188720" cy="1024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5135" name="Text Box 15"/>
              <p:cNvSpPr txBox="1">
                <a:spLocks noChangeArrowheads="1"/>
              </p:cNvSpPr>
              <p:nvPr/>
            </p:nvSpPr>
            <p:spPr bwMode="auto">
              <a:xfrm rot="20400000">
                <a:off x="135001" y="171641"/>
                <a:ext cx="914400"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sp>
          <p:nvSpPr>
            <p:cNvPr id="5136" name="Rectangle 8"/>
            <p:cNvSpPr>
              <a:spLocks noChangeArrowheads="1"/>
            </p:cNvSpPr>
            <p:nvPr/>
          </p:nvSpPr>
          <p:spPr bwMode="auto">
            <a:xfrm>
              <a:off x="0" y="0"/>
              <a:ext cx="2524125"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nchor="ctr"/>
            <a:lstStyle/>
            <a:p>
              <a:pPr algn="ctr" defTabSz="1066800">
                <a:lnSpc>
                  <a:spcPct val="90000"/>
                </a:lnSpc>
                <a:spcAft>
                  <a:spcPct val="35000"/>
                </a:spcAft>
              </a:pPr>
              <a:r>
                <a:rPr lang="en-US" sz="1000">
                  <a:solidFill>
                    <a:srgbClr val="FFFFFF"/>
                  </a:solidFill>
                  <a:latin typeface="Futura Book" charset="0"/>
                </a:rPr>
                <a:t>What is…</a:t>
              </a:r>
            </a:p>
          </p:txBody>
        </p:sp>
      </p:grpSp>
    </p:spTree>
    <p:extLst>
      <p:ext uri="{BB962C8B-B14F-4D97-AF65-F5344CB8AC3E}">
        <p14:creationId xmlns:p14="http://schemas.microsoft.com/office/powerpoint/2010/main" xmlns="" val="29276356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Title 1"/>
          <p:cNvGrpSpPr>
            <a:grpSpLocks/>
          </p:cNvGrpSpPr>
          <p:nvPr/>
        </p:nvGrpSpPr>
        <p:grpSpPr bwMode="auto">
          <a:xfrm>
            <a:off x="444500" y="701675"/>
            <a:ext cx="8255000" cy="79375"/>
            <a:chOff x="0" y="0"/>
            <a:chExt cx="5200" cy="50"/>
          </a:xfrm>
        </p:grpSpPr>
        <p:pic>
          <p:nvPicPr>
            <p:cNvPr id="6147" name="Title 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20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6148" name="Text Box 4"/>
            <p:cNvSpPr txBox="1">
              <a:spLocks noChangeArrowheads="1"/>
            </p:cNvSpPr>
            <p:nvPr/>
          </p:nvSpPr>
          <p:spPr bwMode="auto">
            <a:xfrm>
              <a:off x="8" y="9"/>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002666"/>
                  </a:solidFill>
                  <a:latin typeface="Futura Book" charset="0"/>
                </a:rPr>
                <a:t>CYBER-SAFETY THREATS</a:t>
              </a:r>
              <a:r>
                <a:rPr lang="en-US" sz="3200">
                  <a:solidFill>
                    <a:srgbClr val="10253F"/>
                  </a:solidFill>
                  <a:effectLst>
                    <a:outerShdw blurRad="38100" dist="38100" dir="2700000" algn="tl">
                      <a:srgbClr val="C0C0C0"/>
                    </a:outerShdw>
                  </a:effectLst>
                  <a:latin typeface="Futura Book" charset="0"/>
                </a:rPr>
                <a:t/>
              </a:r>
              <a:br>
                <a:rPr lang="en-US" sz="3200">
                  <a:solidFill>
                    <a:srgbClr val="10253F"/>
                  </a:solidFill>
                  <a:effectLst>
                    <a:outerShdw blurRad="38100" dist="38100" dir="2700000" algn="tl">
                      <a:srgbClr val="C0C0C0"/>
                    </a:outerShdw>
                  </a:effectLst>
                  <a:latin typeface="Futura Book" charset="0"/>
                </a:rPr>
              </a:br>
              <a:endParaRPr lang="en-US" sz="3200">
                <a:solidFill>
                  <a:srgbClr val="10253F"/>
                </a:solidFill>
                <a:effectLst>
                  <a:outerShdw blurRad="38100" dist="38100" dir="2700000" algn="tl">
                    <a:srgbClr val="C0C0C0"/>
                  </a:outerShdw>
                </a:effectLst>
                <a:latin typeface="Futura Book" charset="0"/>
              </a:endParaRPr>
            </a:p>
          </p:txBody>
        </p:sp>
      </p:grpSp>
      <p:sp>
        <p:nvSpPr>
          <p:cNvPr id="6149" name="Slide Number Placeholder 8"/>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fld id="{0DD452CE-21F4-48A0-8CE6-633760AE16CF}" type="slidenum">
              <a:rPr lang="en-US" sz="1200">
                <a:solidFill>
                  <a:srgbClr val="898989"/>
                </a:solidFill>
                <a:latin typeface="Calibri" pitchFamily="34" charset="0"/>
              </a:rPr>
              <a:pPr algn="r" eaLnBrk="1" hangingPunct="1"/>
              <a:t>72</a:t>
            </a:fld>
            <a:endParaRPr lang="en-US" sz="1200">
              <a:solidFill>
                <a:srgbClr val="898989"/>
              </a:solidFill>
              <a:latin typeface="Calibri" pitchFamily="34" charset="0"/>
            </a:endParaRPr>
          </a:p>
        </p:txBody>
      </p:sp>
      <p:pic>
        <p:nvPicPr>
          <p:cNvPr id="6150" name="Diagram 10"/>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7825" y="1719263"/>
            <a:ext cx="7931150" cy="6370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6151" name="TextBox 11"/>
          <p:cNvSpPr txBox="1">
            <a:spLocks noChangeArrowheads="1"/>
          </p:cNvSpPr>
          <p:nvPr/>
        </p:nvSpPr>
        <p:spPr bwMode="auto">
          <a:xfrm>
            <a:off x="457200" y="914400"/>
            <a:ext cx="8229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eaLnBrk="1" hangingPunct="1"/>
            <a:r>
              <a:rPr lang="en-US" altLang="en-US" sz="1800">
                <a:solidFill>
                  <a:srgbClr val="002666"/>
                </a:solidFill>
                <a:latin typeface="Futura Book" charset="0"/>
              </a:rPr>
              <a:t>First, let</a:t>
            </a:r>
            <a:r>
              <a:rPr lang="ja-JP" altLang="en-US" sz="1800">
                <a:solidFill>
                  <a:srgbClr val="002666"/>
                </a:solidFill>
                <a:latin typeface="Futura Book" charset="0"/>
              </a:rPr>
              <a:t>’</a:t>
            </a:r>
            <a:r>
              <a:rPr lang="en-US" sz="1800">
                <a:solidFill>
                  <a:srgbClr val="002666"/>
                </a:solidFill>
                <a:latin typeface="Futura Book" charset="0"/>
              </a:rPr>
              <a:t>s talk about some common cyber-safety threats and the problems they can cause . . .  </a:t>
            </a:r>
            <a:endParaRPr lang="en-US" altLang="en-US" sz="1800">
              <a:solidFill>
                <a:srgbClr val="002666"/>
              </a:solidFill>
              <a:latin typeface="Futura Book" charset="0"/>
            </a:endParaRPr>
          </a:p>
        </p:txBody>
      </p:sp>
      <p:grpSp>
        <p:nvGrpSpPr>
          <p:cNvPr id="6152" name="Title 1"/>
          <p:cNvGrpSpPr>
            <a:grpSpLocks/>
          </p:cNvGrpSpPr>
          <p:nvPr/>
        </p:nvGrpSpPr>
        <p:grpSpPr bwMode="auto">
          <a:xfrm>
            <a:off x="444500" y="6267450"/>
            <a:ext cx="8255000" cy="73025"/>
            <a:chOff x="0" y="0"/>
            <a:chExt cx="5200" cy="46"/>
          </a:xfrm>
        </p:grpSpPr>
        <p:pic>
          <p:nvPicPr>
            <p:cNvPr id="6153" name="Title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5200"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6154" name="Text Box 10"/>
            <p:cNvSpPr txBox="1">
              <a:spLocks noChangeArrowheads="1"/>
            </p:cNvSpPr>
            <p:nvPr/>
          </p:nvSpPr>
          <p:spPr bwMode="auto">
            <a:xfrm>
              <a:off x="8" y="7"/>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10253F"/>
                  </a:solidFill>
                  <a:latin typeface="Futura Book" charset="0"/>
                </a:rPr>
                <a:t/>
              </a:r>
              <a:br>
                <a:rPr lang="en-US" sz="3200">
                  <a:solidFill>
                    <a:srgbClr val="10253F"/>
                  </a:solidFill>
                  <a:latin typeface="Futura Book" charset="0"/>
                </a:rPr>
              </a:br>
              <a:endParaRPr lang="en-US" sz="3200">
                <a:solidFill>
                  <a:srgbClr val="10253F"/>
                </a:solidFill>
                <a:latin typeface="Futura Book" charset="0"/>
              </a:endParaRPr>
            </a:p>
          </p:txBody>
        </p:sp>
      </p:grpSp>
      <p:grpSp>
        <p:nvGrpSpPr>
          <p:cNvPr id="6155" name="Group 5"/>
          <p:cNvGrpSpPr>
            <a:grpSpLocks/>
          </p:cNvGrpSpPr>
          <p:nvPr/>
        </p:nvGrpSpPr>
        <p:grpSpPr bwMode="auto">
          <a:xfrm rot="-1200000">
            <a:off x="80963" y="211138"/>
            <a:ext cx="914400" cy="636587"/>
            <a:chOff x="0" y="0"/>
            <a:chExt cx="2524125" cy="1514475"/>
          </a:xfrm>
        </p:grpSpPr>
        <p:grpSp>
          <p:nvGrpSpPr>
            <p:cNvPr id="6156" name="Rectangle 6"/>
            <p:cNvGrpSpPr>
              <a:grpSpLocks/>
            </p:cNvGrpSpPr>
            <p:nvPr/>
          </p:nvGrpSpPr>
          <p:grpSpPr bwMode="auto">
            <a:xfrm rot="1200000">
              <a:off x="-396174" y="-402898"/>
              <a:ext cx="3281363" cy="2421953"/>
              <a:chOff x="0" y="0"/>
              <a:chExt cx="1188720" cy="1018032"/>
            </a:xfrm>
          </p:grpSpPr>
          <p:pic>
            <p:nvPicPr>
              <p:cNvPr id="6157" name="Rectangle 6"/>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0"/>
                <a:ext cx="1188720" cy="101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6158" name="Text Box 14"/>
              <p:cNvSpPr txBox="1">
                <a:spLocks noChangeArrowheads="1"/>
              </p:cNvSpPr>
              <p:nvPr/>
            </p:nvSpPr>
            <p:spPr bwMode="auto">
              <a:xfrm rot="20400000">
                <a:off x="135827" y="168466"/>
                <a:ext cx="914400" cy="636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sp>
          <p:nvSpPr>
            <p:cNvPr id="6159" name="Rectangle 7"/>
            <p:cNvSpPr>
              <a:spLocks noChangeArrowheads="1"/>
            </p:cNvSpPr>
            <p:nvPr/>
          </p:nvSpPr>
          <p:spPr bwMode="auto">
            <a:xfrm>
              <a:off x="0" y="0"/>
              <a:ext cx="2524125"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nchor="ctr"/>
            <a:lstStyle/>
            <a:p>
              <a:pPr algn="ctr" defTabSz="1066800">
                <a:lnSpc>
                  <a:spcPct val="90000"/>
                </a:lnSpc>
                <a:spcAft>
                  <a:spcPct val="35000"/>
                </a:spcAft>
              </a:pPr>
              <a:r>
                <a:rPr lang="en-US" sz="1000">
                  <a:solidFill>
                    <a:srgbClr val="FFFFFF"/>
                  </a:solidFill>
                  <a:latin typeface="Futura Book" charset="0"/>
                </a:rPr>
                <a:t>Threats</a:t>
              </a:r>
            </a:p>
          </p:txBody>
        </p:sp>
      </p:grpSp>
    </p:spTree>
    <p:extLst>
      <p:ext uri="{BB962C8B-B14F-4D97-AF65-F5344CB8AC3E}">
        <p14:creationId xmlns:p14="http://schemas.microsoft.com/office/powerpoint/2010/main" xmlns="" val="32194760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Title 1"/>
          <p:cNvGrpSpPr>
            <a:grpSpLocks/>
          </p:cNvGrpSpPr>
          <p:nvPr/>
        </p:nvGrpSpPr>
        <p:grpSpPr bwMode="auto">
          <a:xfrm>
            <a:off x="444500" y="781050"/>
            <a:ext cx="8255000" cy="73025"/>
            <a:chOff x="0" y="0"/>
            <a:chExt cx="5200" cy="46"/>
          </a:xfrm>
        </p:grpSpPr>
        <p:pic>
          <p:nvPicPr>
            <p:cNvPr id="7171" name="Title 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200"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7172" name="Text Box 4"/>
            <p:cNvSpPr txBox="1">
              <a:spLocks noChangeArrowheads="1"/>
            </p:cNvSpPr>
            <p:nvPr/>
          </p:nvSpPr>
          <p:spPr bwMode="auto">
            <a:xfrm>
              <a:off x="8" y="7"/>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002666"/>
                  </a:solidFill>
                  <a:latin typeface="Futura Book" charset="0"/>
                </a:rPr>
                <a:t>CONSEQUENCES OF INACTION</a:t>
              </a:r>
              <a:r>
                <a:rPr lang="en-US" sz="3200">
                  <a:solidFill>
                    <a:srgbClr val="10253F"/>
                  </a:solidFill>
                  <a:latin typeface="Futura Book" charset="0"/>
                </a:rPr>
                <a:t/>
              </a:r>
              <a:br>
                <a:rPr lang="en-US" sz="3200">
                  <a:solidFill>
                    <a:srgbClr val="10253F"/>
                  </a:solidFill>
                  <a:latin typeface="Futura Book" charset="0"/>
                </a:rPr>
              </a:br>
              <a:endParaRPr lang="en-US" sz="3200">
                <a:solidFill>
                  <a:srgbClr val="10253F"/>
                </a:solidFill>
                <a:latin typeface="Futura Book" charset="0"/>
              </a:endParaRPr>
            </a:p>
          </p:txBody>
        </p:sp>
      </p:grpSp>
      <p:sp>
        <p:nvSpPr>
          <p:cNvPr id="7173" name="Content Placeholder 2"/>
          <p:cNvSpPr>
            <a:spLocks noGrp="1"/>
          </p:cNvSpPr>
          <p:nvPr>
            <p:ph idx="4294967295"/>
          </p:nvPr>
        </p:nvSpPr>
        <p:spPr>
          <a:xfrm>
            <a:off x="457200" y="1066800"/>
            <a:ext cx="8229600" cy="990600"/>
          </a:xfrm>
        </p:spPr>
        <p:txBody>
          <a:bodyPr/>
          <a:lstStyle/>
          <a:p>
            <a:pPr eaLnBrk="1" hangingPunct="1">
              <a:buFont typeface="Arial" pitchFamily="34" charset="0"/>
              <a:buNone/>
            </a:pPr>
            <a:r>
              <a:rPr lang="en-US" sz="1600">
                <a:solidFill>
                  <a:srgbClr val="002666"/>
                </a:solidFill>
                <a:latin typeface="Futura Book" charset="0"/>
              </a:rPr>
              <a:t>In addition to the risks identified on the previous slide, as part of the UC Davis community</a:t>
            </a:r>
          </a:p>
          <a:p>
            <a:pPr eaLnBrk="1" hangingPunct="1">
              <a:buFont typeface="Arial" pitchFamily="34" charset="0"/>
              <a:buNone/>
            </a:pPr>
            <a:r>
              <a:rPr lang="en-US" sz="1600">
                <a:solidFill>
                  <a:srgbClr val="002666"/>
                </a:solidFill>
                <a:latin typeface="Futura Book" charset="0"/>
              </a:rPr>
              <a:t>you may face a number of other consequences if you fail to take actions to protect</a:t>
            </a:r>
          </a:p>
          <a:p>
            <a:pPr eaLnBrk="1" hangingPunct="1">
              <a:buFont typeface="Arial" pitchFamily="34" charset="0"/>
              <a:buNone/>
            </a:pPr>
            <a:r>
              <a:rPr lang="en-US" sz="1600">
                <a:solidFill>
                  <a:srgbClr val="002666"/>
                </a:solidFill>
                <a:latin typeface="Futura Book" charset="0"/>
              </a:rPr>
              <a:t>personal information and your computer. Consequences include:</a:t>
            </a:r>
          </a:p>
        </p:txBody>
      </p:sp>
      <p:sp>
        <p:nvSpPr>
          <p:cNvPr id="7174" name="Slide Number Placeholder 15"/>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fld id="{8BA01E01-910C-4EB2-AC41-0CB6F86A2301}" type="slidenum">
              <a:rPr lang="en-US" sz="1200">
                <a:solidFill>
                  <a:srgbClr val="898989"/>
                </a:solidFill>
                <a:latin typeface="Calibri" pitchFamily="34" charset="0"/>
              </a:rPr>
              <a:pPr algn="r" eaLnBrk="1" hangingPunct="1"/>
              <a:t>73</a:t>
            </a:fld>
            <a:endParaRPr lang="en-US" sz="1200">
              <a:solidFill>
                <a:srgbClr val="898989"/>
              </a:solidFill>
              <a:latin typeface="Calibri" pitchFamily="34" charset="0"/>
            </a:endParaRPr>
          </a:p>
        </p:txBody>
      </p:sp>
      <p:grpSp>
        <p:nvGrpSpPr>
          <p:cNvPr id="7175" name="Title 1"/>
          <p:cNvGrpSpPr>
            <a:grpSpLocks/>
          </p:cNvGrpSpPr>
          <p:nvPr/>
        </p:nvGrpSpPr>
        <p:grpSpPr bwMode="auto">
          <a:xfrm>
            <a:off x="444500" y="6308725"/>
            <a:ext cx="8255000" cy="73025"/>
            <a:chOff x="0" y="0"/>
            <a:chExt cx="5200" cy="46"/>
          </a:xfrm>
        </p:grpSpPr>
        <p:pic>
          <p:nvPicPr>
            <p:cNvPr id="7176" name="Title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5200"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7177" name="Text Box 9"/>
            <p:cNvSpPr txBox="1">
              <a:spLocks noChangeArrowheads="1"/>
            </p:cNvSpPr>
            <p:nvPr/>
          </p:nvSpPr>
          <p:spPr bwMode="auto">
            <a:xfrm>
              <a:off x="8" y="10"/>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10253F"/>
                  </a:solidFill>
                  <a:latin typeface="Futura Book" charset="0"/>
                </a:rPr>
                <a:t/>
              </a:r>
              <a:br>
                <a:rPr lang="en-US" sz="3200">
                  <a:solidFill>
                    <a:srgbClr val="10253F"/>
                  </a:solidFill>
                  <a:latin typeface="Futura Book" charset="0"/>
                </a:rPr>
              </a:br>
              <a:endParaRPr lang="en-US" sz="3200">
                <a:solidFill>
                  <a:srgbClr val="10253F"/>
                </a:solidFill>
                <a:latin typeface="Futura Book" charset="0"/>
              </a:endParaRPr>
            </a:p>
          </p:txBody>
        </p:sp>
      </p:grpSp>
      <p:grpSp>
        <p:nvGrpSpPr>
          <p:cNvPr id="7178" name="Group 14"/>
          <p:cNvGrpSpPr>
            <a:grpSpLocks/>
          </p:cNvGrpSpPr>
          <p:nvPr/>
        </p:nvGrpSpPr>
        <p:grpSpPr bwMode="auto">
          <a:xfrm>
            <a:off x="533400" y="2362200"/>
            <a:ext cx="8153400" cy="3657600"/>
            <a:chOff x="0" y="0"/>
            <a:chExt cx="8153400" cy="3657600"/>
          </a:xfrm>
        </p:grpSpPr>
        <p:pic>
          <p:nvPicPr>
            <p:cNvPr id="7179" name="Diagram 6"/>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48" y="-3048"/>
              <a:ext cx="8156448" cy="3663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7180" name="Picture 5" descr="no entry sign.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240" y="289560"/>
              <a:ext cx="1127760" cy="944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7181" name="Picture 9" descr="scales.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5240" y="2654808"/>
              <a:ext cx="1127760" cy="865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grpSp>
      <p:grpSp>
        <p:nvGrpSpPr>
          <p:cNvPr id="7182" name="Group 11"/>
          <p:cNvGrpSpPr>
            <a:grpSpLocks/>
          </p:cNvGrpSpPr>
          <p:nvPr/>
        </p:nvGrpSpPr>
        <p:grpSpPr bwMode="auto">
          <a:xfrm rot="-1200000">
            <a:off x="84138" y="212725"/>
            <a:ext cx="914400" cy="650875"/>
            <a:chOff x="0" y="0"/>
            <a:chExt cx="2524128" cy="1514475"/>
          </a:xfrm>
        </p:grpSpPr>
        <p:grpSp>
          <p:nvGrpSpPr>
            <p:cNvPr id="7183" name="Rectangle 12"/>
            <p:cNvGrpSpPr>
              <a:grpSpLocks/>
            </p:cNvGrpSpPr>
            <p:nvPr/>
          </p:nvGrpSpPr>
          <p:grpSpPr bwMode="auto">
            <a:xfrm rot="1200000">
              <a:off x="-405307" y="-397906"/>
              <a:ext cx="3298194" cy="2411340"/>
              <a:chOff x="0" y="0"/>
              <a:chExt cx="1194816" cy="1036320"/>
            </a:xfrm>
          </p:grpSpPr>
          <p:pic>
            <p:nvPicPr>
              <p:cNvPr id="7184" name="Rectangle 12"/>
              <p:cNvPicPr>
                <a:picLocks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0" y="0"/>
                <a:ext cx="1194816" cy="103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7185" name="Text Box 17"/>
              <p:cNvSpPr txBox="1">
                <a:spLocks noChangeArrowheads="1"/>
              </p:cNvSpPr>
              <p:nvPr/>
            </p:nvSpPr>
            <p:spPr bwMode="auto">
              <a:xfrm rot="20400000">
                <a:off x="139003" y="170053"/>
                <a:ext cx="914399" cy="65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sp>
          <p:nvSpPr>
            <p:cNvPr id="7186" name="Rectangle 13"/>
            <p:cNvSpPr>
              <a:spLocks noChangeArrowheads="1"/>
            </p:cNvSpPr>
            <p:nvPr/>
          </p:nvSpPr>
          <p:spPr bwMode="auto">
            <a:xfrm>
              <a:off x="0" y="0"/>
              <a:ext cx="2524128"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nchor="ctr"/>
            <a:lstStyle/>
            <a:p>
              <a:pPr algn="ctr" defTabSz="1066800">
                <a:lnSpc>
                  <a:spcPct val="90000"/>
                </a:lnSpc>
                <a:spcAft>
                  <a:spcPct val="35000"/>
                </a:spcAft>
              </a:pPr>
              <a:r>
                <a:rPr lang="en-US" sz="900">
                  <a:solidFill>
                    <a:srgbClr val="FFFFFF"/>
                  </a:solidFill>
                  <a:latin typeface="Futura Book" charset="0"/>
                </a:rPr>
                <a:t>Consequences</a:t>
              </a:r>
            </a:p>
          </p:txBody>
        </p:sp>
      </p:grpSp>
      <p:pic>
        <p:nvPicPr>
          <p:cNvPr id="7187" name="Picture 20" descr="broken cd.jpg"/>
          <p:cNvPicPr>
            <a:picLocks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17525" y="3870325"/>
            <a:ext cx="1128713" cy="890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Tree>
    <p:extLst>
      <p:ext uri="{BB962C8B-B14F-4D97-AF65-F5344CB8AC3E}">
        <p14:creationId xmlns:p14="http://schemas.microsoft.com/office/powerpoint/2010/main" xmlns="" val="15426032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Title 1"/>
          <p:cNvGrpSpPr>
            <a:grpSpLocks/>
          </p:cNvGrpSpPr>
          <p:nvPr/>
        </p:nvGrpSpPr>
        <p:grpSpPr bwMode="auto">
          <a:xfrm>
            <a:off x="444500" y="781050"/>
            <a:ext cx="8255000" cy="73025"/>
            <a:chOff x="0" y="0"/>
            <a:chExt cx="5200" cy="46"/>
          </a:xfrm>
        </p:grpSpPr>
        <p:pic>
          <p:nvPicPr>
            <p:cNvPr id="8195" name="Title 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200"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8196" name="Text Box 4"/>
            <p:cNvSpPr txBox="1">
              <a:spLocks noChangeArrowheads="1"/>
            </p:cNvSpPr>
            <p:nvPr/>
          </p:nvSpPr>
          <p:spPr bwMode="auto">
            <a:xfrm>
              <a:off x="8" y="7"/>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002666"/>
                  </a:solidFill>
                  <a:latin typeface="Futura Book" charset="0"/>
                </a:rPr>
                <a:t>CYBER-SAFETY ACTIONS</a:t>
              </a:r>
              <a:r>
                <a:rPr lang="en-US" sz="3200">
                  <a:solidFill>
                    <a:srgbClr val="10253F"/>
                  </a:solidFill>
                  <a:effectLst>
                    <a:outerShdw blurRad="38100" dist="38100" dir="2700000" algn="tl">
                      <a:srgbClr val="C0C0C0"/>
                    </a:outerShdw>
                  </a:effectLst>
                  <a:latin typeface="Futura Book" charset="0"/>
                </a:rPr>
                <a:t/>
              </a:r>
              <a:br>
                <a:rPr lang="en-US" sz="3200">
                  <a:solidFill>
                    <a:srgbClr val="10253F"/>
                  </a:solidFill>
                  <a:effectLst>
                    <a:outerShdw blurRad="38100" dist="38100" dir="2700000" algn="tl">
                      <a:srgbClr val="C0C0C0"/>
                    </a:outerShdw>
                  </a:effectLst>
                  <a:latin typeface="Futura Book" charset="0"/>
                </a:rPr>
              </a:br>
              <a:endParaRPr lang="en-US" sz="3200">
                <a:solidFill>
                  <a:srgbClr val="10253F"/>
                </a:solidFill>
                <a:effectLst>
                  <a:outerShdw blurRad="38100" dist="38100" dir="2700000" algn="tl">
                    <a:srgbClr val="C0C0C0"/>
                  </a:outerShdw>
                </a:effectLst>
                <a:latin typeface="Futura Book" charset="0"/>
              </a:endParaRPr>
            </a:p>
          </p:txBody>
        </p:sp>
      </p:grpSp>
      <p:sp>
        <p:nvSpPr>
          <p:cNvPr id="8197" name="Content Placeholder 2"/>
          <p:cNvSpPr>
            <a:spLocks noGrp="1"/>
          </p:cNvSpPr>
          <p:nvPr>
            <p:ph idx="4294967295"/>
          </p:nvPr>
        </p:nvSpPr>
        <p:spPr>
          <a:xfrm>
            <a:off x="457200" y="990600"/>
            <a:ext cx="8229600" cy="3657600"/>
          </a:xfrm>
        </p:spPr>
        <p:txBody>
          <a:bodyPr/>
          <a:lstStyle/>
          <a:p>
            <a:pPr marL="273050" indent="-273050" eaLnBrk="1" hangingPunct="1">
              <a:spcBef>
                <a:spcPct val="0"/>
              </a:spcBef>
              <a:buFont typeface="Wingdings" pitchFamily="2" charset="2"/>
              <a:buChar char="§"/>
            </a:pPr>
            <a:r>
              <a:rPr lang="en-US" sz="1800">
                <a:solidFill>
                  <a:srgbClr val="002666"/>
                </a:solidFill>
                <a:latin typeface="Futura Book" charset="0"/>
              </a:rPr>
              <a:t>The following slides describe the top seven actions you can take to protect personal information and your computer. These actions will help you meet the UC Davis Cyber-safety Program policy standards.</a:t>
            </a:r>
          </a:p>
          <a:p>
            <a:pPr marL="273050" indent="-273050" eaLnBrk="1" hangingPunct="1">
              <a:spcBef>
                <a:spcPct val="0"/>
              </a:spcBef>
              <a:buFont typeface="Wingdings" pitchFamily="2" charset="2"/>
              <a:buChar char="§"/>
            </a:pPr>
            <a:endParaRPr lang="en-US" sz="1800">
              <a:solidFill>
                <a:srgbClr val="002666"/>
              </a:solidFill>
              <a:latin typeface="Futura Book" charset="0"/>
            </a:endParaRPr>
          </a:p>
          <a:p>
            <a:pPr marL="273050" indent="-273050" eaLnBrk="1" hangingPunct="1">
              <a:spcBef>
                <a:spcPct val="0"/>
              </a:spcBef>
              <a:buFont typeface="Wingdings" pitchFamily="2" charset="2"/>
              <a:buChar char="§"/>
            </a:pPr>
            <a:r>
              <a:rPr lang="en-US" sz="1800">
                <a:solidFill>
                  <a:srgbClr val="002666"/>
                </a:solidFill>
                <a:latin typeface="Futura Book" charset="0"/>
              </a:rPr>
              <a:t>By implementing all seven of these security measures, you will protect yourself, others, and your computer from many common threats.</a:t>
            </a:r>
          </a:p>
          <a:p>
            <a:pPr marL="273050" indent="-273050" eaLnBrk="1" hangingPunct="1">
              <a:spcBef>
                <a:spcPct val="0"/>
              </a:spcBef>
              <a:buFont typeface="Wingdings" pitchFamily="2" charset="2"/>
              <a:buChar char="§"/>
            </a:pPr>
            <a:endParaRPr lang="en-US" sz="1800">
              <a:solidFill>
                <a:srgbClr val="002666"/>
              </a:solidFill>
              <a:latin typeface="Futura Book" charset="0"/>
            </a:endParaRPr>
          </a:p>
          <a:p>
            <a:pPr marL="273050" indent="-273050" eaLnBrk="1" hangingPunct="1">
              <a:spcBef>
                <a:spcPct val="0"/>
              </a:spcBef>
              <a:buFont typeface="Wingdings" pitchFamily="2" charset="2"/>
              <a:buChar char="§"/>
            </a:pPr>
            <a:r>
              <a:rPr lang="en-US" sz="1800">
                <a:solidFill>
                  <a:srgbClr val="002666"/>
                </a:solidFill>
                <a:latin typeface="Futura Book" charset="0"/>
              </a:rPr>
              <a:t>In most cases, implementing each of these security measures will only take a few minutes.</a:t>
            </a:r>
          </a:p>
          <a:p>
            <a:pPr marL="273050" indent="-273050" eaLnBrk="1" hangingPunct="1">
              <a:spcBef>
                <a:spcPct val="0"/>
              </a:spcBef>
              <a:buFont typeface="Wingdings" pitchFamily="2" charset="2"/>
              <a:buChar char="§"/>
            </a:pPr>
            <a:endParaRPr lang="en-US" sz="1800">
              <a:solidFill>
                <a:srgbClr val="002666"/>
              </a:solidFill>
              <a:latin typeface="Futura Book" charset="0"/>
            </a:endParaRPr>
          </a:p>
          <a:p>
            <a:pPr marL="273050" indent="-273050" eaLnBrk="1" hangingPunct="1">
              <a:spcBef>
                <a:spcPct val="0"/>
              </a:spcBef>
              <a:buFont typeface="Wingdings" pitchFamily="2" charset="2"/>
              <a:buChar char="§"/>
            </a:pPr>
            <a:r>
              <a:rPr lang="en-US" sz="1800">
                <a:solidFill>
                  <a:srgbClr val="002666"/>
                </a:solidFill>
                <a:latin typeface="Futura Book" charset="0"/>
              </a:rPr>
              <a:t>You can find more about cyber-safety on the UC Davis Computer Security Web site  (</a:t>
            </a:r>
            <a:r>
              <a:rPr lang="en-US" sz="1800">
                <a:solidFill>
                  <a:srgbClr val="002666"/>
                </a:solidFill>
                <a:hlinkClick r:id="rId3"/>
              </a:rPr>
              <a:t>http://security.ucdavis.edu/</a:t>
            </a:r>
            <a:r>
              <a:rPr lang="en-US" sz="1800">
                <a:solidFill>
                  <a:srgbClr val="002666"/>
                </a:solidFill>
              </a:rPr>
              <a:t>).   </a:t>
            </a:r>
          </a:p>
          <a:p>
            <a:pPr marL="273050" indent="-273050" eaLnBrk="1" hangingPunct="1"/>
            <a:endParaRPr lang="en-US" sz="1800">
              <a:latin typeface="Futura Book" charset="0"/>
            </a:endParaRPr>
          </a:p>
          <a:p>
            <a:pPr marL="273050" indent="-273050" eaLnBrk="1" hangingPunct="1">
              <a:buFont typeface="Arial" pitchFamily="34" charset="0"/>
              <a:buNone/>
            </a:pPr>
            <a:endParaRPr lang="en-US" sz="1800">
              <a:latin typeface="Futura Book" charset="0"/>
            </a:endParaRPr>
          </a:p>
          <a:p>
            <a:pPr marL="273050" indent="-273050" eaLnBrk="1" hangingPunct="1"/>
            <a:endParaRPr lang="en-US"/>
          </a:p>
        </p:txBody>
      </p:sp>
      <p:sp>
        <p:nvSpPr>
          <p:cNvPr id="8198" name="Slide Number Placeholder 7"/>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fld id="{E24D09D0-027B-4C74-BC0B-C27B2838A9D8}" type="slidenum">
              <a:rPr lang="en-US" sz="1200">
                <a:solidFill>
                  <a:srgbClr val="898989"/>
                </a:solidFill>
                <a:latin typeface="Calibri" pitchFamily="34" charset="0"/>
              </a:rPr>
              <a:pPr algn="r" eaLnBrk="1" hangingPunct="1"/>
              <a:t>74</a:t>
            </a:fld>
            <a:endParaRPr lang="en-US" sz="1200">
              <a:solidFill>
                <a:srgbClr val="898989"/>
              </a:solidFill>
              <a:latin typeface="Calibri" pitchFamily="34" charset="0"/>
            </a:endParaRPr>
          </a:p>
        </p:txBody>
      </p:sp>
      <p:grpSp>
        <p:nvGrpSpPr>
          <p:cNvPr id="8199" name="Title 1"/>
          <p:cNvGrpSpPr>
            <a:grpSpLocks/>
          </p:cNvGrpSpPr>
          <p:nvPr/>
        </p:nvGrpSpPr>
        <p:grpSpPr bwMode="auto">
          <a:xfrm>
            <a:off x="444500" y="6308725"/>
            <a:ext cx="8255000" cy="73025"/>
            <a:chOff x="0" y="0"/>
            <a:chExt cx="5200" cy="46"/>
          </a:xfrm>
        </p:grpSpPr>
        <p:pic>
          <p:nvPicPr>
            <p:cNvPr id="8200" name="Title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5200"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8201" name="Text Box 9"/>
            <p:cNvSpPr txBox="1">
              <a:spLocks noChangeArrowheads="1"/>
            </p:cNvSpPr>
            <p:nvPr/>
          </p:nvSpPr>
          <p:spPr bwMode="auto">
            <a:xfrm>
              <a:off x="8" y="10"/>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10253F"/>
                  </a:solidFill>
                  <a:latin typeface="Futura Book" charset="0"/>
                </a:rPr>
                <a:t/>
              </a:r>
              <a:br>
                <a:rPr lang="en-US" sz="3200">
                  <a:solidFill>
                    <a:srgbClr val="10253F"/>
                  </a:solidFill>
                  <a:latin typeface="Futura Book" charset="0"/>
                </a:rPr>
              </a:br>
              <a:endParaRPr lang="en-US" sz="3200">
                <a:solidFill>
                  <a:srgbClr val="10253F"/>
                </a:solidFill>
                <a:latin typeface="Futura Book" charset="0"/>
              </a:endParaRPr>
            </a:p>
          </p:txBody>
        </p:sp>
      </p:grpSp>
      <p:grpSp>
        <p:nvGrpSpPr>
          <p:cNvPr id="8202" name="Group 4"/>
          <p:cNvGrpSpPr>
            <a:grpSpLocks/>
          </p:cNvGrpSpPr>
          <p:nvPr/>
        </p:nvGrpSpPr>
        <p:grpSpPr bwMode="auto">
          <a:xfrm rot="-1200000">
            <a:off x="82550" y="212725"/>
            <a:ext cx="914400" cy="641350"/>
            <a:chOff x="0" y="0"/>
            <a:chExt cx="2524125" cy="1514475"/>
          </a:xfrm>
        </p:grpSpPr>
        <p:grpSp>
          <p:nvGrpSpPr>
            <p:cNvPr id="8203" name="Rectangle 5"/>
            <p:cNvGrpSpPr>
              <a:grpSpLocks/>
            </p:cNvGrpSpPr>
            <p:nvPr/>
          </p:nvGrpSpPr>
          <p:grpSpPr bwMode="auto">
            <a:xfrm rot="1200000">
              <a:off x="-399421" y="-404804"/>
              <a:ext cx="3281363" cy="2418362"/>
              <a:chOff x="0" y="0"/>
              <a:chExt cx="1188720" cy="1024128"/>
            </a:xfrm>
          </p:grpSpPr>
          <p:pic>
            <p:nvPicPr>
              <p:cNvPr id="8204" name="Rectangle 5"/>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0"/>
                <a:ext cx="1188720" cy="1024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8205" name="Text Box 13"/>
              <p:cNvSpPr txBox="1">
                <a:spLocks noChangeArrowheads="1"/>
              </p:cNvSpPr>
              <p:nvPr/>
            </p:nvSpPr>
            <p:spPr bwMode="auto">
              <a:xfrm rot="20400000">
                <a:off x="137414" y="170053"/>
                <a:ext cx="914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sp>
          <p:nvSpPr>
            <p:cNvPr id="8206" name="Rectangle 6"/>
            <p:cNvSpPr>
              <a:spLocks noChangeArrowheads="1"/>
            </p:cNvSpPr>
            <p:nvPr/>
          </p:nvSpPr>
          <p:spPr bwMode="auto">
            <a:xfrm>
              <a:off x="0" y="0"/>
              <a:ext cx="2524125"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nchor="ctr"/>
            <a:lstStyle/>
            <a:p>
              <a:pPr algn="ctr" defTabSz="1066800">
                <a:lnSpc>
                  <a:spcPct val="90000"/>
                </a:lnSpc>
                <a:spcAft>
                  <a:spcPct val="35000"/>
                </a:spcAft>
              </a:pPr>
              <a:r>
                <a:rPr lang="en-US" sz="1000">
                  <a:solidFill>
                    <a:srgbClr val="FFFFFF"/>
                  </a:solidFill>
                  <a:latin typeface="Futura Book" charset="0"/>
                </a:rPr>
                <a:t>Actions</a:t>
              </a:r>
            </a:p>
          </p:txBody>
        </p:sp>
      </p:grpSp>
    </p:spTree>
    <p:extLst>
      <p:ext uri="{BB962C8B-B14F-4D97-AF65-F5344CB8AC3E}">
        <p14:creationId xmlns:p14="http://schemas.microsoft.com/office/powerpoint/2010/main" xmlns="" val="6637789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Title 1"/>
          <p:cNvGrpSpPr>
            <a:grpSpLocks/>
          </p:cNvGrpSpPr>
          <p:nvPr/>
        </p:nvGrpSpPr>
        <p:grpSpPr bwMode="auto">
          <a:xfrm>
            <a:off x="444500" y="781050"/>
            <a:ext cx="8255000" cy="73025"/>
            <a:chOff x="0" y="0"/>
            <a:chExt cx="5200" cy="46"/>
          </a:xfrm>
        </p:grpSpPr>
        <p:pic>
          <p:nvPicPr>
            <p:cNvPr id="9219" name="Title 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200"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9220" name="Text Box 4"/>
            <p:cNvSpPr txBox="1">
              <a:spLocks noChangeArrowheads="1"/>
            </p:cNvSpPr>
            <p:nvPr/>
          </p:nvSpPr>
          <p:spPr bwMode="auto">
            <a:xfrm>
              <a:off x="8" y="7"/>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002666"/>
                  </a:solidFill>
                  <a:latin typeface="Futura Book" charset="0"/>
                </a:rPr>
                <a:t>TOP SEVEN CYBER-SAFETY ACTIONS</a:t>
              </a:r>
              <a:r>
                <a:rPr lang="en-US" sz="3200">
                  <a:solidFill>
                    <a:srgbClr val="10253F"/>
                  </a:solidFill>
                  <a:latin typeface="Futura Book" charset="0"/>
                </a:rPr>
                <a:t/>
              </a:r>
              <a:br>
                <a:rPr lang="en-US" sz="3200">
                  <a:solidFill>
                    <a:srgbClr val="10253F"/>
                  </a:solidFill>
                  <a:latin typeface="Futura Book" charset="0"/>
                </a:rPr>
              </a:br>
              <a:endParaRPr lang="en-US" sz="3200">
                <a:solidFill>
                  <a:srgbClr val="10253F"/>
                </a:solidFill>
                <a:latin typeface="Futura Book" charset="0"/>
              </a:endParaRPr>
            </a:p>
          </p:txBody>
        </p:sp>
      </p:grpSp>
      <p:sp>
        <p:nvSpPr>
          <p:cNvPr id="9221" name="Slide Number Placeholder 2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fld id="{BAB24AD3-C8F9-4D0D-829B-12E8A1F45664}" type="slidenum">
              <a:rPr lang="en-US" sz="1200">
                <a:solidFill>
                  <a:srgbClr val="898989"/>
                </a:solidFill>
                <a:latin typeface="Calibri" pitchFamily="34" charset="0"/>
              </a:rPr>
              <a:pPr algn="r" eaLnBrk="1" hangingPunct="1"/>
              <a:t>75</a:t>
            </a:fld>
            <a:endParaRPr lang="en-US" sz="1200">
              <a:solidFill>
                <a:srgbClr val="898989"/>
              </a:solidFill>
              <a:latin typeface="Calibri" pitchFamily="34" charset="0"/>
            </a:endParaRPr>
          </a:p>
        </p:txBody>
      </p:sp>
      <p:pic>
        <p:nvPicPr>
          <p:cNvPr id="9222"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36788" y="5041900"/>
            <a:ext cx="792162" cy="81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9223"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36788" y="4359275"/>
            <a:ext cx="792162" cy="81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9224"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236788" y="2987675"/>
            <a:ext cx="792162" cy="81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9225"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236788" y="2298700"/>
            <a:ext cx="792162" cy="81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9226" name="Picture 2"/>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236788" y="1616075"/>
            <a:ext cx="792162" cy="81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9227" name="Picture 5"/>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236788" y="3670300"/>
            <a:ext cx="792162" cy="81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9228" name="TextBox 12"/>
          <p:cNvSpPr txBox="1">
            <a:spLocks noChangeArrowheads="1"/>
          </p:cNvSpPr>
          <p:nvPr/>
        </p:nvSpPr>
        <p:spPr bwMode="auto">
          <a:xfrm>
            <a:off x="3048000" y="1774825"/>
            <a:ext cx="35052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eaLnBrk="1" hangingPunct="1"/>
            <a:r>
              <a:rPr lang="en-US" sz="1600">
                <a:solidFill>
                  <a:srgbClr val="002666"/>
                </a:solidFill>
                <a:latin typeface="Futura Book" charset="0"/>
              </a:rPr>
              <a:t>1. Install OS/Software Updates</a:t>
            </a:r>
          </a:p>
        </p:txBody>
      </p:sp>
      <p:sp>
        <p:nvSpPr>
          <p:cNvPr id="9229" name="TextBox 13"/>
          <p:cNvSpPr txBox="1">
            <a:spLocks noChangeArrowheads="1"/>
          </p:cNvSpPr>
          <p:nvPr/>
        </p:nvSpPr>
        <p:spPr bwMode="auto">
          <a:xfrm>
            <a:off x="3048000" y="2449513"/>
            <a:ext cx="35052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eaLnBrk="1" hangingPunct="1"/>
            <a:r>
              <a:rPr lang="en-US" sz="1600">
                <a:solidFill>
                  <a:srgbClr val="002666"/>
                </a:solidFill>
                <a:latin typeface="Futura Book" charset="0"/>
              </a:rPr>
              <a:t>2. Run Anti-virus Software</a:t>
            </a:r>
          </a:p>
        </p:txBody>
      </p:sp>
      <p:sp>
        <p:nvSpPr>
          <p:cNvPr id="9230" name="TextBox 14"/>
          <p:cNvSpPr txBox="1">
            <a:spLocks noChangeArrowheads="1"/>
          </p:cNvSpPr>
          <p:nvPr/>
        </p:nvSpPr>
        <p:spPr bwMode="auto">
          <a:xfrm>
            <a:off x="3048000" y="3135313"/>
            <a:ext cx="35052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eaLnBrk="1" hangingPunct="1"/>
            <a:r>
              <a:rPr lang="en-US" sz="1600">
                <a:solidFill>
                  <a:srgbClr val="002666"/>
                </a:solidFill>
                <a:latin typeface="Futura Book" charset="0"/>
              </a:rPr>
              <a:t>3. Prevent Identity Theft</a:t>
            </a:r>
          </a:p>
        </p:txBody>
      </p:sp>
      <p:sp>
        <p:nvSpPr>
          <p:cNvPr id="9231" name="TextBox 15"/>
          <p:cNvSpPr txBox="1">
            <a:spLocks noChangeArrowheads="1"/>
          </p:cNvSpPr>
          <p:nvPr/>
        </p:nvSpPr>
        <p:spPr bwMode="auto">
          <a:xfrm>
            <a:off x="3048000" y="3821113"/>
            <a:ext cx="35052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eaLnBrk="1" hangingPunct="1"/>
            <a:r>
              <a:rPr lang="en-US" sz="1600">
                <a:solidFill>
                  <a:srgbClr val="002666"/>
                </a:solidFill>
                <a:latin typeface="Futura Book" charset="0"/>
              </a:rPr>
              <a:t>4. Turn on Personal Firewalls</a:t>
            </a:r>
          </a:p>
        </p:txBody>
      </p:sp>
      <p:sp>
        <p:nvSpPr>
          <p:cNvPr id="9232" name="TextBox 16"/>
          <p:cNvSpPr txBox="1">
            <a:spLocks noChangeArrowheads="1"/>
          </p:cNvSpPr>
          <p:nvPr/>
        </p:nvSpPr>
        <p:spPr bwMode="auto">
          <a:xfrm>
            <a:off x="3048000" y="4495800"/>
            <a:ext cx="350520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eaLnBrk="1" hangingPunct="1"/>
            <a:r>
              <a:rPr lang="en-US" sz="1600">
                <a:solidFill>
                  <a:srgbClr val="002666"/>
                </a:solidFill>
                <a:latin typeface="Futura Book" charset="0"/>
              </a:rPr>
              <a:t>5. Avoid Spyware/Adware</a:t>
            </a:r>
          </a:p>
        </p:txBody>
      </p:sp>
      <p:sp>
        <p:nvSpPr>
          <p:cNvPr id="9233" name="TextBox 17"/>
          <p:cNvSpPr txBox="1">
            <a:spLocks noChangeArrowheads="1"/>
          </p:cNvSpPr>
          <p:nvPr/>
        </p:nvSpPr>
        <p:spPr bwMode="auto">
          <a:xfrm>
            <a:off x="3048000" y="5954713"/>
            <a:ext cx="35052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eaLnBrk="1" hangingPunct="1"/>
            <a:r>
              <a:rPr lang="en-US" sz="1600">
                <a:solidFill>
                  <a:srgbClr val="002666"/>
                </a:solidFill>
                <a:latin typeface="Futura Book" charset="0"/>
              </a:rPr>
              <a:t>7. Back up Important Files</a:t>
            </a:r>
          </a:p>
        </p:txBody>
      </p:sp>
      <p:sp>
        <p:nvSpPr>
          <p:cNvPr id="9234" name="TextBox 19"/>
          <p:cNvSpPr txBox="1">
            <a:spLocks noChangeArrowheads="1"/>
          </p:cNvSpPr>
          <p:nvPr/>
        </p:nvSpPr>
        <p:spPr bwMode="auto">
          <a:xfrm>
            <a:off x="457200" y="914400"/>
            <a:ext cx="8229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eaLnBrk="1" hangingPunct="1"/>
            <a:r>
              <a:rPr lang="en-US" sz="1600">
                <a:solidFill>
                  <a:srgbClr val="002666"/>
                </a:solidFill>
                <a:latin typeface="Futura Book" charset="0"/>
              </a:rPr>
              <a:t>Additional information about each of the actions below is provided on slides 8-14. Faculty and staff should work with their technical support coordinator before implementing these measures. </a:t>
            </a:r>
          </a:p>
        </p:txBody>
      </p:sp>
      <p:pic>
        <p:nvPicPr>
          <p:cNvPr id="9235" name="Picture 21" descr="usb_purple.jpg"/>
          <p:cNvPicPr>
            <a:picLocks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2236788" y="5730875"/>
            <a:ext cx="792162" cy="81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9236" name="TextBox 22"/>
          <p:cNvSpPr txBox="1">
            <a:spLocks noChangeArrowheads="1"/>
          </p:cNvSpPr>
          <p:nvPr/>
        </p:nvSpPr>
        <p:spPr bwMode="auto">
          <a:xfrm>
            <a:off x="3048000" y="5224463"/>
            <a:ext cx="35052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eaLnBrk="1" hangingPunct="1"/>
            <a:r>
              <a:rPr lang="en-US" sz="1600">
                <a:solidFill>
                  <a:srgbClr val="002666"/>
                </a:solidFill>
                <a:latin typeface="Futura Book" charset="0"/>
              </a:rPr>
              <a:t>6. Protect Passwords</a:t>
            </a:r>
          </a:p>
        </p:txBody>
      </p:sp>
    </p:spTree>
    <p:extLst>
      <p:ext uri="{BB962C8B-B14F-4D97-AF65-F5344CB8AC3E}">
        <p14:creationId xmlns:p14="http://schemas.microsoft.com/office/powerpoint/2010/main" xmlns="" val="25999382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89100" y="1152525"/>
            <a:ext cx="347663"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0243"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89100" y="1000125"/>
            <a:ext cx="347663"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0244" name="Picture 10" descr="usb_purple.jpg"/>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00213" y="847725"/>
            <a:ext cx="341312"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0245" name="Rectangle 9"/>
          <p:cNvSpPr>
            <a:spLocks noChangeArrowheads="1"/>
          </p:cNvSpPr>
          <p:nvPr/>
        </p:nvSpPr>
        <p:spPr bwMode="auto">
          <a:xfrm>
            <a:off x="381000" y="1828800"/>
            <a:ext cx="8382000" cy="4191000"/>
          </a:xfrm>
          <a:prstGeom prst="rect">
            <a:avLst/>
          </a:prstGeom>
          <a:solidFill>
            <a:srgbClr val="F2EBCC"/>
          </a:solidFill>
          <a:ln w="25400" cmpd="sng">
            <a:solidFill>
              <a:srgbClr val="E5D699"/>
            </a:solidFill>
            <a:miter lim="800000"/>
            <a:headEnd/>
            <a:tailEnd/>
          </a:ln>
        </p:spPr>
        <p:txBody>
          <a:bodyPr/>
          <a:lstStyle/>
          <a:p>
            <a:pPr marL="273050" indent="-273050">
              <a:buFont typeface="Wingdings" pitchFamily="2" charset="2"/>
              <a:buChar char="§"/>
            </a:pPr>
            <a:r>
              <a:rPr lang="en-US" sz="1400">
                <a:solidFill>
                  <a:srgbClr val="002666"/>
                </a:solidFill>
                <a:latin typeface="Futura Book" charset="0"/>
              </a:rPr>
              <a:t>Updates-sometimes called </a:t>
            </a:r>
            <a:r>
              <a:rPr lang="en-US" sz="1400" i="1">
                <a:solidFill>
                  <a:srgbClr val="002666"/>
                </a:solidFill>
                <a:latin typeface="Futura Book" charset="0"/>
              </a:rPr>
              <a:t>patches</a:t>
            </a:r>
            <a:r>
              <a:rPr lang="en-US" sz="1400">
                <a:solidFill>
                  <a:srgbClr val="002666"/>
                </a:solidFill>
                <a:latin typeface="Futura Book" charset="0"/>
              </a:rPr>
              <a:t>-fix problems with your operating system (OS) (e.g., Windows XP, Windows Vista, Mac OS X) and software programs (e.g., Microsoft Office applications).</a:t>
            </a:r>
          </a:p>
          <a:p>
            <a:pPr marL="273050" indent="-273050"/>
            <a:endParaRPr lang="en-US" sz="1400">
              <a:solidFill>
                <a:srgbClr val="002666"/>
              </a:solidFill>
              <a:latin typeface="Futura Book" charset="0"/>
            </a:endParaRPr>
          </a:p>
          <a:p>
            <a:pPr marL="273050" indent="-273050">
              <a:buFont typeface="Wingdings" pitchFamily="2" charset="2"/>
              <a:buChar char="§"/>
            </a:pPr>
            <a:r>
              <a:rPr lang="en-US" sz="1400">
                <a:solidFill>
                  <a:srgbClr val="002666"/>
                </a:solidFill>
                <a:latin typeface="Futura Book" charset="0"/>
              </a:rPr>
              <a:t>Most new operating systems are set to download updates by default. After updates are downloaded, you will be asked to install them. Click yes!</a:t>
            </a:r>
          </a:p>
          <a:p>
            <a:pPr marL="273050" indent="-273050">
              <a:buFont typeface="Wingdings" pitchFamily="2" charset="2"/>
              <a:buChar char="§"/>
            </a:pPr>
            <a:endParaRPr lang="en-US" sz="1400">
              <a:solidFill>
                <a:srgbClr val="002666"/>
              </a:solidFill>
              <a:latin typeface="Futura Book" charset="0"/>
            </a:endParaRPr>
          </a:p>
          <a:p>
            <a:pPr marL="273050" indent="-273050">
              <a:buFont typeface="Wingdings" pitchFamily="2" charset="2"/>
              <a:buChar char="§"/>
            </a:pPr>
            <a:r>
              <a:rPr lang="en-US" sz="1400">
                <a:solidFill>
                  <a:srgbClr val="002666"/>
                </a:solidFill>
                <a:latin typeface="Futura Book" charset="0"/>
              </a:rPr>
              <a:t>To download patches for your system and software, visit:</a:t>
            </a:r>
          </a:p>
          <a:p>
            <a:pPr marL="1187450" lvl="2" indent="-273050">
              <a:buFont typeface="Wingdings" pitchFamily="2" charset="2"/>
              <a:buChar char="§"/>
            </a:pPr>
            <a:r>
              <a:rPr lang="en-US" sz="1400">
                <a:solidFill>
                  <a:srgbClr val="002666"/>
                </a:solidFill>
                <a:latin typeface="Futura Book" charset="0"/>
              </a:rPr>
              <a:t>Windows Update: </a:t>
            </a:r>
            <a:r>
              <a:rPr lang="en-US" sz="1400">
                <a:solidFill>
                  <a:srgbClr val="FFFFFF"/>
                </a:solidFill>
                <a:latin typeface="Calibri" pitchFamily="34" charset="0"/>
                <a:hlinkClick r:id="rId5"/>
              </a:rPr>
              <a:t>http://windowsupdate.microsoft.com</a:t>
            </a:r>
            <a:r>
              <a:rPr lang="en-US" sz="1400">
                <a:solidFill>
                  <a:srgbClr val="FFFFFF"/>
                </a:solidFill>
                <a:latin typeface="Calibri" pitchFamily="34" charset="0"/>
              </a:rPr>
              <a:t> </a:t>
            </a:r>
            <a:r>
              <a:rPr lang="en-US" sz="1400">
                <a:solidFill>
                  <a:srgbClr val="254061"/>
                </a:solidFill>
                <a:latin typeface="Calibri" pitchFamily="34" charset="0"/>
              </a:rPr>
              <a:t>to get or ensure you have all the latest operating system updates only. Newer Windows systems are set to download these updates by default.</a:t>
            </a:r>
          </a:p>
          <a:p>
            <a:pPr marL="1187450" lvl="2" indent="-273050">
              <a:buFont typeface="Wingdings" pitchFamily="2" charset="2"/>
              <a:buChar char="§"/>
            </a:pPr>
            <a:r>
              <a:rPr lang="en-US" sz="1400">
                <a:solidFill>
                  <a:srgbClr val="254061"/>
                </a:solidFill>
                <a:latin typeface="Calibri" pitchFamily="34" charset="0"/>
              </a:rPr>
              <a:t>Microsoft Update: </a:t>
            </a:r>
            <a:r>
              <a:rPr lang="en-US" sz="1400">
                <a:solidFill>
                  <a:srgbClr val="FFFFFF"/>
                </a:solidFill>
                <a:latin typeface="Calibri" pitchFamily="34" charset="0"/>
                <a:hlinkClick r:id="rId6"/>
              </a:rPr>
              <a:t>http://www.update.microsoft.com/microsoftupdate/ </a:t>
            </a:r>
            <a:r>
              <a:rPr lang="en-US" sz="1400">
                <a:solidFill>
                  <a:srgbClr val="254061"/>
                </a:solidFill>
                <a:latin typeface="Calibri" pitchFamily="34" charset="0"/>
              </a:rPr>
              <a:t>to get or ensure you have all the latest OS </a:t>
            </a:r>
            <a:r>
              <a:rPr lang="en-US" sz="1400" b="1">
                <a:solidFill>
                  <a:srgbClr val="254061"/>
                </a:solidFill>
                <a:latin typeface="Calibri" pitchFamily="34" charset="0"/>
              </a:rPr>
              <a:t>and</a:t>
            </a:r>
            <a:r>
              <a:rPr lang="en-US" sz="1400">
                <a:solidFill>
                  <a:srgbClr val="254061"/>
                </a:solidFill>
                <a:latin typeface="Calibri" pitchFamily="34" charset="0"/>
              </a:rPr>
              <a:t> Microsoft Office software updates. You must sign up for this service.</a:t>
            </a:r>
          </a:p>
          <a:p>
            <a:pPr marL="1187450" lvl="2" indent="-273050">
              <a:buFont typeface="Wingdings" pitchFamily="2" charset="2"/>
              <a:buChar char="§"/>
            </a:pPr>
            <a:r>
              <a:rPr lang="en-US" sz="1400">
                <a:solidFill>
                  <a:srgbClr val="254061"/>
                </a:solidFill>
                <a:latin typeface="Calibri" pitchFamily="34" charset="0"/>
              </a:rPr>
              <a:t>Apple: </a:t>
            </a:r>
            <a:r>
              <a:rPr lang="en-US" sz="1400">
                <a:solidFill>
                  <a:srgbClr val="FFFFFF"/>
                </a:solidFill>
                <a:latin typeface="Calibri" pitchFamily="34" charset="0"/>
                <a:hlinkClick r:id="rId7"/>
              </a:rPr>
              <a:t>http://www.apple.com/support</a:t>
            </a:r>
            <a:endParaRPr lang="en-US" sz="1400">
              <a:solidFill>
                <a:srgbClr val="FFFFFF"/>
              </a:solidFill>
              <a:latin typeface="Calibri" pitchFamily="34" charset="0"/>
            </a:endParaRPr>
          </a:p>
          <a:p>
            <a:pPr marL="1187450" lvl="2" indent="-273050">
              <a:buFont typeface="Wingdings" pitchFamily="2" charset="2"/>
              <a:buChar char="§"/>
            </a:pPr>
            <a:r>
              <a:rPr lang="en-US" sz="1400">
                <a:solidFill>
                  <a:srgbClr val="002666"/>
                </a:solidFill>
                <a:latin typeface="Futura Book" charset="0"/>
              </a:rPr>
              <a:t>Unix: Consult documentation or online help for system update information and instructions.</a:t>
            </a:r>
          </a:p>
          <a:p>
            <a:pPr marL="273050" indent="-273050"/>
            <a:endParaRPr lang="en-US" sz="1400">
              <a:solidFill>
                <a:srgbClr val="002666"/>
              </a:solidFill>
              <a:latin typeface="Futura Book" charset="0"/>
            </a:endParaRPr>
          </a:p>
          <a:p>
            <a:pPr marL="273050" indent="-273050">
              <a:buFont typeface="Wingdings" pitchFamily="2" charset="2"/>
              <a:buChar char="§"/>
            </a:pPr>
            <a:r>
              <a:rPr lang="en-US" sz="1400">
                <a:solidFill>
                  <a:srgbClr val="002666"/>
                </a:solidFill>
                <a:latin typeface="Futura Book" charset="0"/>
              </a:rPr>
              <a:t>Be sure to restart your computer after updates are installed so that the patches can be applied immediately.</a:t>
            </a:r>
          </a:p>
          <a:p>
            <a:pPr marL="273050" indent="-273050"/>
            <a:endParaRPr lang="en-US" sz="2400">
              <a:solidFill>
                <a:srgbClr val="17375E"/>
              </a:solidFill>
              <a:latin typeface="Futura Book" charset="0"/>
            </a:endParaRPr>
          </a:p>
          <a:p>
            <a:pPr marL="273050" indent="-273050"/>
            <a:endParaRPr lang="en-US" sz="2400">
              <a:solidFill>
                <a:srgbClr val="17375E"/>
              </a:solidFill>
              <a:latin typeface="Futura Book" charset="0"/>
            </a:endParaRPr>
          </a:p>
          <a:p>
            <a:pPr marL="273050" indent="-273050"/>
            <a:endParaRPr lang="en-US" sz="2400">
              <a:solidFill>
                <a:srgbClr val="17375E"/>
              </a:solidFill>
              <a:latin typeface="Futura Book" charset="0"/>
            </a:endParaRPr>
          </a:p>
          <a:p>
            <a:pPr lvl="3"/>
            <a:endParaRPr lang="en-US" sz="2000">
              <a:solidFill>
                <a:srgbClr val="17375E"/>
              </a:solidFill>
              <a:latin typeface="Futura Book" charset="0"/>
            </a:endParaRPr>
          </a:p>
          <a:p>
            <a:pPr lvl="3">
              <a:buFont typeface="Courier New" pitchFamily="49" charset="0"/>
              <a:buChar char="o"/>
            </a:pPr>
            <a:endParaRPr lang="en-US" sz="2000">
              <a:solidFill>
                <a:srgbClr val="17375E"/>
              </a:solidFill>
              <a:latin typeface="Futura Book" charset="0"/>
            </a:endParaRPr>
          </a:p>
          <a:p>
            <a:pPr lvl="3"/>
            <a:endParaRPr lang="en-US" sz="2000">
              <a:solidFill>
                <a:srgbClr val="17375E"/>
              </a:solidFill>
              <a:latin typeface="Futura Book" charset="0"/>
            </a:endParaRPr>
          </a:p>
          <a:p>
            <a:pPr marL="273050" indent="-273050"/>
            <a:endParaRPr lang="en-US">
              <a:solidFill>
                <a:srgbClr val="17375E"/>
              </a:solidFill>
              <a:latin typeface="Futura Book" charset="0"/>
            </a:endParaRPr>
          </a:p>
        </p:txBody>
      </p:sp>
      <p:sp>
        <p:nvSpPr>
          <p:cNvPr id="10246" name="Title 1"/>
          <p:cNvSpPr>
            <a:spLocks noGrp="1"/>
          </p:cNvSpPr>
          <p:nvPr>
            <p:ph type="title" idx="4294967295"/>
          </p:nvPr>
        </p:nvSpPr>
        <p:spPr>
          <a:xfrm>
            <a:off x="2209800" y="609600"/>
            <a:ext cx="6705600" cy="533400"/>
          </a:xfrm>
        </p:spPr>
        <p:txBody>
          <a:bodyPr>
            <a:normAutofit fontScale="90000"/>
          </a:bodyPr>
          <a:lstStyle/>
          <a:p>
            <a:pPr algn="l" eaLnBrk="1" hangingPunct="1"/>
            <a:r>
              <a:rPr lang="en-US" sz="3200">
                <a:solidFill>
                  <a:srgbClr val="002666"/>
                </a:solidFill>
                <a:latin typeface="Futura Book" charset="0"/>
              </a:rPr>
              <a:t>Install OS/Software Updates</a:t>
            </a:r>
          </a:p>
        </p:txBody>
      </p:sp>
      <p:sp>
        <p:nvSpPr>
          <p:cNvPr id="10247" name="Slide Number Placeholder 11"/>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fld id="{FD8AA92A-B361-4CA5-9997-7804D43B0D2A}" type="slidenum">
              <a:rPr lang="en-US" sz="1200">
                <a:solidFill>
                  <a:srgbClr val="898989"/>
                </a:solidFill>
                <a:latin typeface="Calibri" pitchFamily="34" charset="0"/>
              </a:rPr>
              <a:pPr algn="r" eaLnBrk="1" hangingPunct="1"/>
              <a:t>76</a:t>
            </a:fld>
            <a:endParaRPr lang="en-US" sz="1200">
              <a:solidFill>
                <a:srgbClr val="898989"/>
              </a:solidFill>
              <a:latin typeface="Calibri" pitchFamily="34" charset="0"/>
            </a:endParaRPr>
          </a:p>
        </p:txBody>
      </p:sp>
      <p:pic>
        <p:nvPicPr>
          <p:cNvPr id="10248"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433388" y="225425"/>
            <a:ext cx="1219200"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0249" name="Picture 5"/>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689100" y="695325"/>
            <a:ext cx="347663"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0250" name="Picture 4"/>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689100" y="542925"/>
            <a:ext cx="347663"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0251" name="Picture 3"/>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1689100" y="390525"/>
            <a:ext cx="347663"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Tree>
    <p:extLst>
      <p:ext uri="{BB962C8B-B14F-4D97-AF65-F5344CB8AC3E}">
        <p14:creationId xmlns:p14="http://schemas.microsoft.com/office/powerpoint/2010/main" xmlns="" val="17422818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89100" y="11525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1267"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89100" y="10001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1268" name="Picture 13" descr="usb_purple.jpg"/>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00213" y="847725"/>
            <a:ext cx="341312"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1269" name="Title 1"/>
          <p:cNvSpPr>
            <a:spLocks noGrp="1"/>
          </p:cNvSpPr>
          <p:nvPr>
            <p:ph type="title" idx="4294967295"/>
          </p:nvPr>
        </p:nvSpPr>
        <p:spPr>
          <a:xfrm>
            <a:off x="2209800" y="274638"/>
            <a:ext cx="6553200" cy="1143000"/>
          </a:xfrm>
        </p:spPr>
        <p:txBody>
          <a:bodyPr/>
          <a:lstStyle/>
          <a:p>
            <a:pPr algn="l" eaLnBrk="1" hangingPunct="1"/>
            <a:r>
              <a:rPr lang="en-US" sz="3200">
                <a:solidFill>
                  <a:srgbClr val="002666"/>
                </a:solidFill>
                <a:latin typeface="Futura Book" charset="0"/>
              </a:rPr>
              <a:t>Run Anti-Virus Software</a:t>
            </a:r>
          </a:p>
        </p:txBody>
      </p:sp>
      <p:sp>
        <p:nvSpPr>
          <p:cNvPr id="11270" name="Slide Number Placeholder 14"/>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fld id="{B96D9247-30A9-49C3-9564-FBD3226B03F5}" type="slidenum">
              <a:rPr lang="en-US" sz="1200">
                <a:solidFill>
                  <a:srgbClr val="898989"/>
                </a:solidFill>
                <a:latin typeface="Calibri" pitchFamily="34" charset="0"/>
              </a:rPr>
              <a:pPr algn="r" eaLnBrk="1" hangingPunct="1"/>
              <a:t>77</a:t>
            </a:fld>
            <a:endParaRPr lang="en-US" sz="1200">
              <a:solidFill>
                <a:srgbClr val="898989"/>
              </a:solidFill>
              <a:latin typeface="Calibri" pitchFamily="34" charset="0"/>
            </a:endParaRPr>
          </a:p>
        </p:txBody>
      </p:sp>
      <p:pic>
        <p:nvPicPr>
          <p:cNvPr id="1127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33388" y="219075"/>
            <a:ext cx="1273175" cy="145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1272"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89100" y="2381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1273" name="Picture 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689100" y="6953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1274" name="Rectangle 10"/>
          <p:cNvSpPr>
            <a:spLocks noChangeArrowheads="1"/>
          </p:cNvSpPr>
          <p:nvPr/>
        </p:nvSpPr>
        <p:spPr bwMode="auto">
          <a:xfrm>
            <a:off x="381000" y="1752600"/>
            <a:ext cx="8382000" cy="4267200"/>
          </a:xfrm>
          <a:prstGeom prst="rect">
            <a:avLst/>
          </a:prstGeom>
          <a:solidFill>
            <a:srgbClr val="F2EBCC"/>
          </a:solidFill>
          <a:ln w="25400" cmpd="sng">
            <a:solidFill>
              <a:srgbClr val="E5D699"/>
            </a:solidFill>
            <a:miter lim="800000"/>
            <a:headEnd/>
            <a:tailEnd/>
          </a:ln>
        </p:spPr>
        <p:txBody>
          <a:bodyPr anchor="ctr"/>
          <a:lstStyle/>
          <a:p>
            <a:endParaRPr lang="en-US">
              <a:solidFill>
                <a:srgbClr val="17375E"/>
              </a:solidFill>
              <a:latin typeface="Futura Book" charset="0"/>
            </a:endParaRPr>
          </a:p>
        </p:txBody>
      </p:sp>
      <p:sp>
        <p:nvSpPr>
          <p:cNvPr id="11275" name="Rectangle 11"/>
          <p:cNvSpPr>
            <a:spLocks noChangeArrowheads="1"/>
          </p:cNvSpPr>
          <p:nvPr/>
        </p:nvSpPr>
        <p:spPr bwMode="auto">
          <a:xfrm>
            <a:off x="381000" y="1817688"/>
            <a:ext cx="8382000"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273050" indent="-273050">
              <a:buFont typeface="Wingdings" pitchFamily="2" charset="2"/>
              <a:buChar char="§"/>
            </a:pPr>
            <a:r>
              <a:rPr lang="en-US">
                <a:solidFill>
                  <a:srgbClr val="002666"/>
                </a:solidFill>
                <a:latin typeface="Futura Book" charset="0"/>
              </a:rPr>
              <a:t>To avoid computer problems caused by viruses, install and run an anti-virus program like Sophos.</a:t>
            </a:r>
          </a:p>
          <a:p>
            <a:pPr marL="273050" indent="-273050">
              <a:buFont typeface="Wingdings" pitchFamily="2" charset="2"/>
              <a:buChar char="§"/>
            </a:pPr>
            <a:endParaRPr lang="en-US">
              <a:solidFill>
                <a:srgbClr val="002666"/>
              </a:solidFill>
              <a:latin typeface="Futura Book" charset="0"/>
            </a:endParaRPr>
          </a:p>
          <a:p>
            <a:pPr marL="273050" indent="-273050">
              <a:buFont typeface="Wingdings" pitchFamily="2" charset="2"/>
              <a:buChar char="§"/>
            </a:pPr>
            <a:r>
              <a:rPr lang="en-US">
                <a:solidFill>
                  <a:srgbClr val="002666"/>
                </a:solidFill>
                <a:latin typeface="Futura Book" charset="0"/>
              </a:rPr>
              <a:t>Periodically, check to see if your anti-virus is up to date by opening your anti-virus program and checking the </a:t>
            </a:r>
            <a:r>
              <a:rPr lang="en-US" i="1">
                <a:solidFill>
                  <a:srgbClr val="002666"/>
                </a:solidFill>
                <a:latin typeface="Futura Book" charset="0"/>
              </a:rPr>
              <a:t>Last updated: </a:t>
            </a:r>
            <a:r>
              <a:rPr lang="en-US">
                <a:solidFill>
                  <a:srgbClr val="002666"/>
                </a:solidFill>
                <a:latin typeface="Futura Book" charset="0"/>
              </a:rPr>
              <a:t>date.</a:t>
            </a:r>
          </a:p>
          <a:p>
            <a:pPr marL="273050" indent="-273050">
              <a:buFont typeface="Wingdings" pitchFamily="2" charset="2"/>
              <a:buChar char="§"/>
            </a:pPr>
            <a:endParaRPr lang="en-US">
              <a:solidFill>
                <a:srgbClr val="002666"/>
              </a:solidFill>
              <a:latin typeface="Futura Book" charset="0"/>
            </a:endParaRPr>
          </a:p>
          <a:p>
            <a:pPr marL="273050" indent="-273050">
              <a:buFont typeface="Wingdings" pitchFamily="2" charset="2"/>
              <a:buChar char="§"/>
            </a:pPr>
            <a:r>
              <a:rPr lang="en-US">
                <a:solidFill>
                  <a:srgbClr val="002666"/>
                </a:solidFill>
                <a:latin typeface="Futura Book" charset="0"/>
              </a:rPr>
              <a:t>Anti-virus software removes viruses, quarantines and repairs infected files, and can help prevent future viruses.</a:t>
            </a:r>
          </a:p>
          <a:p>
            <a:pPr marL="273050" indent="-273050"/>
            <a:endParaRPr lang="en-US">
              <a:solidFill>
                <a:srgbClr val="002666"/>
              </a:solidFill>
              <a:latin typeface="Futura Book" charset="0"/>
            </a:endParaRPr>
          </a:p>
          <a:p>
            <a:pPr marL="273050" indent="-273050">
              <a:buFont typeface="Wingdings" pitchFamily="2" charset="2"/>
              <a:buChar char="§"/>
            </a:pPr>
            <a:r>
              <a:rPr lang="en-US">
                <a:solidFill>
                  <a:srgbClr val="002666"/>
                </a:solidFill>
                <a:latin typeface="Futura Book" charset="0"/>
              </a:rPr>
              <a:t>UC Davis students, faculty and staff can get Sophos for their work and home computer for FREE on the Internet Tools CD (available from IT Express in Shields Library). </a:t>
            </a:r>
          </a:p>
          <a:p>
            <a:pPr marL="273050" indent="-273050">
              <a:buFont typeface="Wingdings" pitchFamily="2" charset="2"/>
              <a:buChar char="§"/>
            </a:pPr>
            <a:endParaRPr lang="en-US">
              <a:solidFill>
                <a:srgbClr val="002666"/>
              </a:solidFill>
              <a:latin typeface="Futura Book" charset="0"/>
            </a:endParaRPr>
          </a:p>
          <a:p>
            <a:pPr marL="273050" indent="-273050">
              <a:buFont typeface="Wingdings" pitchFamily="2" charset="2"/>
              <a:buChar char="§"/>
            </a:pPr>
            <a:r>
              <a:rPr lang="en-US">
                <a:solidFill>
                  <a:srgbClr val="002666"/>
                </a:solidFill>
                <a:latin typeface="Futura Book" charset="0"/>
              </a:rPr>
              <a:t>Sophos can also be downloaded for free from the UC Davis Software License Coordination Web site (</a:t>
            </a:r>
            <a:r>
              <a:rPr lang="en-US">
                <a:solidFill>
                  <a:srgbClr val="002666"/>
                </a:solidFill>
                <a:latin typeface="Calibri" pitchFamily="34" charset="0"/>
                <a:hlinkClick r:id="rId8"/>
              </a:rPr>
              <a:t>https://my.ucdavis.edu/software/</a:t>
            </a:r>
            <a:r>
              <a:rPr lang="en-US">
                <a:solidFill>
                  <a:srgbClr val="002666"/>
                </a:solidFill>
                <a:latin typeface="Calibri" pitchFamily="34" charset="0"/>
              </a:rPr>
              <a:t>). </a:t>
            </a:r>
            <a:endParaRPr lang="en-US" sz="1400" i="1">
              <a:solidFill>
                <a:srgbClr val="17375E"/>
              </a:solidFill>
              <a:latin typeface="Futura Book" charset="0"/>
            </a:endParaRPr>
          </a:p>
        </p:txBody>
      </p:sp>
      <p:pic>
        <p:nvPicPr>
          <p:cNvPr id="11276" name="Picture 4"/>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689100" y="5429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Tree>
    <p:extLst>
      <p:ext uri="{BB962C8B-B14F-4D97-AF65-F5344CB8AC3E}">
        <p14:creationId xmlns:p14="http://schemas.microsoft.com/office/powerpoint/2010/main" xmlns="" val="30789804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89100" y="3905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2291"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89100" y="11525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2292" name="Picture 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89100" y="10001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2293"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689100" y="2381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2294"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89100" y="8477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2295" name="Title 1"/>
          <p:cNvSpPr>
            <a:spLocks noGrp="1"/>
          </p:cNvSpPr>
          <p:nvPr>
            <p:ph type="title" idx="4294967295"/>
          </p:nvPr>
        </p:nvSpPr>
        <p:spPr>
          <a:xfrm>
            <a:off x="2209800" y="228600"/>
            <a:ext cx="6477000" cy="1143000"/>
          </a:xfrm>
        </p:spPr>
        <p:txBody>
          <a:bodyPr/>
          <a:lstStyle/>
          <a:p>
            <a:pPr algn="l" eaLnBrk="1" hangingPunct="1"/>
            <a:r>
              <a:rPr lang="en-US" sz="3200">
                <a:solidFill>
                  <a:srgbClr val="002666"/>
                </a:solidFill>
                <a:latin typeface="Futura Book" charset="0"/>
              </a:rPr>
              <a:t>Prevent Identity Theft</a:t>
            </a:r>
          </a:p>
        </p:txBody>
      </p:sp>
      <p:pic>
        <p:nvPicPr>
          <p:cNvPr id="12296" name="Picture 4"/>
          <p:cNvPicPr>
            <a:picLocks noGrp="1" noChangeAspect="1" noChangeArrowheads="1"/>
          </p:cNvPicPr>
          <p:nvPr>
            <p:ph idx="4294967295"/>
          </p:nvPr>
        </p:nvPicPr>
        <p:blipFill>
          <a:blip r:embed="rId7">
            <a:extLst>
              <a:ext uri="{28A0092B-C50C-407E-A947-70E740481C1C}">
                <a14:useLocalDpi xmlns:a14="http://schemas.microsoft.com/office/drawing/2010/main" xmlns="" val="0"/>
              </a:ext>
            </a:extLst>
          </a:blip>
          <a:srcRect/>
          <a:stretch>
            <a:fillRect/>
          </a:stretch>
        </p:blipFill>
        <p:spPr>
          <a:xfrm>
            <a:off x="433388" y="225425"/>
            <a:ext cx="1266825" cy="1444625"/>
          </a:xfrm>
          <a:ln/>
        </p:spPr>
      </p:pic>
      <p:sp>
        <p:nvSpPr>
          <p:cNvPr id="12297" name="Slide Number Placeholder 15"/>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fld id="{E03A4663-F250-4DD5-9FA9-3B6BECDFFA9A}" type="slidenum">
              <a:rPr lang="en-US" sz="1200">
                <a:solidFill>
                  <a:srgbClr val="898989"/>
                </a:solidFill>
                <a:latin typeface="Calibri" pitchFamily="34" charset="0"/>
              </a:rPr>
              <a:pPr algn="r" eaLnBrk="1" hangingPunct="1"/>
              <a:t>78</a:t>
            </a:fld>
            <a:endParaRPr lang="en-US" sz="1200">
              <a:solidFill>
                <a:srgbClr val="898989"/>
              </a:solidFill>
              <a:latin typeface="Calibri" pitchFamily="34" charset="0"/>
            </a:endParaRPr>
          </a:p>
        </p:txBody>
      </p:sp>
      <p:sp>
        <p:nvSpPr>
          <p:cNvPr id="12298" name="Rectangle 14"/>
          <p:cNvSpPr>
            <a:spLocks noChangeArrowheads="1"/>
          </p:cNvSpPr>
          <p:nvPr/>
        </p:nvSpPr>
        <p:spPr bwMode="auto">
          <a:xfrm>
            <a:off x="304800" y="1752600"/>
            <a:ext cx="8382000" cy="4267200"/>
          </a:xfrm>
          <a:prstGeom prst="rect">
            <a:avLst/>
          </a:prstGeom>
          <a:solidFill>
            <a:srgbClr val="F2EBCC"/>
          </a:solidFill>
          <a:ln w="25400" cmpd="sng">
            <a:solidFill>
              <a:srgbClr val="E5D699"/>
            </a:solidFill>
            <a:miter lim="800000"/>
            <a:headEnd/>
            <a:tailEnd/>
          </a:ln>
        </p:spPr>
        <p:txBody>
          <a:bodyPr/>
          <a:lstStyle/>
          <a:p>
            <a:pPr marL="273050" indent="-273050">
              <a:buFont typeface="Wingdings" pitchFamily="2" charset="2"/>
              <a:buChar char="§"/>
            </a:pPr>
            <a:r>
              <a:rPr lang="en-US" altLang="en-US" sz="1600">
                <a:solidFill>
                  <a:srgbClr val="002666"/>
                </a:solidFill>
                <a:latin typeface="Futura Book" charset="0"/>
              </a:rPr>
              <a:t>Don't give out financial account numbers, Social Security numbers, driver</a:t>
            </a:r>
            <a:r>
              <a:rPr lang="ja-JP" altLang="en-US" sz="1600">
                <a:solidFill>
                  <a:srgbClr val="002666"/>
                </a:solidFill>
                <a:latin typeface="Futura Book" charset="0"/>
              </a:rPr>
              <a:t>’</a:t>
            </a:r>
            <a:r>
              <a:rPr lang="en-US" sz="1600">
                <a:solidFill>
                  <a:srgbClr val="002666"/>
                </a:solidFill>
                <a:latin typeface="Futura Book" charset="0"/>
              </a:rPr>
              <a:t>s license numbers or other personal identity information unless you know exactly who's receiving it. Protect others people</a:t>
            </a:r>
            <a:r>
              <a:rPr lang="ja-JP" altLang="en-US" sz="1600">
                <a:solidFill>
                  <a:srgbClr val="002666"/>
                </a:solidFill>
                <a:latin typeface="Futura Book" charset="0"/>
              </a:rPr>
              <a:t>’</a:t>
            </a:r>
            <a:r>
              <a:rPr lang="en-US" sz="1600">
                <a:solidFill>
                  <a:srgbClr val="002666"/>
                </a:solidFill>
                <a:latin typeface="Futura Book" charset="0"/>
              </a:rPr>
              <a:t>s information as you would your own.</a:t>
            </a:r>
          </a:p>
          <a:p>
            <a:pPr marL="273050" indent="-273050"/>
            <a:endParaRPr lang="en-US" altLang="en-US" sz="1600">
              <a:solidFill>
                <a:srgbClr val="002666"/>
              </a:solidFill>
              <a:latin typeface="Futura Book" charset="0"/>
            </a:endParaRPr>
          </a:p>
          <a:p>
            <a:pPr marL="273050" indent="-273050">
              <a:buFont typeface="Wingdings" pitchFamily="2" charset="2"/>
              <a:buChar char="§"/>
            </a:pPr>
            <a:r>
              <a:rPr lang="en-US" altLang="en-US" sz="1600">
                <a:solidFill>
                  <a:srgbClr val="002666"/>
                </a:solidFill>
                <a:latin typeface="Futura Book" charset="0"/>
              </a:rPr>
              <a:t>Never send personal or confidential information via email or instant messages as these can be easily intercepted.</a:t>
            </a:r>
          </a:p>
          <a:p>
            <a:pPr marL="273050" indent="-273050"/>
            <a:endParaRPr lang="en-US" altLang="en-US" sz="1600">
              <a:solidFill>
                <a:srgbClr val="002666"/>
              </a:solidFill>
              <a:latin typeface="Futura Book" charset="0"/>
            </a:endParaRPr>
          </a:p>
          <a:p>
            <a:pPr marL="273050" indent="-273050">
              <a:buFont typeface="Wingdings" pitchFamily="2" charset="2"/>
              <a:buChar char="§"/>
            </a:pPr>
            <a:r>
              <a:rPr lang="en-US" altLang="en-US" sz="1600">
                <a:solidFill>
                  <a:srgbClr val="002666"/>
                </a:solidFill>
                <a:latin typeface="Futura Book" charset="0"/>
              </a:rPr>
              <a:t>Beware of phishing scams - a form of fraud that uses email messages that appear to be from a reputable business (often a financial institution) in an attempt to gain personal or account information. These often do not include a personal salutation. Never enter personal information into an online form you accessed via a link in an email you were not expecting. Legitimate businesses will not ask for personal information online.</a:t>
            </a:r>
          </a:p>
          <a:p>
            <a:pPr marL="273050" indent="-273050">
              <a:buFont typeface="Wingdings" pitchFamily="2" charset="2"/>
              <a:buChar char="§"/>
            </a:pPr>
            <a:endParaRPr lang="en-US" altLang="en-US" sz="1600">
              <a:solidFill>
                <a:srgbClr val="002666"/>
              </a:solidFill>
              <a:latin typeface="Futura Book" charset="0"/>
            </a:endParaRPr>
          </a:p>
          <a:p>
            <a:pPr marL="273050" indent="-273050">
              <a:buFont typeface="Wingdings" pitchFamily="2" charset="2"/>
              <a:buChar char="§"/>
            </a:pPr>
            <a:r>
              <a:rPr lang="en-US" altLang="en-US" sz="1600">
                <a:solidFill>
                  <a:srgbClr val="002666"/>
                </a:solidFill>
                <a:latin typeface="Futura Book" charset="0"/>
              </a:rPr>
              <a:t>Order a copy of your credit report from each of the three major credit bureaus-Equifax, Experian, and Trans Union. Reports can be ordered online at each of the bureaus</a:t>
            </a:r>
            <a:r>
              <a:rPr lang="ja-JP" altLang="en-US" sz="1600">
                <a:solidFill>
                  <a:srgbClr val="002666"/>
                </a:solidFill>
                <a:latin typeface="Futura Book" charset="0"/>
              </a:rPr>
              <a:t>’</a:t>
            </a:r>
            <a:r>
              <a:rPr lang="en-US" sz="1600">
                <a:solidFill>
                  <a:srgbClr val="002666"/>
                </a:solidFill>
                <a:latin typeface="Futura Book" charset="0"/>
              </a:rPr>
              <a:t> Web sites. Make sure reports are accurate and include only those activities you have authorized.</a:t>
            </a:r>
          </a:p>
          <a:p>
            <a:pPr marL="273050" indent="-273050"/>
            <a:endParaRPr lang="en-US" altLang="en-US" sz="2000">
              <a:solidFill>
                <a:srgbClr val="17375E"/>
              </a:solidFill>
              <a:latin typeface="Futura Book" charset="0"/>
            </a:endParaRPr>
          </a:p>
          <a:p>
            <a:pPr marL="273050" indent="-273050"/>
            <a:endParaRPr lang="en-US" altLang="en-US" sz="2000">
              <a:solidFill>
                <a:srgbClr val="17375E"/>
              </a:solidFill>
              <a:latin typeface="Futura Book" charset="0"/>
            </a:endParaRPr>
          </a:p>
          <a:p>
            <a:pPr marL="273050" indent="-273050"/>
            <a:endParaRPr lang="en-US" altLang="en-US">
              <a:solidFill>
                <a:srgbClr val="17375E"/>
              </a:solidFill>
              <a:latin typeface="Futura Book" charset="0"/>
            </a:endParaRPr>
          </a:p>
        </p:txBody>
      </p:sp>
      <p:pic>
        <p:nvPicPr>
          <p:cNvPr id="12299" name="Picture 13" descr="usb_purple.jpg"/>
          <p:cNvPicPr>
            <a:picLocks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700213" y="695325"/>
            <a:ext cx="341312"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Tree>
    <p:extLst>
      <p:ext uri="{BB962C8B-B14F-4D97-AF65-F5344CB8AC3E}">
        <p14:creationId xmlns:p14="http://schemas.microsoft.com/office/powerpoint/2010/main" xmlns="" val="9985366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89100" y="5429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3315" name="Title 1"/>
          <p:cNvSpPr>
            <a:spLocks noGrp="1"/>
          </p:cNvSpPr>
          <p:nvPr>
            <p:ph type="title" idx="4294967295"/>
          </p:nvPr>
        </p:nvSpPr>
        <p:spPr>
          <a:xfrm>
            <a:off x="2209800" y="274638"/>
            <a:ext cx="6477000" cy="1143000"/>
          </a:xfrm>
        </p:spPr>
        <p:txBody>
          <a:bodyPr/>
          <a:lstStyle/>
          <a:p>
            <a:pPr algn="l" eaLnBrk="1" hangingPunct="1"/>
            <a:r>
              <a:rPr lang="en-US" sz="3200">
                <a:solidFill>
                  <a:srgbClr val="002666"/>
                </a:solidFill>
                <a:latin typeface="Futura Book" charset="0"/>
              </a:rPr>
              <a:t>Turn on Personal Firewalls</a:t>
            </a:r>
          </a:p>
        </p:txBody>
      </p:sp>
      <p:sp>
        <p:nvSpPr>
          <p:cNvPr id="13316" name="Content Placeholder 11"/>
          <p:cNvSpPr>
            <a:spLocks noGrp="1"/>
          </p:cNvSpPr>
          <p:nvPr>
            <p:ph idx="4294967295"/>
          </p:nvPr>
        </p:nvSpPr>
        <p:spPr>
          <a:xfrm>
            <a:off x="457200" y="1722438"/>
            <a:ext cx="8229600" cy="4297362"/>
          </a:xfrm>
          <a:solidFill>
            <a:srgbClr val="F2EBCC"/>
          </a:solidFill>
          <a:ln w="25400" cap="flat">
            <a:solidFill>
              <a:srgbClr val="E5D699"/>
            </a:solidFill>
            <a:miter lim="800000"/>
            <a:headEnd/>
            <a:tailEnd/>
          </a:ln>
        </p:spPr>
        <p:txBody>
          <a:bodyPr/>
          <a:lstStyle/>
          <a:p>
            <a:pPr marL="273050" indent="-273050" eaLnBrk="1" hangingPunct="1">
              <a:lnSpc>
                <a:spcPct val="90000"/>
              </a:lnSpc>
              <a:spcBef>
                <a:spcPct val="0"/>
              </a:spcBef>
              <a:buFont typeface="Wingdings" pitchFamily="2" charset="2"/>
              <a:buChar char="§"/>
            </a:pPr>
            <a:r>
              <a:rPr lang="en-US" sz="1600">
                <a:solidFill>
                  <a:srgbClr val="002666"/>
                </a:solidFill>
                <a:latin typeface="Futura Book" charset="0"/>
              </a:rPr>
              <a:t>Check your computer's security settings for a built-in personal firewall. If you have one, turn it on. Microsoft Vista and Mac OSX have built-in firewalls. For more information, see:</a:t>
            </a:r>
          </a:p>
          <a:p>
            <a:pPr lvl="2" eaLnBrk="1" hangingPunct="1">
              <a:lnSpc>
                <a:spcPct val="90000"/>
              </a:lnSpc>
            </a:pPr>
            <a:r>
              <a:rPr lang="en-US" sz="1600">
                <a:solidFill>
                  <a:srgbClr val="002666"/>
                </a:solidFill>
                <a:latin typeface="Futura Book" charset="0"/>
              </a:rPr>
              <a:t>Mac Firewall  </a:t>
            </a:r>
          </a:p>
          <a:p>
            <a:pPr lvl="2" eaLnBrk="1" hangingPunct="1">
              <a:lnSpc>
                <a:spcPct val="90000"/>
              </a:lnSpc>
              <a:buFont typeface="Arial" pitchFamily="34" charset="0"/>
              <a:buNone/>
            </a:pPr>
            <a:r>
              <a:rPr lang="en-US" sz="1600">
                <a:solidFill>
                  <a:srgbClr val="002666"/>
                </a:solidFill>
                <a:latin typeface="Futura Book" charset="0"/>
              </a:rPr>
              <a:t>	</a:t>
            </a:r>
            <a:r>
              <a:rPr lang="en-US" sz="1500">
                <a:solidFill>
                  <a:srgbClr val="002666"/>
                </a:solidFill>
                <a:latin typeface="Futura Book" charset="0"/>
              </a:rPr>
              <a:t>(</a:t>
            </a:r>
            <a:r>
              <a:rPr lang="en-US" sz="1600" u="sng">
                <a:solidFill>
                  <a:srgbClr val="002666"/>
                </a:solidFill>
                <a:hlinkClick r:id="rId3"/>
              </a:rPr>
              <a:t>docs.info.apple.com/article.html?path=Mac/10.4/en/mh1042.html</a:t>
            </a:r>
            <a:r>
              <a:rPr lang="en-US" sz="1400">
                <a:solidFill>
                  <a:srgbClr val="002666"/>
                </a:solidFill>
              </a:rPr>
              <a:t>) </a:t>
            </a:r>
          </a:p>
          <a:p>
            <a:pPr lvl="2" eaLnBrk="1" hangingPunct="1">
              <a:lnSpc>
                <a:spcPct val="90000"/>
              </a:lnSpc>
            </a:pPr>
            <a:r>
              <a:rPr lang="en-US" sz="1600">
                <a:solidFill>
                  <a:srgbClr val="002666"/>
                </a:solidFill>
                <a:latin typeface="Futura Book" charset="0"/>
              </a:rPr>
              <a:t>Microsoft Firewall </a:t>
            </a:r>
            <a:r>
              <a:rPr lang="en-US" sz="1500">
                <a:solidFill>
                  <a:srgbClr val="002666"/>
                </a:solidFill>
                <a:latin typeface="Futura Book" charset="0"/>
              </a:rPr>
              <a:t>(</a:t>
            </a:r>
            <a:r>
              <a:rPr lang="en-US" sz="1600">
                <a:solidFill>
                  <a:srgbClr val="002666"/>
                </a:solidFill>
                <a:hlinkClick r:id="rId4"/>
              </a:rPr>
              <a:t>www.microsoft.com/windowsxp/using/networking/security/winfirewall.mspx</a:t>
            </a:r>
            <a:r>
              <a:rPr lang="en-US" sz="1500">
                <a:solidFill>
                  <a:srgbClr val="002666"/>
                </a:solidFill>
                <a:latin typeface="Futura Book" charset="0"/>
              </a:rPr>
              <a:t>)</a:t>
            </a:r>
          </a:p>
          <a:p>
            <a:pPr lvl="2" eaLnBrk="1" hangingPunct="1">
              <a:lnSpc>
                <a:spcPct val="90000"/>
              </a:lnSpc>
            </a:pPr>
            <a:r>
              <a:rPr lang="en-US" sz="1500">
                <a:solidFill>
                  <a:srgbClr val="002666"/>
                </a:solidFill>
                <a:latin typeface="Futura Book" charset="0"/>
              </a:rPr>
              <a:t>Unix users should consult system documentation or online help for personal firewall instructions and/or recommendations.</a:t>
            </a:r>
          </a:p>
          <a:p>
            <a:pPr marL="273050" indent="-273050" eaLnBrk="1" hangingPunct="1">
              <a:lnSpc>
                <a:spcPct val="90000"/>
              </a:lnSpc>
              <a:spcBef>
                <a:spcPct val="0"/>
              </a:spcBef>
              <a:buFont typeface="Arial" pitchFamily="34" charset="0"/>
              <a:buNone/>
            </a:pPr>
            <a:endParaRPr lang="en-US" sz="1600">
              <a:solidFill>
                <a:srgbClr val="002666"/>
              </a:solidFill>
              <a:latin typeface="Futura Book" charset="0"/>
            </a:endParaRPr>
          </a:p>
          <a:p>
            <a:pPr marL="273050" indent="-273050" eaLnBrk="1" hangingPunct="1">
              <a:lnSpc>
                <a:spcPct val="90000"/>
              </a:lnSpc>
              <a:spcBef>
                <a:spcPct val="0"/>
              </a:spcBef>
              <a:buFont typeface="Wingdings" pitchFamily="2" charset="2"/>
              <a:buChar char="§"/>
            </a:pPr>
            <a:r>
              <a:rPr lang="en-US" sz="1600">
                <a:solidFill>
                  <a:srgbClr val="002666"/>
                </a:solidFill>
                <a:latin typeface="Futura Book" charset="0"/>
              </a:rPr>
              <a:t>Once your firewall is turned on, test your firewall for open ports that could allow in viruses and hackers. Firewall scanners like the one on </a:t>
            </a:r>
            <a:r>
              <a:rPr lang="en-US" sz="1600">
                <a:solidFill>
                  <a:srgbClr val="002666"/>
                </a:solidFill>
                <a:hlinkClick r:id="rId5"/>
              </a:rPr>
              <a:t>http://www.auditmypc.com/firewall-test.asp</a:t>
            </a:r>
            <a:r>
              <a:rPr lang="en-US" sz="1600">
                <a:solidFill>
                  <a:srgbClr val="002666"/>
                </a:solidFill>
              </a:rPr>
              <a:t> </a:t>
            </a:r>
            <a:r>
              <a:rPr lang="en-US" sz="1600">
                <a:solidFill>
                  <a:srgbClr val="002666"/>
                </a:solidFill>
                <a:latin typeface="Futura Book" charset="0"/>
              </a:rPr>
              <a:t>simplify this process.</a:t>
            </a:r>
          </a:p>
          <a:p>
            <a:pPr marL="273050" indent="-273050" eaLnBrk="1" hangingPunct="1">
              <a:lnSpc>
                <a:spcPct val="90000"/>
              </a:lnSpc>
              <a:spcBef>
                <a:spcPct val="0"/>
              </a:spcBef>
              <a:buFont typeface="Arial" pitchFamily="34" charset="0"/>
              <a:buNone/>
            </a:pPr>
            <a:endParaRPr lang="en-US" sz="1600">
              <a:solidFill>
                <a:srgbClr val="002666"/>
              </a:solidFill>
              <a:latin typeface="Futura Book" charset="0"/>
            </a:endParaRPr>
          </a:p>
          <a:p>
            <a:pPr marL="273050" indent="-273050" eaLnBrk="1" hangingPunct="1">
              <a:lnSpc>
                <a:spcPct val="90000"/>
              </a:lnSpc>
              <a:spcBef>
                <a:spcPct val="0"/>
              </a:spcBef>
              <a:buFont typeface="Wingdings" pitchFamily="2" charset="2"/>
              <a:buChar char="§"/>
            </a:pPr>
            <a:r>
              <a:rPr lang="en-US" sz="1600">
                <a:solidFill>
                  <a:srgbClr val="002666"/>
                </a:solidFill>
                <a:latin typeface="Futura Book" charset="0"/>
              </a:rPr>
              <a:t>Firewalls act as protective barriers between computers and the internet.</a:t>
            </a:r>
          </a:p>
          <a:p>
            <a:pPr marL="273050" indent="-273050" eaLnBrk="1" hangingPunct="1">
              <a:lnSpc>
                <a:spcPct val="90000"/>
              </a:lnSpc>
              <a:spcBef>
                <a:spcPct val="0"/>
              </a:spcBef>
              <a:buFont typeface="Wingdings" pitchFamily="2" charset="2"/>
              <a:buChar char="§"/>
            </a:pPr>
            <a:endParaRPr lang="en-US" sz="1600">
              <a:solidFill>
                <a:srgbClr val="002666"/>
              </a:solidFill>
              <a:latin typeface="Futura Book" charset="0"/>
            </a:endParaRPr>
          </a:p>
          <a:p>
            <a:pPr marL="273050" indent="-273050" eaLnBrk="1" hangingPunct="1">
              <a:lnSpc>
                <a:spcPct val="90000"/>
              </a:lnSpc>
              <a:spcBef>
                <a:spcPct val="0"/>
              </a:spcBef>
              <a:buFont typeface="Wingdings" pitchFamily="2" charset="2"/>
              <a:buChar char="§"/>
            </a:pPr>
            <a:r>
              <a:rPr lang="en-US" sz="1600">
                <a:solidFill>
                  <a:srgbClr val="002666"/>
                </a:solidFill>
                <a:latin typeface="Futura Book" charset="0"/>
              </a:rPr>
              <a:t>Hackers search the Internet by sending out pings (calls) to random computers and wait for responses. Firewalls prevent your computer from responding to these calls.</a:t>
            </a:r>
          </a:p>
          <a:p>
            <a:pPr marL="273050" indent="-273050" eaLnBrk="1" hangingPunct="1">
              <a:lnSpc>
                <a:spcPct val="90000"/>
              </a:lnSpc>
              <a:spcBef>
                <a:spcPct val="0"/>
              </a:spcBef>
              <a:buFont typeface="Arial" pitchFamily="34" charset="0"/>
              <a:buNone/>
            </a:pPr>
            <a:endParaRPr lang="en-US" sz="2000" i="1">
              <a:solidFill>
                <a:srgbClr val="17375E"/>
              </a:solidFill>
              <a:latin typeface="Futura Book" charset="0"/>
            </a:endParaRPr>
          </a:p>
          <a:p>
            <a:pPr marL="273050" indent="-273050" eaLnBrk="1" hangingPunct="1">
              <a:lnSpc>
                <a:spcPct val="90000"/>
              </a:lnSpc>
              <a:spcBef>
                <a:spcPct val="0"/>
              </a:spcBef>
              <a:buFont typeface="Arial" pitchFamily="34" charset="0"/>
              <a:buNone/>
            </a:pPr>
            <a:endParaRPr lang="en-US" sz="2000" i="1">
              <a:solidFill>
                <a:srgbClr val="17375E"/>
              </a:solidFill>
              <a:latin typeface="Futura Book" charset="0"/>
            </a:endParaRPr>
          </a:p>
          <a:p>
            <a:pPr marL="273050" indent="-273050" eaLnBrk="1" hangingPunct="1">
              <a:lnSpc>
                <a:spcPct val="90000"/>
              </a:lnSpc>
              <a:spcBef>
                <a:spcPct val="0"/>
              </a:spcBef>
              <a:buFont typeface="Arial" pitchFamily="34" charset="0"/>
              <a:buNone/>
            </a:pPr>
            <a:endParaRPr lang="en-US" sz="2000" i="1">
              <a:solidFill>
                <a:srgbClr val="17375E"/>
              </a:solidFill>
              <a:latin typeface="Futura Book" charset="0"/>
            </a:endParaRPr>
          </a:p>
        </p:txBody>
      </p:sp>
      <p:sp>
        <p:nvSpPr>
          <p:cNvPr id="13317" name="Slide Number Placeholder 12"/>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fld id="{169DEB5C-14CB-49EE-AC05-2B96C20D21B0}" type="slidenum">
              <a:rPr lang="en-US" sz="1200">
                <a:solidFill>
                  <a:srgbClr val="898989"/>
                </a:solidFill>
                <a:latin typeface="Calibri" pitchFamily="34" charset="0"/>
              </a:rPr>
              <a:pPr algn="r" eaLnBrk="1" hangingPunct="1"/>
              <a:t>79</a:t>
            </a:fld>
            <a:endParaRPr lang="en-US" sz="1200">
              <a:solidFill>
                <a:srgbClr val="898989"/>
              </a:solidFill>
              <a:latin typeface="Calibri" pitchFamily="34" charset="0"/>
            </a:endParaRPr>
          </a:p>
        </p:txBody>
      </p:sp>
      <p:pic>
        <p:nvPicPr>
          <p:cNvPr id="13318" name="Picture 7"/>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89100" y="11525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331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689100" y="10001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3320" name="Picture 3"/>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689100" y="3905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3321" name="Picture 5"/>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433388" y="225425"/>
            <a:ext cx="1266825" cy="144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3322" name="Picture 10" descr="usb_purple.jpg"/>
          <p:cNvPicPr>
            <a:picLocks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700213" y="847725"/>
            <a:ext cx="341312"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3323" name="Picture 2"/>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1689100" y="2381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Tree>
    <p:extLst>
      <p:ext uri="{BB962C8B-B14F-4D97-AF65-F5344CB8AC3E}">
        <p14:creationId xmlns:p14="http://schemas.microsoft.com/office/powerpoint/2010/main" xmlns="" val="105204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sp>
        <p:nvSpPr>
          <p:cNvPr id="8195" name="Content Placeholder 2"/>
          <p:cNvSpPr>
            <a:spLocks noGrp="1"/>
          </p:cNvSpPr>
          <p:nvPr>
            <p:ph idx="1"/>
          </p:nvPr>
        </p:nvSpPr>
        <p:spPr/>
        <p:txBody>
          <a:bodyPr>
            <a:normAutofit fontScale="77500" lnSpcReduction="20000"/>
          </a:bodyPr>
          <a:lstStyle/>
          <a:p>
            <a:r>
              <a:rPr lang="en-US" smtClean="0"/>
              <a:t>industrial control systems</a:t>
            </a:r>
          </a:p>
          <a:p>
            <a:r>
              <a:rPr lang="en-US" smtClean="0"/>
              <a:t>smart meters, </a:t>
            </a:r>
          </a:p>
          <a:p>
            <a:r>
              <a:rPr lang="en-US" smtClean="0"/>
              <a:t>smart grids, </a:t>
            </a:r>
          </a:p>
          <a:p>
            <a:r>
              <a:rPr lang="en-US" smtClean="0"/>
              <a:t>supervisory control </a:t>
            </a:r>
          </a:p>
          <a:p>
            <a:r>
              <a:rPr lang="en-US" smtClean="0"/>
              <a:t>data acquisition, </a:t>
            </a:r>
          </a:p>
          <a:p>
            <a:r>
              <a:rPr lang="en-US" smtClean="0"/>
              <a:t>process control systems </a:t>
            </a:r>
          </a:p>
          <a:p>
            <a:r>
              <a:rPr lang="en-US" smtClean="0"/>
              <a:t>Industrial Control System Computer Emergency Response </a:t>
            </a:r>
          </a:p>
          <a:p>
            <a:r>
              <a:rPr lang="en-US" smtClean="0"/>
              <a:t>in critical infrastructure resiliency. </a:t>
            </a:r>
          </a:p>
          <a:p>
            <a:r>
              <a:rPr lang="en-US" smtClean="0"/>
              <a:t>its applications to control and automation of industrial control systems. </a:t>
            </a:r>
          </a:p>
          <a:p>
            <a:r>
              <a:rPr lang="en-US" smtClean="0"/>
              <a:t>cyber physical systems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2" descr="usb_purple.jpg"/>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89100" y="1152525"/>
            <a:ext cx="347663"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4339" name="Title 1"/>
          <p:cNvSpPr>
            <a:spLocks noGrp="1"/>
          </p:cNvSpPr>
          <p:nvPr>
            <p:ph type="title" idx="4294967295"/>
          </p:nvPr>
        </p:nvSpPr>
        <p:spPr>
          <a:xfrm>
            <a:off x="2209800" y="304800"/>
            <a:ext cx="6400800" cy="1143000"/>
          </a:xfrm>
        </p:spPr>
        <p:txBody>
          <a:bodyPr/>
          <a:lstStyle/>
          <a:p>
            <a:pPr algn="l" eaLnBrk="1" hangingPunct="1"/>
            <a:r>
              <a:rPr lang="en-US" sz="3200">
                <a:solidFill>
                  <a:srgbClr val="002666"/>
                </a:solidFill>
                <a:latin typeface="Futura Book" charset="0"/>
              </a:rPr>
              <a:t>Avoid Spyware/Adware</a:t>
            </a:r>
          </a:p>
        </p:txBody>
      </p:sp>
      <p:pic>
        <p:nvPicPr>
          <p:cNvPr id="14340" name="Picture 5"/>
          <p:cNvPicPr>
            <a:picLocks noGrp="1" noChangeAspect="1" noChangeArrowheads="1"/>
          </p:cNvPicPr>
          <p:nvPr>
            <p:ph idx="4294967295"/>
          </p:nvPr>
        </p:nvPicPr>
        <p:blipFill>
          <a:blip r:embed="rId3">
            <a:extLst>
              <a:ext uri="{28A0092B-C50C-407E-A947-70E740481C1C}">
                <a14:useLocalDpi xmlns:a14="http://schemas.microsoft.com/office/drawing/2010/main" xmlns="" val="0"/>
              </a:ext>
            </a:extLst>
          </a:blip>
          <a:srcRect/>
          <a:stretch>
            <a:fillRect/>
          </a:stretch>
        </p:blipFill>
        <p:spPr>
          <a:xfrm>
            <a:off x="1689100" y="695325"/>
            <a:ext cx="352425" cy="341313"/>
          </a:xfrm>
          <a:ln/>
        </p:spPr>
      </p:pic>
      <p:sp>
        <p:nvSpPr>
          <p:cNvPr id="14341" name="Slide Number Placeholder 13"/>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fld id="{2864A017-C147-46E5-BC7E-9CC6B7124D69}" type="slidenum">
              <a:rPr lang="en-US" sz="1200">
                <a:solidFill>
                  <a:srgbClr val="898989"/>
                </a:solidFill>
                <a:latin typeface="Calibri" pitchFamily="34" charset="0"/>
              </a:rPr>
              <a:pPr algn="r" eaLnBrk="1" hangingPunct="1"/>
              <a:t>80</a:t>
            </a:fld>
            <a:endParaRPr lang="en-US" sz="1200">
              <a:solidFill>
                <a:srgbClr val="898989"/>
              </a:solidFill>
              <a:latin typeface="Calibri" pitchFamily="34" charset="0"/>
            </a:endParaRPr>
          </a:p>
        </p:txBody>
      </p:sp>
      <p:pic>
        <p:nvPicPr>
          <p:cNvPr id="1434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89100" y="5429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4343" name="Picture 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689100" y="10001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4344"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89100" y="3905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4345" name="Picture 6"/>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60363" y="225425"/>
            <a:ext cx="1266825" cy="144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4346" name="Rectangle 10"/>
          <p:cNvSpPr>
            <a:spLocks noChangeArrowheads="1"/>
          </p:cNvSpPr>
          <p:nvPr/>
        </p:nvSpPr>
        <p:spPr bwMode="auto">
          <a:xfrm>
            <a:off x="381000" y="1752600"/>
            <a:ext cx="8382000" cy="4343400"/>
          </a:xfrm>
          <a:prstGeom prst="rect">
            <a:avLst/>
          </a:prstGeom>
          <a:solidFill>
            <a:srgbClr val="F2EBCC"/>
          </a:solidFill>
          <a:ln w="25400" cmpd="sng">
            <a:solidFill>
              <a:srgbClr val="E5D699"/>
            </a:solidFill>
            <a:miter lim="800000"/>
            <a:headEnd/>
            <a:tailEnd/>
          </a:ln>
        </p:spPr>
        <p:txBody>
          <a:bodyPr/>
          <a:lstStyle/>
          <a:p>
            <a:pPr marL="273050" indent="-273050">
              <a:buFont typeface="Wingdings" pitchFamily="2" charset="2"/>
              <a:buChar char="§"/>
            </a:pPr>
            <a:r>
              <a:rPr lang="en-US">
                <a:solidFill>
                  <a:srgbClr val="002666"/>
                </a:solidFill>
                <a:latin typeface="Futura Book" charset="0"/>
              </a:rPr>
              <a:t>Spyware and adware take up memory and can slow down your computer or cause other problems.</a:t>
            </a:r>
          </a:p>
          <a:p>
            <a:pPr marL="273050" indent="-273050"/>
            <a:endParaRPr lang="en-US">
              <a:solidFill>
                <a:srgbClr val="002666"/>
              </a:solidFill>
              <a:latin typeface="Futura Book" charset="0"/>
            </a:endParaRPr>
          </a:p>
          <a:p>
            <a:pPr marL="273050" indent="-273050">
              <a:buFont typeface="Wingdings" pitchFamily="2" charset="2"/>
              <a:buChar char="§"/>
            </a:pPr>
            <a:r>
              <a:rPr lang="en-US">
                <a:solidFill>
                  <a:srgbClr val="002666"/>
                </a:solidFill>
                <a:latin typeface="Futura Book" charset="0"/>
              </a:rPr>
              <a:t>Use Spybot and Ad-Aware to remove spyware/adware from your computer. UC Davis students, faculty and staff can get Spybot and Ad-Aware for free on the Internet Tools CD (available from IT Express in Shields Library). </a:t>
            </a:r>
          </a:p>
          <a:p>
            <a:pPr marL="273050" indent="-273050"/>
            <a:endParaRPr lang="en-US">
              <a:solidFill>
                <a:srgbClr val="002666"/>
              </a:solidFill>
              <a:latin typeface="Futura Book" charset="0"/>
            </a:endParaRPr>
          </a:p>
          <a:p>
            <a:pPr marL="273050" indent="-273050">
              <a:buFont typeface="Wingdings" pitchFamily="2" charset="2"/>
              <a:buChar char="§"/>
            </a:pPr>
            <a:r>
              <a:rPr lang="en-US">
                <a:solidFill>
                  <a:srgbClr val="002666"/>
                </a:solidFill>
                <a:latin typeface="Futura Book" charset="0"/>
              </a:rPr>
              <a:t>Watch for allusions to spyware and adware in user agreements before installing free software programs.</a:t>
            </a:r>
          </a:p>
          <a:p>
            <a:pPr marL="273050" indent="-273050">
              <a:buFont typeface="Wingdings" pitchFamily="2" charset="2"/>
              <a:buChar char="§"/>
            </a:pPr>
            <a:endParaRPr lang="en-US">
              <a:solidFill>
                <a:srgbClr val="002666"/>
              </a:solidFill>
              <a:latin typeface="Futura Book" charset="0"/>
            </a:endParaRPr>
          </a:p>
          <a:p>
            <a:pPr marL="273050" indent="-273050">
              <a:buFont typeface="Wingdings" pitchFamily="2" charset="2"/>
              <a:buChar char="§"/>
            </a:pPr>
            <a:r>
              <a:rPr lang="en-US">
                <a:solidFill>
                  <a:srgbClr val="002666"/>
                </a:solidFill>
                <a:latin typeface="Futura Book" charset="0"/>
              </a:rPr>
              <a:t>Be wary of invitations to download software from unknown internet sources.</a:t>
            </a:r>
          </a:p>
          <a:p>
            <a:pPr marL="273050" indent="-273050">
              <a:buFont typeface="Wingdings" pitchFamily="2" charset="2"/>
              <a:buChar char="§"/>
            </a:pPr>
            <a:endParaRPr lang="en-US">
              <a:solidFill>
                <a:srgbClr val="17375E"/>
              </a:solidFill>
              <a:latin typeface="Futura Book" charset="0"/>
            </a:endParaRPr>
          </a:p>
          <a:p>
            <a:pPr marL="273050" indent="-273050"/>
            <a:endParaRPr lang="en-US">
              <a:solidFill>
                <a:srgbClr val="17375E"/>
              </a:solidFill>
              <a:latin typeface="Futura Book" charset="0"/>
            </a:endParaRPr>
          </a:p>
          <a:p>
            <a:pPr marL="273050" indent="-273050"/>
            <a:endParaRPr lang="en-US" sz="1400" i="1">
              <a:solidFill>
                <a:srgbClr val="17375E"/>
              </a:solidFill>
              <a:latin typeface="Futura Book" charset="0"/>
            </a:endParaRPr>
          </a:p>
          <a:p>
            <a:pPr marL="273050" indent="-273050"/>
            <a:endParaRPr lang="en-US" sz="1400" i="1">
              <a:solidFill>
                <a:srgbClr val="17375E"/>
              </a:solidFill>
              <a:latin typeface="Futura Book" charset="0"/>
            </a:endParaRPr>
          </a:p>
          <a:p>
            <a:pPr marL="273050" indent="-273050">
              <a:buFont typeface="Wingdings" pitchFamily="2" charset="2"/>
              <a:buChar char="§"/>
            </a:pPr>
            <a:endParaRPr lang="en-US">
              <a:solidFill>
                <a:srgbClr val="17375E"/>
              </a:solidFill>
              <a:latin typeface="Futura Book" charset="0"/>
            </a:endParaRPr>
          </a:p>
        </p:txBody>
      </p:sp>
      <p:pic>
        <p:nvPicPr>
          <p:cNvPr id="14347"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689100" y="2381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Tree>
    <p:extLst>
      <p:ext uri="{BB962C8B-B14F-4D97-AF65-F5344CB8AC3E}">
        <p14:creationId xmlns:p14="http://schemas.microsoft.com/office/powerpoint/2010/main" xmlns="" val="2642440"/>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89100" y="768350"/>
            <a:ext cx="352425"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5363" name="Title 1"/>
          <p:cNvSpPr>
            <a:spLocks noGrp="1"/>
          </p:cNvSpPr>
          <p:nvPr>
            <p:ph type="title" idx="4294967295"/>
          </p:nvPr>
        </p:nvSpPr>
        <p:spPr>
          <a:xfrm>
            <a:off x="2209800" y="274638"/>
            <a:ext cx="6477000" cy="1143000"/>
          </a:xfrm>
        </p:spPr>
        <p:txBody>
          <a:bodyPr/>
          <a:lstStyle/>
          <a:p>
            <a:pPr algn="l" eaLnBrk="1" hangingPunct="1"/>
            <a:r>
              <a:rPr lang="en-US" sz="3200">
                <a:solidFill>
                  <a:srgbClr val="002666"/>
                </a:solidFill>
                <a:latin typeface="Futura Book" charset="0"/>
              </a:rPr>
              <a:t>Protect Passwords</a:t>
            </a:r>
          </a:p>
        </p:txBody>
      </p:sp>
      <p:pic>
        <p:nvPicPr>
          <p:cNvPr id="15364" name="Picture 7"/>
          <p:cNvPicPr>
            <a:picLocks noGrp="1" noChangeAspect="1" noChangeArrowheads="1"/>
          </p:cNvPicPr>
          <p:nvPr>
            <p:ph idx="4294967295"/>
          </p:nvPr>
        </p:nvPicPr>
        <p:blipFill>
          <a:blip r:embed="rId3">
            <a:extLst>
              <a:ext uri="{28A0092B-C50C-407E-A947-70E740481C1C}">
                <a14:useLocalDpi xmlns:a14="http://schemas.microsoft.com/office/drawing/2010/main" xmlns="" val="0"/>
              </a:ext>
            </a:extLst>
          </a:blip>
          <a:srcRect/>
          <a:stretch>
            <a:fillRect/>
          </a:stretch>
        </p:blipFill>
        <p:spPr>
          <a:xfrm>
            <a:off x="433388" y="146050"/>
            <a:ext cx="1266825" cy="1444625"/>
          </a:xfrm>
          <a:ln/>
        </p:spPr>
      </p:pic>
      <p:sp>
        <p:nvSpPr>
          <p:cNvPr id="15365" name="Slide Number Placeholder 18"/>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fld id="{7A335FA5-49B4-4105-AB8F-8A5A05EE22D4}" type="slidenum">
              <a:rPr lang="en-US" sz="1200">
                <a:solidFill>
                  <a:srgbClr val="898989"/>
                </a:solidFill>
                <a:latin typeface="Calibri" pitchFamily="34" charset="0"/>
              </a:rPr>
              <a:pPr algn="r" eaLnBrk="1" hangingPunct="1"/>
              <a:t>81</a:t>
            </a:fld>
            <a:endParaRPr lang="en-US" sz="1200">
              <a:solidFill>
                <a:srgbClr val="898989"/>
              </a:solidFill>
              <a:latin typeface="Calibri" pitchFamily="34" charset="0"/>
            </a:endParaRPr>
          </a:p>
        </p:txBody>
      </p:sp>
      <p:sp>
        <p:nvSpPr>
          <p:cNvPr id="15366" name="Rectangle 9"/>
          <p:cNvSpPr>
            <a:spLocks noChangeArrowheads="1"/>
          </p:cNvSpPr>
          <p:nvPr/>
        </p:nvSpPr>
        <p:spPr bwMode="auto">
          <a:xfrm>
            <a:off x="381000" y="1676400"/>
            <a:ext cx="8382000" cy="4419600"/>
          </a:xfrm>
          <a:prstGeom prst="rect">
            <a:avLst/>
          </a:prstGeom>
          <a:solidFill>
            <a:srgbClr val="F2EBCC"/>
          </a:solidFill>
          <a:ln w="25400" cmpd="sng">
            <a:solidFill>
              <a:srgbClr val="E5D699"/>
            </a:solidFill>
            <a:miter lim="800000"/>
            <a:headEnd/>
            <a:tailEnd/>
          </a:ln>
        </p:spPr>
        <p:txBody>
          <a:bodyPr/>
          <a:lstStyle/>
          <a:p>
            <a:pPr marL="273050" indent="-273050">
              <a:buFont typeface="Wingdings" pitchFamily="2" charset="2"/>
              <a:buChar char="§"/>
            </a:pPr>
            <a:r>
              <a:rPr lang="en-US" sz="1600">
                <a:solidFill>
                  <a:srgbClr val="002666"/>
                </a:solidFill>
                <a:latin typeface="Futura Book" charset="0"/>
              </a:rPr>
              <a:t>Do not share your passwords, and always make new passwords difficult to guess by avoiding dictionary words, and mixing letters, numbers and punctuation.</a:t>
            </a:r>
          </a:p>
          <a:p>
            <a:pPr marL="273050" indent="-273050">
              <a:buFont typeface="Wingdings" pitchFamily="2" charset="2"/>
              <a:buChar char="§"/>
            </a:pPr>
            <a:endParaRPr lang="en-US" sz="1600">
              <a:solidFill>
                <a:srgbClr val="002666"/>
              </a:solidFill>
              <a:latin typeface="Futura Book" charset="0"/>
            </a:endParaRPr>
          </a:p>
          <a:p>
            <a:pPr marL="273050" indent="-273050">
              <a:buFont typeface="Wingdings" pitchFamily="2" charset="2"/>
              <a:buChar char="§"/>
            </a:pPr>
            <a:r>
              <a:rPr lang="en-US" sz="1600">
                <a:solidFill>
                  <a:srgbClr val="002666"/>
                </a:solidFill>
                <a:latin typeface="Futura Book" charset="0"/>
              </a:rPr>
              <a:t>Do not use one of these common passwords or any variation of them: qwerty1, abc123, letmein, password1, iloveyou1, (yourname1), baseball1.</a:t>
            </a:r>
          </a:p>
          <a:p>
            <a:pPr marL="273050" indent="-273050">
              <a:buFont typeface="Wingdings" pitchFamily="2" charset="2"/>
              <a:buChar char="§"/>
            </a:pPr>
            <a:endParaRPr lang="en-US" sz="1600">
              <a:solidFill>
                <a:srgbClr val="002666"/>
              </a:solidFill>
              <a:latin typeface="Futura Book" charset="0"/>
            </a:endParaRPr>
          </a:p>
          <a:p>
            <a:pPr marL="273050" indent="-273050">
              <a:buFont typeface="Wingdings" pitchFamily="2" charset="2"/>
              <a:buChar char="§"/>
            </a:pPr>
            <a:r>
              <a:rPr lang="en-US" sz="1600">
                <a:solidFill>
                  <a:srgbClr val="002666"/>
                </a:solidFill>
                <a:latin typeface="Futura Book" charset="0"/>
              </a:rPr>
              <a:t>  Change your passwords periodically.</a:t>
            </a:r>
          </a:p>
          <a:p>
            <a:pPr marL="273050" indent="-273050">
              <a:buFont typeface="Wingdings" pitchFamily="2" charset="2"/>
              <a:buChar char="§"/>
            </a:pPr>
            <a:endParaRPr lang="en-US" sz="1600">
              <a:solidFill>
                <a:srgbClr val="002666"/>
              </a:solidFill>
              <a:latin typeface="Futura Book" charset="0"/>
            </a:endParaRPr>
          </a:p>
          <a:p>
            <a:pPr marL="273050" indent="-273050">
              <a:buFont typeface="Wingdings" pitchFamily="2" charset="2"/>
              <a:buChar char="§"/>
            </a:pPr>
            <a:r>
              <a:rPr lang="en-US" sz="1600">
                <a:solidFill>
                  <a:srgbClr val="002666"/>
                </a:solidFill>
                <a:latin typeface="Futura Book" charset="0"/>
              </a:rPr>
              <a:t>When choosing a password:</a:t>
            </a:r>
          </a:p>
          <a:p>
            <a:pPr marL="730250" lvl="1" indent="-273050">
              <a:buFont typeface="Courier New" pitchFamily="49" charset="0"/>
              <a:buChar char="o"/>
            </a:pPr>
            <a:r>
              <a:rPr lang="en-US" sz="1600">
                <a:solidFill>
                  <a:srgbClr val="002666"/>
                </a:solidFill>
                <a:latin typeface="Futura Book" charset="0"/>
              </a:rPr>
              <a:t>Mix upper and lower case letters</a:t>
            </a:r>
          </a:p>
          <a:p>
            <a:pPr marL="730250" lvl="1" indent="-273050">
              <a:buFont typeface="Courier New" pitchFamily="49" charset="0"/>
              <a:buChar char="o"/>
            </a:pPr>
            <a:r>
              <a:rPr lang="en-US" sz="1600">
                <a:solidFill>
                  <a:srgbClr val="002666"/>
                </a:solidFill>
                <a:latin typeface="Futura Book" charset="0"/>
              </a:rPr>
              <a:t>Use a minimum of 8 characters</a:t>
            </a:r>
          </a:p>
          <a:p>
            <a:pPr marL="730250" lvl="1" indent="-273050">
              <a:buFont typeface="Courier New" pitchFamily="49" charset="0"/>
              <a:buChar char="o"/>
            </a:pPr>
            <a:r>
              <a:rPr lang="en-US" sz="1600">
                <a:solidFill>
                  <a:srgbClr val="002666"/>
                </a:solidFill>
                <a:latin typeface="Futura Book" charset="0"/>
              </a:rPr>
              <a:t>Use mnemonics to help you remember a difficult password</a:t>
            </a:r>
          </a:p>
          <a:p>
            <a:pPr marL="273050" indent="-273050">
              <a:buFont typeface="Wingdings" pitchFamily="2" charset="2"/>
              <a:buChar char="§"/>
            </a:pPr>
            <a:endParaRPr lang="en-US" sz="1600">
              <a:solidFill>
                <a:srgbClr val="002666"/>
              </a:solidFill>
              <a:latin typeface="Futura Book" charset="0"/>
            </a:endParaRPr>
          </a:p>
          <a:p>
            <a:pPr marL="273050" indent="-273050">
              <a:buFont typeface="Wingdings" pitchFamily="2" charset="2"/>
              <a:buChar char="§"/>
            </a:pPr>
            <a:r>
              <a:rPr lang="en-US" sz="1600">
                <a:solidFill>
                  <a:srgbClr val="002666"/>
                </a:solidFill>
                <a:latin typeface="Futura Book" charset="0"/>
              </a:rPr>
              <a:t>Store passwords in a safe place. Consider using KeePass Password Safe (</a:t>
            </a:r>
            <a:r>
              <a:rPr lang="en-US" sz="1600">
                <a:solidFill>
                  <a:srgbClr val="002666"/>
                </a:solidFill>
                <a:latin typeface="Calibri" pitchFamily="34" charset="0"/>
                <a:hlinkClick r:id="rId4"/>
              </a:rPr>
              <a:t>http://keepass.info/</a:t>
            </a:r>
            <a:r>
              <a:rPr lang="en-US" sz="1600">
                <a:solidFill>
                  <a:srgbClr val="002666"/>
                </a:solidFill>
                <a:latin typeface="Futura Book" charset="0"/>
              </a:rPr>
              <a:t>),</a:t>
            </a:r>
            <a:r>
              <a:rPr lang="en-US" sz="1600">
                <a:solidFill>
                  <a:srgbClr val="002666"/>
                </a:solidFill>
                <a:latin typeface="Calibri" pitchFamily="34" charset="0"/>
              </a:rPr>
              <a:t> </a:t>
            </a:r>
            <a:r>
              <a:rPr lang="en-US" sz="1600">
                <a:solidFill>
                  <a:srgbClr val="002666"/>
                </a:solidFill>
                <a:latin typeface="Futura Book" charset="0"/>
              </a:rPr>
              <a:t>Keychain (Mac) or an encrypted USB drive to store passwords. Avoid keeping passwords on a Post-it under your keyboard, on your monitor or in a drawer near your computer!</a:t>
            </a:r>
          </a:p>
          <a:p>
            <a:pPr marL="273050" indent="-273050">
              <a:buFont typeface="Wingdings" pitchFamily="2" charset="2"/>
              <a:buChar char="§"/>
            </a:pPr>
            <a:endParaRPr lang="en-US">
              <a:solidFill>
                <a:srgbClr val="002666"/>
              </a:solidFill>
              <a:latin typeface="Futura Book" charset="0"/>
            </a:endParaRPr>
          </a:p>
          <a:p>
            <a:pPr marL="273050" indent="-273050">
              <a:buFont typeface="Wingdings" pitchFamily="2" charset="2"/>
              <a:buChar char="§"/>
            </a:pPr>
            <a:endParaRPr lang="en-US" sz="2000">
              <a:solidFill>
                <a:srgbClr val="17375E"/>
              </a:solidFill>
              <a:latin typeface="Futura Book" charset="0"/>
            </a:endParaRPr>
          </a:p>
          <a:p>
            <a:pPr marL="273050" indent="-273050">
              <a:buFont typeface="Wingdings" pitchFamily="2" charset="2"/>
              <a:buChar char="§"/>
            </a:pPr>
            <a:endParaRPr lang="en-US" sz="2000">
              <a:solidFill>
                <a:srgbClr val="17375E"/>
              </a:solidFill>
              <a:latin typeface="Futura Book" charset="0"/>
            </a:endParaRPr>
          </a:p>
          <a:p>
            <a:pPr marL="273050" indent="-273050"/>
            <a:endParaRPr lang="en-US" sz="2000">
              <a:solidFill>
                <a:srgbClr val="17375E"/>
              </a:solidFill>
              <a:latin typeface="Futura Book" charset="0"/>
            </a:endParaRPr>
          </a:p>
        </p:txBody>
      </p:sp>
      <p:pic>
        <p:nvPicPr>
          <p:cNvPr id="15367" name="Picture 11" descr="usb_purple.jpg"/>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689100" y="1073150"/>
            <a:ext cx="347663"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5368" name="Picture 5"/>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89100" y="615950"/>
            <a:ext cx="352425"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5369" name="Picture 4"/>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689100" y="463550"/>
            <a:ext cx="352425"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5370" name="Picture 3"/>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689100" y="311150"/>
            <a:ext cx="352425"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5371" name="Picture 2"/>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1689100" y="158750"/>
            <a:ext cx="352425"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Tree>
    <p:extLst>
      <p:ext uri="{BB962C8B-B14F-4D97-AF65-F5344CB8AC3E}">
        <p14:creationId xmlns:p14="http://schemas.microsoft.com/office/powerpoint/2010/main" xmlns="" val="7747000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89100" y="10001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6387"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89100" y="8477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6388"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89100" y="6953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6389"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689100" y="5429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6390" name="Title 1"/>
          <p:cNvSpPr txBox="1">
            <a:spLocks noChangeArrowheads="1"/>
          </p:cNvSpPr>
          <p:nvPr/>
        </p:nvSpPr>
        <p:spPr bwMode="auto">
          <a:xfrm>
            <a:off x="2209800" y="228600"/>
            <a:ext cx="6477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eaLnBrk="1" hangingPunct="1"/>
            <a:r>
              <a:rPr lang="en-US" sz="3200">
                <a:solidFill>
                  <a:srgbClr val="002666"/>
                </a:solidFill>
                <a:latin typeface="Futura Book" charset="0"/>
              </a:rPr>
              <a:t>Back Up Important Files</a:t>
            </a:r>
          </a:p>
        </p:txBody>
      </p:sp>
      <p:pic>
        <p:nvPicPr>
          <p:cNvPr id="16391" name="Picture 3"/>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89100" y="3905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6392" name="Content Placeholder 11"/>
          <p:cNvSpPr txBox="1">
            <a:spLocks/>
          </p:cNvSpPr>
          <p:nvPr/>
        </p:nvSpPr>
        <p:spPr bwMode="auto">
          <a:xfrm>
            <a:off x="457200" y="1752600"/>
            <a:ext cx="8229600" cy="4495800"/>
          </a:xfrm>
          <a:prstGeom prst="rect">
            <a:avLst/>
          </a:prstGeom>
          <a:solidFill>
            <a:srgbClr val="F2EBCC"/>
          </a:solidFill>
          <a:ln w="25400" cmpd="sng">
            <a:solidFill>
              <a:srgbClr val="E5D699"/>
            </a:solidFill>
            <a:miter lim="800000"/>
            <a:headEnd/>
            <a:tailEnd/>
          </a:ln>
        </p:spPr>
        <p:txBody>
          <a:bodyPr/>
          <a:lstStyle>
            <a:lvl1pPr marL="273050" indent="-273050"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eaLnBrk="1" hangingPunct="1">
              <a:buFont typeface="Wingdings" pitchFamily="2" charset="2"/>
              <a:buChar char="§"/>
            </a:pPr>
            <a:r>
              <a:rPr lang="en-US" altLang="en-US" sz="1800">
                <a:solidFill>
                  <a:srgbClr val="002666"/>
                </a:solidFill>
                <a:latin typeface="Futura Book" charset="0"/>
              </a:rPr>
              <a:t>Reduce your risk of losing important files to a virus, computer crash, theft or disaster by creating back-up copies.</a:t>
            </a:r>
          </a:p>
          <a:p>
            <a:pPr eaLnBrk="1" hangingPunct="1"/>
            <a:endParaRPr lang="en-US" altLang="en-US" sz="1800">
              <a:solidFill>
                <a:srgbClr val="002666"/>
              </a:solidFill>
              <a:latin typeface="Futura Book" charset="0"/>
            </a:endParaRPr>
          </a:p>
          <a:p>
            <a:pPr eaLnBrk="1" hangingPunct="1">
              <a:buFont typeface="Wingdings" pitchFamily="2" charset="2"/>
              <a:buChar char="§"/>
            </a:pPr>
            <a:r>
              <a:rPr lang="en-US" altLang="en-US" sz="1800">
                <a:solidFill>
                  <a:srgbClr val="002666"/>
                </a:solidFill>
                <a:latin typeface="Futura Book" charset="0"/>
              </a:rPr>
              <a:t>Keep your critical files in one place on your computer</a:t>
            </a:r>
            <a:r>
              <a:rPr lang="ja-JP" altLang="en-US" sz="1800">
                <a:solidFill>
                  <a:srgbClr val="002666"/>
                </a:solidFill>
                <a:latin typeface="Futura Book" charset="0"/>
              </a:rPr>
              <a:t>’</a:t>
            </a:r>
            <a:r>
              <a:rPr lang="en-US" sz="1800">
                <a:solidFill>
                  <a:srgbClr val="002666"/>
                </a:solidFill>
                <a:latin typeface="Futura Book" charset="0"/>
              </a:rPr>
              <a:t>s hard drive so you can easily create a back up copy.</a:t>
            </a:r>
          </a:p>
          <a:p>
            <a:pPr eaLnBrk="1" hangingPunct="1"/>
            <a:endParaRPr lang="en-US" altLang="en-US" sz="1800">
              <a:solidFill>
                <a:srgbClr val="002666"/>
              </a:solidFill>
              <a:latin typeface="Futura Book" charset="0"/>
            </a:endParaRPr>
          </a:p>
          <a:p>
            <a:pPr eaLnBrk="1" hangingPunct="1">
              <a:buFont typeface="Wingdings" pitchFamily="2" charset="2"/>
              <a:buChar char="§"/>
            </a:pPr>
            <a:r>
              <a:rPr lang="en-US" altLang="en-US" sz="1800">
                <a:solidFill>
                  <a:srgbClr val="002666"/>
                </a:solidFill>
                <a:latin typeface="Futura Book" charset="0"/>
              </a:rPr>
              <a:t>Save copies of your important documents and files to a CD, online back up service, flash or USB drive, or a server.</a:t>
            </a:r>
          </a:p>
          <a:p>
            <a:pPr eaLnBrk="1" hangingPunct="1"/>
            <a:endParaRPr lang="en-US" altLang="en-US" sz="1800">
              <a:solidFill>
                <a:srgbClr val="002666"/>
              </a:solidFill>
              <a:latin typeface="Futura Book" charset="0"/>
            </a:endParaRPr>
          </a:p>
          <a:p>
            <a:pPr eaLnBrk="1" hangingPunct="1">
              <a:buFont typeface="Wingdings" pitchFamily="2" charset="2"/>
              <a:buChar char="§"/>
            </a:pPr>
            <a:r>
              <a:rPr lang="en-US" altLang="en-US" sz="1800">
                <a:solidFill>
                  <a:srgbClr val="002666"/>
                </a:solidFill>
                <a:latin typeface="Futura Book" charset="0"/>
              </a:rPr>
              <a:t>Store your back-up media in a secure place away from your computer, in case of fire or theft.</a:t>
            </a:r>
          </a:p>
          <a:p>
            <a:pPr eaLnBrk="1" hangingPunct="1">
              <a:buFont typeface="Wingdings" pitchFamily="2" charset="2"/>
              <a:buChar char="§"/>
            </a:pPr>
            <a:endParaRPr lang="en-US" altLang="en-US" sz="1800">
              <a:solidFill>
                <a:srgbClr val="002666"/>
              </a:solidFill>
              <a:latin typeface="Futura Book" charset="0"/>
            </a:endParaRPr>
          </a:p>
          <a:p>
            <a:pPr eaLnBrk="1" hangingPunct="1">
              <a:buFont typeface="Wingdings" pitchFamily="2" charset="2"/>
              <a:buChar char="§"/>
            </a:pPr>
            <a:r>
              <a:rPr lang="en-US" altLang="en-US" sz="1800">
                <a:solidFill>
                  <a:srgbClr val="002666"/>
                </a:solidFill>
                <a:latin typeface="Futura Book" charset="0"/>
              </a:rPr>
              <a:t>Test your back up media periodically to make sure the files are accessible and readable. </a:t>
            </a:r>
          </a:p>
          <a:p>
            <a:pPr eaLnBrk="1" hangingPunct="1">
              <a:buFont typeface="Wingdings" pitchFamily="2" charset="2"/>
              <a:buChar char="§"/>
            </a:pPr>
            <a:endParaRPr lang="en-US" altLang="en-US" sz="1800">
              <a:solidFill>
                <a:srgbClr val="17375E"/>
              </a:solidFill>
              <a:latin typeface="Futura Book" charset="0"/>
            </a:endParaRPr>
          </a:p>
          <a:p>
            <a:pPr eaLnBrk="1" hangingPunct="1"/>
            <a:endParaRPr lang="en-US" altLang="en-US" sz="2000" i="1">
              <a:solidFill>
                <a:srgbClr val="17375E"/>
              </a:solidFill>
              <a:latin typeface="Futura Book" charset="0"/>
            </a:endParaRPr>
          </a:p>
        </p:txBody>
      </p:sp>
      <p:pic>
        <p:nvPicPr>
          <p:cNvPr id="16393" name="Picture 12" descr="usb_purple.jpg"/>
          <p:cNvPicPr>
            <a:picLocks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33388" y="219075"/>
            <a:ext cx="1266825" cy="144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pic>
        <p:nvPicPr>
          <p:cNvPr id="16394" name="Picture 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689100" y="238125"/>
            <a:ext cx="352425"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6395" name="Slide Number Placeholder 15"/>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fld id="{2C77E7BD-594C-4AEC-BF7A-ED67690172E9}" type="slidenum">
              <a:rPr lang="en-US" sz="1200">
                <a:solidFill>
                  <a:srgbClr val="898989"/>
                </a:solidFill>
                <a:latin typeface="Calibri" pitchFamily="34" charset="0"/>
              </a:rPr>
              <a:pPr algn="r" eaLnBrk="1" hangingPunct="1"/>
              <a:t>82</a:t>
            </a:fld>
            <a:endParaRPr lang="en-US" sz="1200">
              <a:solidFill>
                <a:srgbClr val="898989"/>
              </a:solidFill>
              <a:latin typeface="Calibri" pitchFamily="34" charset="0"/>
            </a:endParaRPr>
          </a:p>
        </p:txBody>
      </p:sp>
    </p:spTree>
    <p:extLst>
      <p:ext uri="{BB962C8B-B14F-4D97-AF65-F5344CB8AC3E}">
        <p14:creationId xmlns:p14="http://schemas.microsoft.com/office/powerpoint/2010/main" xmlns="" val="12289694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Title 1"/>
          <p:cNvGrpSpPr>
            <a:grpSpLocks/>
          </p:cNvGrpSpPr>
          <p:nvPr/>
        </p:nvGrpSpPr>
        <p:grpSpPr bwMode="auto">
          <a:xfrm>
            <a:off x="596900" y="628650"/>
            <a:ext cx="8255000" cy="73025"/>
            <a:chOff x="0" y="0"/>
            <a:chExt cx="5200" cy="46"/>
          </a:xfrm>
        </p:grpSpPr>
        <p:pic>
          <p:nvPicPr>
            <p:cNvPr id="17411" name="Title 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200"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7412" name="Text Box 4"/>
            <p:cNvSpPr txBox="1">
              <a:spLocks noChangeArrowheads="1"/>
            </p:cNvSpPr>
            <p:nvPr/>
          </p:nvSpPr>
          <p:spPr bwMode="auto">
            <a:xfrm>
              <a:off x="8" y="7"/>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002666"/>
                  </a:solidFill>
                  <a:latin typeface="Futura Book" charset="0"/>
                </a:rPr>
                <a:t>CYBER-SAFETY AT HOME</a:t>
              </a:r>
              <a:r>
                <a:rPr lang="en-US" sz="3200">
                  <a:solidFill>
                    <a:srgbClr val="10253F"/>
                  </a:solidFill>
                  <a:effectLst>
                    <a:outerShdw blurRad="38100" dist="38100" dir="2700000" algn="tl">
                      <a:srgbClr val="C0C0C0"/>
                    </a:outerShdw>
                  </a:effectLst>
                  <a:latin typeface="Futura Book" charset="0"/>
                </a:rPr>
                <a:t/>
              </a:r>
              <a:br>
                <a:rPr lang="en-US" sz="3200">
                  <a:solidFill>
                    <a:srgbClr val="10253F"/>
                  </a:solidFill>
                  <a:effectLst>
                    <a:outerShdw blurRad="38100" dist="38100" dir="2700000" algn="tl">
                      <a:srgbClr val="C0C0C0"/>
                    </a:outerShdw>
                  </a:effectLst>
                  <a:latin typeface="Futura Book" charset="0"/>
                </a:rPr>
              </a:br>
              <a:endParaRPr lang="en-US" sz="3200">
                <a:solidFill>
                  <a:srgbClr val="10253F"/>
                </a:solidFill>
                <a:effectLst>
                  <a:outerShdw blurRad="38100" dist="38100" dir="2700000" algn="tl">
                    <a:srgbClr val="C0C0C0"/>
                  </a:outerShdw>
                </a:effectLst>
                <a:latin typeface="Futura Book" charset="0"/>
              </a:endParaRPr>
            </a:p>
          </p:txBody>
        </p:sp>
      </p:grpSp>
      <p:sp>
        <p:nvSpPr>
          <p:cNvPr id="17413" name="Content Placeholder 2"/>
          <p:cNvSpPr>
            <a:spLocks noGrp="1"/>
          </p:cNvSpPr>
          <p:nvPr>
            <p:ph idx="4294967295"/>
          </p:nvPr>
        </p:nvSpPr>
        <p:spPr>
          <a:xfrm>
            <a:off x="457200" y="914400"/>
            <a:ext cx="8229600" cy="5029200"/>
          </a:xfrm>
        </p:spPr>
        <p:txBody>
          <a:bodyPr/>
          <a:lstStyle/>
          <a:p>
            <a:pPr marL="273050" indent="-273050" eaLnBrk="1" hangingPunct="1">
              <a:spcBef>
                <a:spcPct val="0"/>
              </a:spcBef>
              <a:buFont typeface="Wingdings" pitchFamily="2" charset="2"/>
              <a:buChar char="§"/>
            </a:pPr>
            <a:r>
              <a:rPr lang="en-US" sz="1800">
                <a:solidFill>
                  <a:srgbClr val="002666"/>
                </a:solidFill>
                <a:latin typeface="Futura Book" charset="0"/>
              </a:rPr>
              <a:t>Physically secure your computer by using security cables and locking doors and windows in the dorms and off-campus housing.</a:t>
            </a:r>
          </a:p>
          <a:p>
            <a:pPr marL="273050" indent="-273050" eaLnBrk="1" hangingPunct="1">
              <a:spcBef>
                <a:spcPct val="0"/>
              </a:spcBef>
              <a:buFont typeface="Arial" pitchFamily="34" charset="0"/>
              <a:buNone/>
            </a:pPr>
            <a:endParaRPr lang="en-US" sz="1800">
              <a:solidFill>
                <a:srgbClr val="002666"/>
              </a:solidFill>
              <a:latin typeface="Futura Book" charset="0"/>
            </a:endParaRPr>
          </a:p>
          <a:p>
            <a:pPr marL="273050" indent="-273050" eaLnBrk="1" hangingPunct="1">
              <a:spcBef>
                <a:spcPct val="0"/>
              </a:spcBef>
              <a:buFont typeface="Wingdings" pitchFamily="2" charset="2"/>
              <a:buChar char="§"/>
            </a:pPr>
            <a:r>
              <a:rPr lang="en-US" sz="1800">
                <a:solidFill>
                  <a:srgbClr val="002666"/>
                </a:solidFill>
                <a:latin typeface="Futura Book" charset="0"/>
              </a:rPr>
              <a:t>Avoid leaving your laptop unsupervised and in plain view in the library or coffee house, or in your car, dorm room or home.</a:t>
            </a:r>
          </a:p>
          <a:p>
            <a:pPr marL="273050" indent="-273050" eaLnBrk="1" hangingPunct="1">
              <a:spcBef>
                <a:spcPct val="0"/>
              </a:spcBef>
              <a:buFont typeface="Wingdings" pitchFamily="2" charset="2"/>
              <a:buChar char="§"/>
            </a:pPr>
            <a:endParaRPr lang="en-US" sz="1800">
              <a:solidFill>
                <a:srgbClr val="002666"/>
              </a:solidFill>
              <a:latin typeface="Futura Book" charset="0"/>
            </a:endParaRPr>
          </a:p>
          <a:p>
            <a:pPr marL="273050" indent="-273050" eaLnBrk="1" hangingPunct="1">
              <a:spcBef>
                <a:spcPct val="0"/>
              </a:spcBef>
              <a:buFont typeface="Wingdings" pitchFamily="2" charset="2"/>
              <a:buChar char="§"/>
            </a:pPr>
            <a:r>
              <a:rPr lang="en-US" sz="1800">
                <a:solidFill>
                  <a:srgbClr val="002666"/>
                </a:solidFill>
                <a:latin typeface="Futura Book" charset="0"/>
              </a:rPr>
              <a:t>Set up a user account and password to prevent unauthorized access to your computer files.</a:t>
            </a:r>
          </a:p>
          <a:p>
            <a:pPr marL="273050" indent="-273050" eaLnBrk="1" hangingPunct="1">
              <a:spcBef>
                <a:spcPct val="0"/>
              </a:spcBef>
              <a:buFont typeface="Wingdings" pitchFamily="2" charset="2"/>
              <a:buChar char="§"/>
            </a:pPr>
            <a:endParaRPr lang="en-US" sz="1800">
              <a:solidFill>
                <a:srgbClr val="002666"/>
              </a:solidFill>
              <a:latin typeface="Futura Book" charset="0"/>
            </a:endParaRPr>
          </a:p>
          <a:p>
            <a:pPr marL="273050" indent="-273050" eaLnBrk="1" hangingPunct="1">
              <a:spcBef>
                <a:spcPct val="0"/>
              </a:spcBef>
              <a:buFont typeface="Wingdings" pitchFamily="2" charset="2"/>
              <a:buChar char="§"/>
            </a:pPr>
            <a:r>
              <a:rPr lang="en-US" sz="1800">
                <a:solidFill>
                  <a:srgbClr val="002666"/>
                </a:solidFill>
                <a:latin typeface="Futura Book" charset="0"/>
              </a:rPr>
              <a:t>Do not install unnecessary programs on your computer.</a:t>
            </a:r>
          </a:p>
          <a:p>
            <a:pPr marL="273050" indent="-273050" eaLnBrk="1" hangingPunct="1">
              <a:spcBef>
                <a:spcPct val="0"/>
              </a:spcBef>
              <a:buFont typeface="Arial" pitchFamily="34" charset="0"/>
              <a:buNone/>
            </a:pPr>
            <a:endParaRPr lang="en-US" sz="1800">
              <a:solidFill>
                <a:srgbClr val="002666"/>
              </a:solidFill>
              <a:latin typeface="Futura Book" charset="0"/>
            </a:endParaRPr>
          </a:p>
          <a:p>
            <a:pPr marL="273050" indent="-273050" eaLnBrk="1" hangingPunct="1">
              <a:spcBef>
                <a:spcPct val="0"/>
              </a:spcBef>
              <a:buFont typeface="Wingdings" pitchFamily="2" charset="2"/>
              <a:buChar char="§"/>
            </a:pPr>
            <a:r>
              <a:rPr lang="en-US" sz="1800">
                <a:solidFill>
                  <a:srgbClr val="002666"/>
                </a:solidFill>
                <a:latin typeface="Futura Book" charset="0"/>
              </a:rPr>
              <a:t>Microsoft users can download the free Secunia Personal Software Inspector (</a:t>
            </a:r>
            <a:r>
              <a:rPr lang="en-US" sz="1800">
                <a:solidFill>
                  <a:srgbClr val="002666"/>
                </a:solidFill>
                <a:hlinkClick r:id="rId3"/>
              </a:rPr>
              <a:t>https://psi.secunia.com/</a:t>
            </a:r>
            <a:r>
              <a:rPr lang="en-US" sz="1800">
                <a:solidFill>
                  <a:srgbClr val="002666"/>
                </a:solidFill>
              </a:rPr>
              <a:t>), </a:t>
            </a:r>
            <a:r>
              <a:rPr lang="en-US" sz="1800">
                <a:solidFill>
                  <a:srgbClr val="002666"/>
                </a:solidFill>
                <a:latin typeface="Futura Book" charset="0"/>
              </a:rPr>
              <a:t>which lets you scan your computer for any missing operating system or software patches and provides instructions for getting all the latest updates. </a:t>
            </a:r>
          </a:p>
          <a:p>
            <a:pPr marL="273050" indent="-273050" eaLnBrk="1" hangingPunct="1">
              <a:spcBef>
                <a:spcPct val="0"/>
              </a:spcBef>
              <a:buFont typeface="Wingdings" pitchFamily="2" charset="2"/>
              <a:buChar char="§"/>
            </a:pPr>
            <a:endParaRPr lang="en-US" sz="1800">
              <a:solidFill>
                <a:srgbClr val="254061"/>
              </a:solidFill>
              <a:latin typeface="Futura Book" charset="0"/>
            </a:endParaRPr>
          </a:p>
          <a:p>
            <a:pPr marL="273050" indent="-273050" eaLnBrk="1" hangingPunct="1">
              <a:spcBef>
                <a:spcPct val="0"/>
              </a:spcBef>
              <a:buFont typeface="Arial" pitchFamily="34" charset="0"/>
              <a:buNone/>
            </a:pPr>
            <a:endParaRPr lang="en-US" sz="1800">
              <a:solidFill>
                <a:srgbClr val="254061"/>
              </a:solidFill>
              <a:latin typeface="Futura Book" charset="0"/>
            </a:endParaRPr>
          </a:p>
          <a:p>
            <a:pPr marL="273050" indent="-273050" eaLnBrk="1" hangingPunct="1">
              <a:spcBef>
                <a:spcPct val="0"/>
              </a:spcBef>
              <a:buFont typeface="Arial" pitchFamily="34" charset="0"/>
              <a:buNone/>
            </a:pPr>
            <a:endParaRPr lang="en-US" sz="1800">
              <a:solidFill>
                <a:srgbClr val="254061"/>
              </a:solidFill>
              <a:latin typeface="Futura Book" charset="0"/>
            </a:endParaRPr>
          </a:p>
          <a:p>
            <a:pPr marL="273050" indent="-273050" eaLnBrk="1" hangingPunct="1">
              <a:spcBef>
                <a:spcPct val="0"/>
              </a:spcBef>
              <a:buFont typeface="Arial" pitchFamily="34" charset="0"/>
              <a:buNone/>
            </a:pPr>
            <a:endParaRPr lang="en-US" sz="1800">
              <a:solidFill>
                <a:srgbClr val="254061"/>
              </a:solidFill>
              <a:latin typeface="Futura Book" charset="0"/>
            </a:endParaRPr>
          </a:p>
        </p:txBody>
      </p:sp>
      <p:sp>
        <p:nvSpPr>
          <p:cNvPr id="17414" name="Slide Number Placeholder 9"/>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fld id="{11899377-1F0C-41A8-8AC5-101C6935DD4A}" type="slidenum">
              <a:rPr lang="en-US" sz="1200">
                <a:solidFill>
                  <a:srgbClr val="898989"/>
                </a:solidFill>
                <a:latin typeface="Calibri" pitchFamily="34" charset="0"/>
              </a:rPr>
              <a:pPr algn="r" eaLnBrk="1" hangingPunct="1"/>
              <a:t>83</a:t>
            </a:fld>
            <a:endParaRPr lang="en-US" sz="1200">
              <a:solidFill>
                <a:srgbClr val="898989"/>
              </a:solidFill>
              <a:latin typeface="Calibri" pitchFamily="34" charset="0"/>
            </a:endParaRPr>
          </a:p>
        </p:txBody>
      </p:sp>
      <p:grpSp>
        <p:nvGrpSpPr>
          <p:cNvPr id="17415" name="Title 1"/>
          <p:cNvGrpSpPr>
            <a:grpSpLocks/>
          </p:cNvGrpSpPr>
          <p:nvPr/>
        </p:nvGrpSpPr>
        <p:grpSpPr bwMode="auto">
          <a:xfrm>
            <a:off x="444500" y="6003925"/>
            <a:ext cx="8255000" cy="73025"/>
            <a:chOff x="0" y="0"/>
            <a:chExt cx="5200" cy="46"/>
          </a:xfrm>
        </p:grpSpPr>
        <p:pic>
          <p:nvPicPr>
            <p:cNvPr id="17416" name="Title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5200"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7417" name="Text Box 9"/>
            <p:cNvSpPr txBox="1">
              <a:spLocks noChangeArrowheads="1"/>
            </p:cNvSpPr>
            <p:nvPr/>
          </p:nvSpPr>
          <p:spPr bwMode="auto">
            <a:xfrm>
              <a:off x="8" y="10"/>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10253F"/>
                  </a:solidFill>
                  <a:latin typeface="Futura Book" charset="0"/>
                </a:rPr>
                <a:t/>
              </a:r>
              <a:br>
                <a:rPr lang="en-US" sz="3200">
                  <a:solidFill>
                    <a:srgbClr val="10253F"/>
                  </a:solidFill>
                  <a:latin typeface="Futura Book" charset="0"/>
                </a:rPr>
              </a:br>
              <a:endParaRPr lang="en-US" sz="3200">
                <a:solidFill>
                  <a:srgbClr val="10253F"/>
                </a:solidFill>
                <a:latin typeface="Futura Book" charset="0"/>
              </a:endParaRPr>
            </a:p>
          </p:txBody>
        </p:sp>
      </p:grpSp>
      <p:grpSp>
        <p:nvGrpSpPr>
          <p:cNvPr id="17418" name="Group 6"/>
          <p:cNvGrpSpPr>
            <a:grpSpLocks/>
          </p:cNvGrpSpPr>
          <p:nvPr/>
        </p:nvGrpSpPr>
        <p:grpSpPr bwMode="auto">
          <a:xfrm rot="-1200000">
            <a:off x="82550" y="212725"/>
            <a:ext cx="914400" cy="641350"/>
            <a:chOff x="0" y="0"/>
            <a:chExt cx="2524125" cy="1514475"/>
          </a:xfrm>
        </p:grpSpPr>
        <p:grpSp>
          <p:nvGrpSpPr>
            <p:cNvPr id="17419" name="Rectangle 7"/>
            <p:cNvGrpSpPr>
              <a:grpSpLocks/>
            </p:cNvGrpSpPr>
            <p:nvPr/>
          </p:nvGrpSpPr>
          <p:grpSpPr bwMode="auto">
            <a:xfrm rot="1200000">
              <a:off x="-399421" y="-404804"/>
              <a:ext cx="3281363" cy="2418362"/>
              <a:chOff x="0" y="0"/>
              <a:chExt cx="1188720" cy="1024128"/>
            </a:xfrm>
          </p:grpSpPr>
          <p:pic>
            <p:nvPicPr>
              <p:cNvPr id="17420" name="Rectangle 7"/>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0"/>
                <a:ext cx="1188720" cy="1024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7421" name="Text Box 13"/>
              <p:cNvSpPr txBox="1">
                <a:spLocks noChangeArrowheads="1"/>
              </p:cNvSpPr>
              <p:nvPr/>
            </p:nvSpPr>
            <p:spPr bwMode="auto">
              <a:xfrm rot="20400000">
                <a:off x="137414" y="170053"/>
                <a:ext cx="914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sp>
          <p:nvSpPr>
            <p:cNvPr id="17422" name="Rectangle 8"/>
            <p:cNvSpPr>
              <a:spLocks noChangeArrowheads="1"/>
            </p:cNvSpPr>
            <p:nvPr/>
          </p:nvSpPr>
          <p:spPr bwMode="auto">
            <a:xfrm>
              <a:off x="0" y="0"/>
              <a:ext cx="2524125"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nchor="ctr"/>
            <a:lstStyle/>
            <a:p>
              <a:pPr algn="ctr" defTabSz="1066800">
                <a:lnSpc>
                  <a:spcPct val="90000"/>
                </a:lnSpc>
                <a:spcAft>
                  <a:spcPct val="35000"/>
                </a:spcAft>
              </a:pPr>
              <a:r>
                <a:rPr lang="en-US" sz="1000">
                  <a:solidFill>
                    <a:srgbClr val="FFFFFF"/>
                  </a:solidFill>
                  <a:latin typeface="Futura Book" charset="0"/>
                </a:rPr>
                <a:t>Home</a:t>
              </a:r>
            </a:p>
          </p:txBody>
        </p:sp>
      </p:grpSp>
    </p:spTree>
    <p:extLst>
      <p:ext uri="{BB962C8B-B14F-4D97-AF65-F5344CB8AC3E}">
        <p14:creationId xmlns:p14="http://schemas.microsoft.com/office/powerpoint/2010/main" xmlns="" val="17217814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Title 1"/>
          <p:cNvGrpSpPr>
            <a:grpSpLocks/>
          </p:cNvGrpSpPr>
          <p:nvPr/>
        </p:nvGrpSpPr>
        <p:grpSpPr bwMode="auto">
          <a:xfrm>
            <a:off x="596900" y="628650"/>
            <a:ext cx="8255000" cy="73025"/>
            <a:chOff x="0" y="0"/>
            <a:chExt cx="5200" cy="46"/>
          </a:xfrm>
        </p:grpSpPr>
        <p:pic>
          <p:nvPicPr>
            <p:cNvPr id="18435" name="Title 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200"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8436" name="Text Box 4"/>
            <p:cNvSpPr txBox="1">
              <a:spLocks noChangeArrowheads="1"/>
            </p:cNvSpPr>
            <p:nvPr/>
          </p:nvSpPr>
          <p:spPr bwMode="auto">
            <a:xfrm>
              <a:off x="8" y="7"/>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002666"/>
                  </a:solidFill>
                  <a:latin typeface="Futura Book" charset="0"/>
                </a:rPr>
                <a:t>CYBER-SAFETY AT WORK</a:t>
              </a:r>
              <a:r>
                <a:rPr lang="en-US" sz="3200">
                  <a:solidFill>
                    <a:srgbClr val="10253F"/>
                  </a:solidFill>
                  <a:effectLst>
                    <a:outerShdw blurRad="38100" dist="38100" dir="2700000" algn="tl">
                      <a:srgbClr val="C0C0C0"/>
                    </a:outerShdw>
                  </a:effectLst>
                  <a:latin typeface="Futura Book" charset="0"/>
                </a:rPr>
                <a:t/>
              </a:r>
              <a:br>
                <a:rPr lang="en-US" sz="3200">
                  <a:solidFill>
                    <a:srgbClr val="10253F"/>
                  </a:solidFill>
                  <a:effectLst>
                    <a:outerShdw blurRad="38100" dist="38100" dir="2700000" algn="tl">
                      <a:srgbClr val="C0C0C0"/>
                    </a:outerShdw>
                  </a:effectLst>
                  <a:latin typeface="Futura Book" charset="0"/>
                </a:rPr>
              </a:br>
              <a:endParaRPr lang="en-US" sz="3200">
                <a:solidFill>
                  <a:srgbClr val="10253F"/>
                </a:solidFill>
                <a:effectLst>
                  <a:outerShdw blurRad="38100" dist="38100" dir="2700000" algn="tl">
                    <a:srgbClr val="C0C0C0"/>
                  </a:outerShdw>
                </a:effectLst>
                <a:latin typeface="Futura Book" charset="0"/>
              </a:endParaRPr>
            </a:p>
          </p:txBody>
        </p:sp>
      </p:grpSp>
      <p:sp>
        <p:nvSpPr>
          <p:cNvPr id="18437" name="Content Placeholder 2"/>
          <p:cNvSpPr>
            <a:spLocks noGrp="1"/>
          </p:cNvSpPr>
          <p:nvPr>
            <p:ph idx="4294967295"/>
          </p:nvPr>
        </p:nvSpPr>
        <p:spPr>
          <a:xfrm>
            <a:off x="457200" y="914400"/>
            <a:ext cx="8229600" cy="5029200"/>
          </a:xfrm>
        </p:spPr>
        <p:txBody>
          <a:bodyPr/>
          <a:lstStyle/>
          <a:p>
            <a:pPr marL="273050" indent="-273050" eaLnBrk="1" hangingPunct="1">
              <a:spcBef>
                <a:spcPct val="0"/>
              </a:spcBef>
              <a:buFont typeface="Wingdings" pitchFamily="2" charset="2"/>
              <a:buChar char="§"/>
            </a:pPr>
            <a:r>
              <a:rPr lang="en-US" sz="1800">
                <a:solidFill>
                  <a:srgbClr val="002666"/>
                </a:solidFill>
                <a:latin typeface="Futura Book" charset="0"/>
              </a:rPr>
              <a:t>Be sure to work with your technical support coordinator before implementing new cyber-safety measures.</a:t>
            </a:r>
          </a:p>
          <a:p>
            <a:pPr marL="273050" indent="-273050" eaLnBrk="1" hangingPunct="1">
              <a:spcBef>
                <a:spcPct val="0"/>
              </a:spcBef>
              <a:buFont typeface="Arial" pitchFamily="34" charset="0"/>
              <a:buNone/>
            </a:pPr>
            <a:endParaRPr lang="en-US" sz="1800">
              <a:solidFill>
                <a:srgbClr val="002666"/>
              </a:solidFill>
              <a:latin typeface="Futura Book" charset="0"/>
            </a:endParaRPr>
          </a:p>
          <a:p>
            <a:pPr marL="273050" indent="-273050" eaLnBrk="1" hangingPunct="1">
              <a:spcBef>
                <a:spcPct val="0"/>
              </a:spcBef>
              <a:buFont typeface="Wingdings" pitchFamily="2" charset="2"/>
              <a:buChar char="§"/>
            </a:pPr>
            <a:r>
              <a:rPr lang="en-US" sz="1800">
                <a:solidFill>
                  <a:srgbClr val="002666"/>
                </a:solidFill>
                <a:latin typeface="Futura Book" charset="0"/>
              </a:rPr>
              <a:t>Talk with your technical support coordinator about what cyber-safety measures are in place in your department.</a:t>
            </a:r>
          </a:p>
          <a:p>
            <a:pPr marL="273050" indent="-273050" eaLnBrk="1" hangingPunct="1">
              <a:spcBef>
                <a:spcPct val="0"/>
              </a:spcBef>
              <a:buFont typeface="Arial" pitchFamily="34" charset="0"/>
              <a:buNone/>
            </a:pPr>
            <a:endParaRPr lang="en-US" sz="1800">
              <a:solidFill>
                <a:srgbClr val="002666"/>
              </a:solidFill>
              <a:latin typeface="Futura Book" charset="0"/>
            </a:endParaRPr>
          </a:p>
          <a:p>
            <a:pPr marL="273050" indent="-273050" eaLnBrk="1" hangingPunct="1">
              <a:spcBef>
                <a:spcPct val="0"/>
              </a:spcBef>
              <a:buFont typeface="Wingdings" pitchFamily="2" charset="2"/>
              <a:buChar char="§"/>
            </a:pPr>
            <a:r>
              <a:rPr lang="en-US" sz="1800">
                <a:solidFill>
                  <a:srgbClr val="002666"/>
                </a:solidFill>
                <a:latin typeface="Futura Book" charset="0"/>
              </a:rPr>
              <a:t>Report to your supervisor any cyber-safety policy violations, security flaws/weaknesses you discover or any suspicious activity by unauthorized individuals in your work area.  </a:t>
            </a:r>
          </a:p>
          <a:p>
            <a:pPr marL="273050" indent="-273050" eaLnBrk="1" hangingPunct="1">
              <a:spcBef>
                <a:spcPct val="0"/>
              </a:spcBef>
              <a:buFont typeface="Arial" pitchFamily="34" charset="0"/>
              <a:buNone/>
            </a:pPr>
            <a:endParaRPr lang="en-US" sz="1800">
              <a:solidFill>
                <a:srgbClr val="002666"/>
              </a:solidFill>
              <a:latin typeface="Futura Book" charset="0"/>
            </a:endParaRPr>
          </a:p>
          <a:p>
            <a:pPr marL="273050" indent="-273050" eaLnBrk="1" hangingPunct="1">
              <a:spcBef>
                <a:spcPct val="0"/>
              </a:spcBef>
              <a:buFont typeface="Wingdings" pitchFamily="2" charset="2"/>
              <a:buChar char="§"/>
            </a:pPr>
            <a:r>
              <a:rPr lang="en-US" sz="1800">
                <a:solidFill>
                  <a:srgbClr val="002666"/>
                </a:solidFill>
                <a:latin typeface="Futura Book" charset="0"/>
              </a:rPr>
              <a:t>Physically secure your computer by using security cables and locking building/office doors and windows.</a:t>
            </a:r>
          </a:p>
          <a:p>
            <a:pPr marL="273050" indent="-273050" eaLnBrk="1" hangingPunct="1">
              <a:spcBef>
                <a:spcPct val="0"/>
              </a:spcBef>
              <a:buFont typeface="Arial" pitchFamily="34" charset="0"/>
              <a:buNone/>
            </a:pPr>
            <a:endParaRPr lang="en-US" sz="1800">
              <a:solidFill>
                <a:srgbClr val="002666"/>
              </a:solidFill>
              <a:latin typeface="Futura Book" charset="0"/>
            </a:endParaRPr>
          </a:p>
          <a:p>
            <a:pPr marL="273050" indent="-273050" eaLnBrk="1" hangingPunct="1">
              <a:spcBef>
                <a:spcPct val="0"/>
              </a:spcBef>
              <a:buFont typeface="Wingdings" pitchFamily="2" charset="2"/>
              <a:buChar char="§"/>
            </a:pPr>
            <a:r>
              <a:rPr lang="en-US" sz="1800">
                <a:solidFill>
                  <a:srgbClr val="002666"/>
                </a:solidFill>
                <a:latin typeface="Futura Book" charset="0"/>
              </a:rPr>
              <a:t>Do not install unnecessary programs on your work computer.</a:t>
            </a:r>
          </a:p>
        </p:txBody>
      </p:sp>
      <p:sp>
        <p:nvSpPr>
          <p:cNvPr id="18438" name="Slide Number Placeholder 9"/>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fld id="{CBC1963C-37C5-4969-A5FE-135E04C7D4E1}" type="slidenum">
              <a:rPr lang="en-US" sz="1200">
                <a:solidFill>
                  <a:srgbClr val="898989"/>
                </a:solidFill>
                <a:latin typeface="Calibri" pitchFamily="34" charset="0"/>
              </a:rPr>
              <a:pPr algn="r" eaLnBrk="1" hangingPunct="1"/>
              <a:t>84</a:t>
            </a:fld>
            <a:endParaRPr lang="en-US" sz="1200">
              <a:solidFill>
                <a:srgbClr val="898989"/>
              </a:solidFill>
              <a:latin typeface="Calibri" pitchFamily="34" charset="0"/>
            </a:endParaRPr>
          </a:p>
        </p:txBody>
      </p:sp>
      <p:grpSp>
        <p:nvGrpSpPr>
          <p:cNvPr id="18439" name="Title 1"/>
          <p:cNvGrpSpPr>
            <a:grpSpLocks/>
          </p:cNvGrpSpPr>
          <p:nvPr/>
        </p:nvGrpSpPr>
        <p:grpSpPr bwMode="auto">
          <a:xfrm>
            <a:off x="444500" y="6003925"/>
            <a:ext cx="8255000" cy="73025"/>
            <a:chOff x="0" y="0"/>
            <a:chExt cx="5200" cy="46"/>
          </a:xfrm>
        </p:grpSpPr>
        <p:pic>
          <p:nvPicPr>
            <p:cNvPr id="18440" name="Title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5200"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8441" name="Text Box 9"/>
            <p:cNvSpPr txBox="1">
              <a:spLocks noChangeArrowheads="1"/>
            </p:cNvSpPr>
            <p:nvPr/>
          </p:nvSpPr>
          <p:spPr bwMode="auto">
            <a:xfrm>
              <a:off x="8" y="10"/>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10253F"/>
                  </a:solidFill>
                  <a:latin typeface="Futura Book" charset="0"/>
                </a:rPr>
                <a:t/>
              </a:r>
              <a:br>
                <a:rPr lang="en-US" sz="3200">
                  <a:solidFill>
                    <a:srgbClr val="10253F"/>
                  </a:solidFill>
                  <a:latin typeface="Futura Book" charset="0"/>
                </a:rPr>
              </a:br>
              <a:endParaRPr lang="en-US" sz="3200">
                <a:solidFill>
                  <a:srgbClr val="10253F"/>
                </a:solidFill>
                <a:latin typeface="Futura Book" charset="0"/>
              </a:endParaRPr>
            </a:p>
          </p:txBody>
        </p:sp>
      </p:grpSp>
      <p:grpSp>
        <p:nvGrpSpPr>
          <p:cNvPr id="18442" name="Group 6"/>
          <p:cNvGrpSpPr>
            <a:grpSpLocks/>
          </p:cNvGrpSpPr>
          <p:nvPr/>
        </p:nvGrpSpPr>
        <p:grpSpPr bwMode="auto">
          <a:xfrm rot="-1200000">
            <a:off x="82550" y="212725"/>
            <a:ext cx="914400" cy="641350"/>
            <a:chOff x="0" y="0"/>
            <a:chExt cx="2524125" cy="1514475"/>
          </a:xfrm>
        </p:grpSpPr>
        <p:grpSp>
          <p:nvGrpSpPr>
            <p:cNvPr id="18443" name="Rectangle 7"/>
            <p:cNvGrpSpPr>
              <a:grpSpLocks/>
            </p:cNvGrpSpPr>
            <p:nvPr/>
          </p:nvGrpSpPr>
          <p:grpSpPr bwMode="auto">
            <a:xfrm rot="1200000">
              <a:off x="-399421" y="-404804"/>
              <a:ext cx="3281363" cy="2418362"/>
              <a:chOff x="0" y="0"/>
              <a:chExt cx="1188720" cy="1024128"/>
            </a:xfrm>
          </p:grpSpPr>
          <p:pic>
            <p:nvPicPr>
              <p:cNvPr id="18444" name="Rectangle 7"/>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1188720" cy="1024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8445" name="Text Box 13"/>
              <p:cNvSpPr txBox="1">
                <a:spLocks noChangeArrowheads="1"/>
              </p:cNvSpPr>
              <p:nvPr/>
            </p:nvSpPr>
            <p:spPr bwMode="auto">
              <a:xfrm rot="20400000">
                <a:off x="137414" y="170053"/>
                <a:ext cx="914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sp>
          <p:nvSpPr>
            <p:cNvPr id="18446" name="Rectangle 8"/>
            <p:cNvSpPr>
              <a:spLocks noChangeArrowheads="1"/>
            </p:cNvSpPr>
            <p:nvPr/>
          </p:nvSpPr>
          <p:spPr bwMode="auto">
            <a:xfrm>
              <a:off x="0" y="0"/>
              <a:ext cx="2524125"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nchor="ctr"/>
            <a:lstStyle/>
            <a:p>
              <a:pPr algn="ctr" defTabSz="1066800">
                <a:lnSpc>
                  <a:spcPct val="90000"/>
                </a:lnSpc>
                <a:spcAft>
                  <a:spcPct val="35000"/>
                </a:spcAft>
              </a:pPr>
              <a:r>
                <a:rPr lang="en-US" sz="1000">
                  <a:solidFill>
                    <a:srgbClr val="FFFFFF"/>
                  </a:solidFill>
                  <a:latin typeface="Futura Book" charset="0"/>
                </a:rPr>
                <a:t>Work</a:t>
              </a:r>
            </a:p>
          </p:txBody>
        </p:sp>
      </p:grpSp>
    </p:spTree>
    <p:extLst>
      <p:ext uri="{BB962C8B-B14F-4D97-AF65-F5344CB8AC3E}">
        <p14:creationId xmlns:p14="http://schemas.microsoft.com/office/powerpoint/2010/main" xmlns="" val="7718887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Title 1"/>
          <p:cNvGrpSpPr>
            <a:grpSpLocks/>
          </p:cNvGrpSpPr>
          <p:nvPr/>
        </p:nvGrpSpPr>
        <p:grpSpPr bwMode="auto">
          <a:xfrm>
            <a:off x="517525" y="628650"/>
            <a:ext cx="8261350" cy="73025"/>
            <a:chOff x="0" y="0"/>
            <a:chExt cx="5204" cy="46"/>
          </a:xfrm>
        </p:grpSpPr>
        <p:pic>
          <p:nvPicPr>
            <p:cNvPr id="19459" name="Title 1"/>
            <p:cNvPicPr>
              <a:picLocks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5204" cy="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9460" name="Text Box 4"/>
            <p:cNvSpPr txBox="1">
              <a:spLocks noChangeArrowheads="1"/>
            </p:cNvSpPr>
            <p:nvPr/>
          </p:nvSpPr>
          <p:spPr bwMode="auto">
            <a:xfrm>
              <a:off x="10" y="7"/>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002666"/>
                  </a:solidFill>
                  <a:latin typeface="Futura Book" charset="0"/>
                </a:rPr>
                <a:t>CAMPUS CYBER-SAFETY SERVICES</a:t>
              </a:r>
              <a:r>
                <a:rPr lang="en-US" sz="3200">
                  <a:solidFill>
                    <a:srgbClr val="10253F"/>
                  </a:solidFill>
                  <a:effectLst>
                    <a:outerShdw blurRad="38100" dist="38100" dir="2700000" algn="tl">
                      <a:srgbClr val="C0C0C0"/>
                    </a:outerShdw>
                  </a:effectLst>
                  <a:latin typeface="Futura Book" charset="0"/>
                </a:rPr>
                <a:t/>
              </a:r>
              <a:br>
                <a:rPr lang="en-US" sz="3200">
                  <a:solidFill>
                    <a:srgbClr val="10253F"/>
                  </a:solidFill>
                  <a:effectLst>
                    <a:outerShdw blurRad="38100" dist="38100" dir="2700000" algn="tl">
                      <a:srgbClr val="C0C0C0"/>
                    </a:outerShdw>
                  </a:effectLst>
                  <a:latin typeface="Futura Book" charset="0"/>
                </a:rPr>
              </a:br>
              <a:endParaRPr lang="en-US" sz="3200">
                <a:solidFill>
                  <a:srgbClr val="10253F"/>
                </a:solidFill>
                <a:effectLst>
                  <a:outerShdw blurRad="38100" dist="38100" dir="2700000" algn="tl">
                    <a:srgbClr val="C0C0C0"/>
                  </a:outerShdw>
                </a:effectLst>
                <a:latin typeface="Futura Book" charset="0"/>
              </a:endParaRPr>
            </a:p>
          </p:txBody>
        </p:sp>
      </p:grpSp>
      <p:sp>
        <p:nvSpPr>
          <p:cNvPr id="19461" name="Content Placeholder 2"/>
          <p:cNvSpPr>
            <a:spLocks noGrp="1"/>
          </p:cNvSpPr>
          <p:nvPr>
            <p:ph idx="4294967295"/>
          </p:nvPr>
        </p:nvSpPr>
        <p:spPr>
          <a:xfrm>
            <a:off x="457200" y="914400"/>
            <a:ext cx="8229600" cy="1447800"/>
          </a:xfrm>
        </p:spPr>
        <p:txBody>
          <a:bodyPr/>
          <a:lstStyle/>
          <a:p>
            <a:pPr eaLnBrk="1" hangingPunct="1">
              <a:buFont typeface="Arial" pitchFamily="34" charset="0"/>
              <a:buNone/>
            </a:pPr>
            <a:r>
              <a:rPr lang="en-US" sz="2000">
                <a:solidFill>
                  <a:srgbClr val="002666"/>
                </a:solidFill>
                <a:latin typeface="Futura Book" charset="0"/>
              </a:rPr>
              <a:t>UC Davis offers services and software to protect the campus network</a:t>
            </a:r>
          </a:p>
          <a:p>
            <a:pPr eaLnBrk="1" hangingPunct="1">
              <a:buFont typeface="Arial" pitchFamily="34" charset="0"/>
              <a:buNone/>
            </a:pPr>
            <a:r>
              <a:rPr lang="en-US" sz="2000">
                <a:solidFill>
                  <a:srgbClr val="002666"/>
                </a:solidFill>
                <a:latin typeface="Futura Book" charset="0"/>
              </a:rPr>
              <a:t>against cyber-safety attacks. These include:</a:t>
            </a:r>
          </a:p>
          <a:p>
            <a:pPr eaLnBrk="1" hangingPunct="1">
              <a:buFont typeface="Arial" pitchFamily="34" charset="0"/>
              <a:buNone/>
            </a:pPr>
            <a:endParaRPr lang="en-US" sz="2200">
              <a:latin typeface="Futura Book" charset="0"/>
            </a:endParaRPr>
          </a:p>
          <a:p>
            <a:pPr eaLnBrk="1" hangingPunct="1">
              <a:buFont typeface="Arial" pitchFamily="34" charset="0"/>
              <a:buNone/>
            </a:pPr>
            <a:endParaRPr lang="en-US" sz="2000">
              <a:latin typeface="Futura Book" charset="0"/>
            </a:endParaRPr>
          </a:p>
          <a:p>
            <a:pPr eaLnBrk="1" hangingPunct="1">
              <a:buFont typeface="Arial" pitchFamily="34" charset="0"/>
              <a:buNone/>
            </a:pPr>
            <a:endParaRPr lang="en-US" sz="2400">
              <a:latin typeface="Futura Book" charset="0"/>
            </a:endParaRPr>
          </a:p>
          <a:p>
            <a:pPr eaLnBrk="1" hangingPunct="1">
              <a:buFont typeface="Arial" pitchFamily="34" charset="0"/>
              <a:buNone/>
            </a:pPr>
            <a:endParaRPr lang="en-US" sz="2400">
              <a:latin typeface="Futura Book" charset="0"/>
            </a:endParaRPr>
          </a:p>
          <a:p>
            <a:pPr eaLnBrk="1" hangingPunct="1">
              <a:buFont typeface="Arial" pitchFamily="34" charset="0"/>
              <a:buNone/>
            </a:pPr>
            <a:endParaRPr lang="en-US" sz="2400">
              <a:latin typeface="Futura Book" charset="0"/>
            </a:endParaRPr>
          </a:p>
          <a:p>
            <a:pPr eaLnBrk="1" hangingPunct="1">
              <a:buFont typeface="Arial" pitchFamily="34" charset="0"/>
              <a:buNone/>
            </a:pPr>
            <a:endParaRPr lang="en-US" sz="2400">
              <a:latin typeface="Futura Book" charset="0"/>
            </a:endParaRPr>
          </a:p>
          <a:p>
            <a:pPr eaLnBrk="1" hangingPunct="1">
              <a:buFont typeface="Arial" pitchFamily="34" charset="0"/>
              <a:buNone/>
            </a:pPr>
            <a:endParaRPr lang="en-US" sz="2400">
              <a:latin typeface="Futura Book" charset="0"/>
            </a:endParaRPr>
          </a:p>
          <a:p>
            <a:pPr eaLnBrk="1" hangingPunct="1">
              <a:buFont typeface="Arial" pitchFamily="34" charset="0"/>
              <a:buNone/>
            </a:pPr>
            <a:endParaRPr lang="en-US" sz="2000">
              <a:latin typeface="Futura Book" charset="0"/>
            </a:endParaRPr>
          </a:p>
          <a:p>
            <a:pPr eaLnBrk="1" hangingPunct="1">
              <a:buFont typeface="Arial" pitchFamily="34" charset="0"/>
              <a:buNone/>
            </a:pPr>
            <a:endParaRPr lang="en-US" sz="2200">
              <a:latin typeface="Futura Book" charset="0"/>
            </a:endParaRPr>
          </a:p>
        </p:txBody>
      </p:sp>
      <p:sp>
        <p:nvSpPr>
          <p:cNvPr id="19462" name="Slide Number Placeholder 11"/>
          <p:cNvSpPr txBox="1">
            <a:spLocks noGrp="1"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r" eaLnBrk="1" hangingPunct="1"/>
            <a:fld id="{3069A8B4-F4AF-4C27-9D66-AADF84DC1384}" type="slidenum">
              <a:rPr lang="en-US" sz="1200">
                <a:solidFill>
                  <a:srgbClr val="898989"/>
                </a:solidFill>
                <a:latin typeface="Calibri" pitchFamily="34" charset="0"/>
              </a:rPr>
              <a:pPr algn="r" eaLnBrk="1" hangingPunct="1"/>
              <a:t>85</a:t>
            </a:fld>
            <a:endParaRPr lang="en-US" sz="1200">
              <a:solidFill>
                <a:srgbClr val="898989"/>
              </a:solidFill>
              <a:latin typeface="Calibri" pitchFamily="34" charset="0"/>
            </a:endParaRPr>
          </a:p>
        </p:txBody>
      </p:sp>
      <p:graphicFrame>
        <p:nvGraphicFramePr>
          <p:cNvPr id="19463" name="Group 7"/>
          <p:cNvGraphicFramePr>
            <a:graphicFrameLocks noGrp="1"/>
          </p:cNvGraphicFramePr>
          <p:nvPr/>
        </p:nvGraphicFramePr>
        <p:xfrm>
          <a:off x="457200" y="2209800"/>
          <a:ext cx="8229600" cy="2591447"/>
        </p:xfrm>
        <a:graphic>
          <a:graphicData uri="http://schemas.openxmlformats.org/drawingml/2006/table">
            <a:tbl>
              <a:tblPr/>
              <a:tblGrid>
                <a:gridCol w="4114800"/>
                <a:gridCol w="4114800"/>
              </a:tblGrid>
              <a:tr h="365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MS PGothic" pitchFamily="34" charset="-128"/>
                        </a:rPr>
                        <a:t>Services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ea typeface="MS PGothic" pitchFamily="34" charset="-128"/>
                        </a:rPr>
                        <a:t>Software</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225675">
                <a:tc>
                  <a:txBody>
                    <a:bodyPr/>
                    <a:lstStyle/>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000" b="0" i="0" u="none" strike="noStrike" cap="none" normalizeH="0" baseline="0" smtClean="0">
                          <a:ln>
                            <a:noFill/>
                          </a:ln>
                          <a:solidFill>
                            <a:srgbClr val="002666"/>
                          </a:solidFill>
                          <a:effectLst/>
                          <a:latin typeface="Futura Book" charset="0"/>
                          <a:ea typeface="MS PGothic" pitchFamily="34" charset="-128"/>
                        </a:rPr>
                        <a:t>Campus email virus filtering </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000" b="0" i="0" u="none" strike="noStrike" cap="none" normalizeH="0" baseline="0" smtClean="0">
                          <a:ln>
                            <a:noFill/>
                          </a:ln>
                          <a:solidFill>
                            <a:srgbClr val="002666"/>
                          </a:solidFill>
                          <a:effectLst/>
                          <a:latin typeface="Futura Book" charset="0"/>
                          <a:ea typeface="MS PGothic" pitchFamily="34" charset="-128"/>
                        </a:rPr>
                        <a:t>Campus firewall services</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000" b="0" i="0" u="none" strike="noStrike" cap="none" normalizeH="0" baseline="0" smtClean="0">
                          <a:ln>
                            <a:noFill/>
                          </a:ln>
                          <a:solidFill>
                            <a:srgbClr val="002666"/>
                          </a:solidFill>
                          <a:effectLst/>
                          <a:latin typeface="Futura Book" charset="0"/>
                          <a:ea typeface="MS PGothic" pitchFamily="34" charset="-128"/>
                        </a:rPr>
                        <a:t>Email attachment filtering</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000" b="0" i="0" u="none" strike="noStrike" cap="none" normalizeH="0" baseline="0" smtClean="0">
                          <a:ln>
                            <a:noFill/>
                          </a:ln>
                          <a:solidFill>
                            <a:srgbClr val="002666"/>
                          </a:solidFill>
                          <a:effectLst/>
                          <a:latin typeface="Futura Book" charset="0"/>
                          <a:ea typeface="MS PGothic" pitchFamily="34" charset="-128"/>
                        </a:rPr>
                        <a:t>Vulnerability scanning</a:t>
                      </a:r>
                    </a:p>
                    <a:p>
                      <a:pPr marL="0" marR="0" lvl="1" indent="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000" b="0" i="0" u="none" strike="noStrike" cap="none" normalizeH="0" baseline="0" smtClean="0">
                          <a:ln>
                            <a:noFill/>
                          </a:ln>
                          <a:solidFill>
                            <a:srgbClr val="002666"/>
                          </a:solidFill>
                          <a:effectLst/>
                          <a:latin typeface="Futura Book" charset="0"/>
                          <a:ea typeface="MS PGothic" pitchFamily="34" charset="-128"/>
                        </a:rPr>
                        <a:t>Intrusion prevention system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2666"/>
                        </a:solidFill>
                        <a:effectLst/>
                        <a:latin typeface="Futura Book" charset="0"/>
                        <a:ea typeface="MS PGothic" pitchFamily="34" charset="-12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73050" marR="0" lvl="1" indent="-2730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000" b="0" i="0" u="none" strike="noStrike" cap="none" normalizeH="0" baseline="0" smtClean="0">
                          <a:ln>
                            <a:noFill/>
                          </a:ln>
                          <a:solidFill>
                            <a:srgbClr val="002666"/>
                          </a:solidFill>
                          <a:effectLst/>
                          <a:latin typeface="Futura Book" charset="0"/>
                          <a:ea typeface="MS PGothic" pitchFamily="34" charset="-128"/>
                        </a:rPr>
                        <a:t>Free anti-virus software: Sophos Anti-virus</a:t>
                      </a:r>
                    </a:p>
                    <a:p>
                      <a:pPr marL="273050" marR="0" lvl="1" indent="-2730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000" b="0" i="0" u="none" strike="noStrike" cap="none" normalizeH="0" baseline="0" smtClean="0">
                          <a:ln>
                            <a:noFill/>
                          </a:ln>
                          <a:solidFill>
                            <a:srgbClr val="002666"/>
                          </a:solidFill>
                          <a:effectLst/>
                          <a:latin typeface="Futura Book" charset="0"/>
                          <a:ea typeface="MS PGothic" pitchFamily="34" charset="-128"/>
                        </a:rPr>
                        <a:t>Free encryption software: Pointsec for PC</a:t>
                      </a:r>
                    </a:p>
                    <a:p>
                      <a:pPr marL="273050" marR="0" lvl="1" indent="-273050" algn="l"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000" b="0" i="0" u="none" strike="noStrike" cap="none" normalizeH="0" baseline="0" smtClean="0">
                          <a:ln>
                            <a:noFill/>
                          </a:ln>
                          <a:solidFill>
                            <a:srgbClr val="002666"/>
                          </a:solidFill>
                          <a:effectLst/>
                          <a:latin typeface="Futura Book" charset="0"/>
                          <a:ea typeface="MS PGothic" pitchFamily="34" charset="-128"/>
                        </a:rPr>
                        <a:t>Free change management software: Tripwire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2666"/>
                        </a:solidFill>
                        <a:effectLst/>
                        <a:latin typeface="Futura Book" charset="0"/>
                        <a:ea typeface="MS PGothic" pitchFamily="34" charset="-128"/>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grpSp>
        <p:nvGrpSpPr>
          <p:cNvPr id="19474" name="Title 1"/>
          <p:cNvGrpSpPr>
            <a:grpSpLocks/>
          </p:cNvGrpSpPr>
          <p:nvPr/>
        </p:nvGrpSpPr>
        <p:grpSpPr bwMode="auto">
          <a:xfrm>
            <a:off x="444500" y="6188075"/>
            <a:ext cx="8255000" cy="79375"/>
            <a:chOff x="0" y="0"/>
            <a:chExt cx="5200" cy="50"/>
          </a:xfrm>
        </p:grpSpPr>
        <p:pic>
          <p:nvPicPr>
            <p:cNvPr id="19475" name="Title 1"/>
            <p:cNvPicPr>
              <a:picLocks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5200" cy="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9476" name="Text Box 20"/>
            <p:cNvSpPr txBox="1">
              <a:spLocks noChangeArrowheads="1"/>
            </p:cNvSpPr>
            <p:nvPr/>
          </p:nvSpPr>
          <p:spPr bwMode="auto">
            <a:xfrm>
              <a:off x="8" y="9"/>
              <a:ext cx="5184" cy="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algn="ctr" eaLnBrk="1" hangingPunct="1"/>
              <a:r>
                <a:rPr lang="en-US" sz="3200">
                  <a:solidFill>
                    <a:srgbClr val="10253F"/>
                  </a:solidFill>
                  <a:latin typeface="Futura Book" charset="0"/>
                </a:rPr>
                <a:t/>
              </a:r>
              <a:br>
                <a:rPr lang="en-US" sz="3200">
                  <a:solidFill>
                    <a:srgbClr val="10253F"/>
                  </a:solidFill>
                  <a:latin typeface="Futura Book" charset="0"/>
                </a:rPr>
              </a:br>
              <a:endParaRPr lang="en-US" sz="3200">
                <a:solidFill>
                  <a:srgbClr val="10253F"/>
                </a:solidFill>
                <a:latin typeface="Futura Book" charset="0"/>
              </a:endParaRPr>
            </a:p>
          </p:txBody>
        </p:sp>
      </p:grpSp>
      <p:sp>
        <p:nvSpPr>
          <p:cNvPr id="19477" name="TextBox 8"/>
          <p:cNvSpPr txBox="1">
            <a:spLocks noChangeArrowheads="1"/>
          </p:cNvSpPr>
          <p:nvPr/>
        </p:nvSpPr>
        <p:spPr bwMode="auto">
          <a:xfrm>
            <a:off x="457200" y="5283200"/>
            <a:ext cx="8229600" cy="56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buFont typeface="Arial" pitchFamily="34" charset="0"/>
              <a:defRPr sz="2400">
                <a:solidFill>
                  <a:schemeClr val="tx1"/>
                </a:solidFill>
                <a:latin typeface="Arial" pitchFamily="34" charset="0"/>
                <a:ea typeface="MS PGothic" pitchFamily="34" charset="-128"/>
              </a:defRPr>
            </a:lvl9pPr>
          </a:lstStyle>
          <a:p>
            <a:pPr eaLnBrk="1" hangingPunct="1"/>
            <a:r>
              <a:rPr lang="en-US" sz="1300">
                <a:solidFill>
                  <a:srgbClr val="002666"/>
                </a:solidFill>
                <a:latin typeface="Futura Book" charset="0"/>
              </a:rPr>
              <a:t>Additional information about these and other campus cyber-safety services, visit </a:t>
            </a:r>
            <a:r>
              <a:rPr lang="en-US" sz="1300">
                <a:solidFill>
                  <a:srgbClr val="002666"/>
                </a:solidFill>
                <a:latin typeface="Calibri" pitchFamily="34" charset="0"/>
                <a:hlinkClick r:id="rId4"/>
              </a:rPr>
              <a:t>http://security.ucdavis.edu</a:t>
            </a:r>
            <a:r>
              <a:rPr lang="en-US" sz="1300">
                <a:solidFill>
                  <a:srgbClr val="002666"/>
                </a:solidFill>
                <a:latin typeface="Futura Book" charset="0"/>
              </a:rPr>
              <a:t>.   </a:t>
            </a:r>
          </a:p>
          <a:p>
            <a:pPr eaLnBrk="1" hangingPunct="1"/>
            <a:endParaRPr lang="en-US" sz="1800">
              <a:latin typeface="Calibri" pitchFamily="34" charset="0"/>
            </a:endParaRPr>
          </a:p>
        </p:txBody>
      </p:sp>
      <p:grpSp>
        <p:nvGrpSpPr>
          <p:cNvPr id="19478" name="Group 7"/>
          <p:cNvGrpSpPr>
            <a:grpSpLocks/>
          </p:cNvGrpSpPr>
          <p:nvPr/>
        </p:nvGrpSpPr>
        <p:grpSpPr bwMode="auto">
          <a:xfrm rot="-1200000">
            <a:off x="82550" y="212725"/>
            <a:ext cx="914400" cy="641350"/>
            <a:chOff x="0" y="0"/>
            <a:chExt cx="2524125" cy="1514475"/>
          </a:xfrm>
        </p:grpSpPr>
        <p:grpSp>
          <p:nvGrpSpPr>
            <p:cNvPr id="19479" name="Rectangle 9"/>
            <p:cNvGrpSpPr>
              <a:grpSpLocks/>
            </p:cNvGrpSpPr>
            <p:nvPr/>
          </p:nvGrpSpPr>
          <p:grpSpPr bwMode="auto">
            <a:xfrm rot="1200000">
              <a:off x="-399421" y="-404804"/>
              <a:ext cx="3281363" cy="2418362"/>
              <a:chOff x="0" y="0"/>
              <a:chExt cx="1188720" cy="1024128"/>
            </a:xfrm>
          </p:grpSpPr>
          <p:pic>
            <p:nvPicPr>
              <p:cNvPr id="19480" name="Rectangle 9"/>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0"/>
                <a:ext cx="1188720" cy="1024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miter lim="800000"/>
                    <a:headEnd/>
                    <a:tailEnd/>
                  </a14:hiddenLine>
                </a:ext>
              </a:extLst>
            </p:spPr>
          </p:pic>
          <p:sp>
            <p:nvSpPr>
              <p:cNvPr id="19481" name="Text Box 25"/>
              <p:cNvSpPr txBox="1">
                <a:spLocks noChangeArrowheads="1"/>
              </p:cNvSpPr>
              <p:nvPr/>
            </p:nvSpPr>
            <p:spPr bwMode="auto">
              <a:xfrm rot="20400000">
                <a:off x="137414" y="170053"/>
                <a:ext cx="9144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sp>
          <p:nvSpPr>
            <p:cNvPr id="19482" name="Rectangle 10"/>
            <p:cNvSpPr>
              <a:spLocks noChangeArrowheads="1"/>
            </p:cNvSpPr>
            <p:nvPr/>
          </p:nvSpPr>
          <p:spPr bwMode="auto">
            <a:xfrm>
              <a:off x="0" y="0"/>
              <a:ext cx="2524125" cy="151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91440" bIns="91440" anchor="ctr"/>
            <a:lstStyle/>
            <a:p>
              <a:pPr algn="ctr" defTabSz="1066800">
                <a:lnSpc>
                  <a:spcPct val="90000"/>
                </a:lnSpc>
                <a:spcAft>
                  <a:spcPct val="35000"/>
                </a:spcAft>
              </a:pPr>
              <a:r>
                <a:rPr lang="en-US" sz="1000">
                  <a:solidFill>
                    <a:srgbClr val="FFFFFF"/>
                  </a:solidFill>
                  <a:latin typeface="Futura Book" charset="0"/>
                </a:rPr>
                <a:t>Campus Services</a:t>
              </a:r>
            </a:p>
          </p:txBody>
        </p:sp>
      </p:grpSp>
    </p:spTree>
    <p:extLst>
      <p:ext uri="{BB962C8B-B14F-4D97-AF65-F5344CB8AC3E}">
        <p14:creationId xmlns:p14="http://schemas.microsoft.com/office/powerpoint/2010/main" xmlns="" val="38310278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a:t>
            </a:r>
            <a:endParaRPr lang="en-US" dirty="0"/>
          </a:p>
        </p:txBody>
      </p:sp>
      <p:sp>
        <p:nvSpPr>
          <p:cNvPr id="3" name="Content Placeholder 2"/>
          <p:cNvSpPr>
            <a:spLocks noGrp="1"/>
          </p:cNvSpPr>
          <p:nvPr>
            <p:ph idx="1"/>
          </p:nvPr>
        </p:nvSpPr>
        <p:spPr/>
        <p:txBody>
          <a:bodyPr/>
          <a:lstStyle/>
          <a:p>
            <a:r>
              <a:rPr lang="en-US" dirty="0" smtClean="0"/>
              <a:t>Defined as, The global communication network that allows almost all computers worldwide to connect and exchange information. </a:t>
            </a:r>
          </a:p>
          <a:p>
            <a:r>
              <a:rPr lang="en-US" dirty="0" smtClean="0"/>
              <a:t>Over 3 billion people (40% of the earth’s population) use the internet</a:t>
            </a:r>
          </a:p>
          <a:p>
            <a:r>
              <a:rPr lang="en-US" dirty="0"/>
              <a:t>G</a:t>
            </a:r>
            <a:r>
              <a:rPr lang="en-US" dirty="0" smtClean="0"/>
              <a:t>rowing by the second</a:t>
            </a:r>
          </a:p>
          <a:p>
            <a:r>
              <a:rPr lang="en-US" smtClean="0">
                <a:hlinkClick r:id="rId2"/>
              </a:rPr>
              <a:t>Ellen</a:t>
            </a: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4273335F-0CBA-4A7B-8E7A-F086110F4B9C}" type="datetime1">
              <a:rPr lang="en-US" smtClean="0"/>
              <a:pPr/>
              <a:t>4/13/2015</a:t>
            </a:fld>
            <a:endParaRPr lang="en-US" dirty="0"/>
          </a:p>
        </p:txBody>
      </p:sp>
      <p:sp>
        <p:nvSpPr>
          <p:cNvPr id="5" name="Footer Placeholder 4"/>
          <p:cNvSpPr>
            <a:spLocks noGrp="1"/>
          </p:cNvSpPr>
          <p:nvPr>
            <p:ph type="ftr" sz="quarter" idx="11"/>
          </p:nvPr>
        </p:nvSpPr>
        <p:spPr/>
        <p:txBody>
          <a:bodyPr/>
          <a:lstStyle/>
          <a:p>
            <a:r>
              <a:rPr lang="en-US" smtClean="0"/>
              <a:t>Cyber Security</a:t>
            </a:r>
            <a:endParaRPr lang="en-US" dirty="0" smtClean="0"/>
          </a:p>
        </p:txBody>
      </p:sp>
      <p:sp>
        <p:nvSpPr>
          <p:cNvPr id="6" name="Slide Number Placeholder 5"/>
          <p:cNvSpPr>
            <a:spLocks noGrp="1"/>
          </p:cNvSpPr>
          <p:nvPr>
            <p:ph type="sldNum" sz="quarter" idx="12"/>
          </p:nvPr>
        </p:nvSpPr>
        <p:spPr/>
        <p:txBody>
          <a:bodyPr/>
          <a:lstStyle/>
          <a:p>
            <a:fld id="{9DFAEFC9-27DA-4D2B-90C3-0BA254F4397B}" type="slidenum">
              <a:rPr lang="en-US" smtClean="0"/>
              <a:pPr/>
              <a:t>86</a:t>
            </a:fld>
            <a:endParaRPr lang="en-US"/>
          </a:p>
        </p:txBody>
      </p:sp>
    </p:spTree>
    <p:extLst>
      <p:ext uri="{BB962C8B-B14F-4D97-AF65-F5344CB8AC3E}">
        <p14:creationId xmlns:p14="http://schemas.microsoft.com/office/powerpoint/2010/main" xmlns="" val="193041239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continued</a:t>
            </a:r>
            <a:endParaRPr lang="en-US" dirty="0"/>
          </a:p>
        </p:txBody>
      </p:sp>
      <p:sp>
        <p:nvSpPr>
          <p:cNvPr id="3" name="Content Placeholder 2"/>
          <p:cNvSpPr>
            <a:spLocks noGrp="1"/>
          </p:cNvSpPr>
          <p:nvPr>
            <p:ph idx="1"/>
          </p:nvPr>
        </p:nvSpPr>
        <p:spPr/>
        <p:txBody>
          <a:bodyPr/>
          <a:lstStyle/>
          <a:p>
            <a:r>
              <a:rPr lang="en-US" dirty="0" smtClean="0"/>
              <a:t>Over 8.7 billion machines are connected to the internet</a:t>
            </a:r>
          </a:p>
          <a:p>
            <a:r>
              <a:rPr lang="en-US" dirty="0" smtClean="0"/>
              <a:t>1.7 billion internet users are in Asian</a:t>
            </a:r>
          </a:p>
          <a:p>
            <a:r>
              <a:rPr lang="en-US" dirty="0" smtClean="0"/>
              <a:t>The first webpage was created on August 6</a:t>
            </a:r>
            <a:r>
              <a:rPr lang="en-US" baseline="30000" dirty="0" smtClean="0"/>
              <a:t>th</a:t>
            </a:r>
            <a:r>
              <a:rPr lang="en-US" dirty="0" smtClean="0"/>
              <a:t> 1991</a:t>
            </a:r>
          </a:p>
          <a:p>
            <a:endParaRPr lang="en-US" dirty="0"/>
          </a:p>
        </p:txBody>
      </p:sp>
      <p:sp>
        <p:nvSpPr>
          <p:cNvPr id="4" name="Date Placeholder 3"/>
          <p:cNvSpPr>
            <a:spLocks noGrp="1"/>
          </p:cNvSpPr>
          <p:nvPr>
            <p:ph type="dt" sz="half" idx="10"/>
          </p:nvPr>
        </p:nvSpPr>
        <p:spPr/>
        <p:txBody>
          <a:bodyPr/>
          <a:lstStyle/>
          <a:p>
            <a:fld id="{D8EC5486-C773-41F5-935B-BB9CC538EFD2}" type="datetime1">
              <a:rPr lang="en-US" smtClean="0"/>
              <a:pPr/>
              <a:t>4/13/2015</a:t>
            </a:fld>
            <a:endParaRPr lang="en-US" dirty="0"/>
          </a:p>
        </p:txBody>
      </p:sp>
      <p:sp>
        <p:nvSpPr>
          <p:cNvPr id="5" name="Footer Placeholder 4"/>
          <p:cNvSpPr>
            <a:spLocks noGrp="1"/>
          </p:cNvSpPr>
          <p:nvPr>
            <p:ph type="ftr" sz="quarter" idx="11"/>
          </p:nvPr>
        </p:nvSpPr>
        <p:spPr/>
        <p:txBody>
          <a:bodyPr/>
          <a:lstStyle/>
          <a:p>
            <a:r>
              <a:rPr lang="en-US" smtClean="0"/>
              <a:t>Cyber Security</a:t>
            </a:r>
            <a:endParaRPr lang="en-US" dirty="0" smtClean="0"/>
          </a:p>
        </p:txBody>
      </p:sp>
      <p:sp>
        <p:nvSpPr>
          <p:cNvPr id="6" name="Slide Number Placeholder 5"/>
          <p:cNvSpPr>
            <a:spLocks noGrp="1"/>
          </p:cNvSpPr>
          <p:nvPr>
            <p:ph type="sldNum" sz="quarter" idx="12"/>
          </p:nvPr>
        </p:nvSpPr>
        <p:spPr/>
        <p:txBody>
          <a:bodyPr/>
          <a:lstStyle/>
          <a:p>
            <a:fld id="{9DFAEFC9-27DA-4D2B-90C3-0BA254F4397B}" type="slidenum">
              <a:rPr lang="en-US" smtClean="0"/>
              <a:pPr/>
              <a:t>87</a:t>
            </a:fld>
            <a:endParaRPr lang="en-US"/>
          </a:p>
        </p:txBody>
      </p:sp>
    </p:spTree>
    <p:extLst>
      <p:ext uri="{BB962C8B-B14F-4D97-AF65-F5344CB8AC3E}">
        <p14:creationId xmlns:p14="http://schemas.microsoft.com/office/powerpoint/2010/main" xmlns="" val="15181559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“Picture about the internet”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2057400"/>
            <a:ext cx="4724400" cy="3200400"/>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30133" y="2057400"/>
            <a:ext cx="5113867" cy="3200400"/>
          </a:xfrm>
          <a:prstGeom prst="rect">
            <a:avLst/>
          </a:prstGeom>
        </p:spPr>
      </p:pic>
      <p:sp>
        <p:nvSpPr>
          <p:cNvPr id="6" name="Rectangle 5"/>
          <p:cNvSpPr/>
          <p:nvPr/>
        </p:nvSpPr>
        <p:spPr>
          <a:xfrm>
            <a:off x="0" y="5369372"/>
            <a:ext cx="4572000" cy="1569660"/>
          </a:xfrm>
          <a:prstGeom prst="rect">
            <a:avLst/>
          </a:prstGeom>
        </p:spPr>
        <p:txBody>
          <a:bodyPr>
            <a:spAutoFit/>
          </a:bodyPr>
          <a:lstStyle/>
          <a:p>
            <a:r>
              <a:rPr lang="en-US" sz="2400" dirty="0" smtClean="0"/>
              <a:t>“The internet has been a boon and </a:t>
            </a:r>
          </a:p>
          <a:p>
            <a:r>
              <a:rPr lang="en-US" sz="2400" dirty="0" smtClean="0"/>
              <a:t>a curse for teenagers.” – J.K. Rowling</a:t>
            </a:r>
          </a:p>
        </p:txBody>
      </p:sp>
      <p:sp>
        <p:nvSpPr>
          <p:cNvPr id="3" name="Date Placeholder 2"/>
          <p:cNvSpPr>
            <a:spLocks noGrp="1"/>
          </p:cNvSpPr>
          <p:nvPr>
            <p:ph type="dt" sz="half" idx="10"/>
          </p:nvPr>
        </p:nvSpPr>
        <p:spPr/>
        <p:txBody>
          <a:bodyPr/>
          <a:lstStyle/>
          <a:p>
            <a:fld id="{8A0D96EE-AB72-4943-8F56-E75C177BBCCA}" type="datetime1">
              <a:rPr lang="en-US" smtClean="0"/>
              <a:pPr/>
              <a:t>4/13/2015</a:t>
            </a:fld>
            <a:endParaRPr lang="en-US"/>
          </a:p>
        </p:txBody>
      </p:sp>
      <p:sp>
        <p:nvSpPr>
          <p:cNvPr id="7" name="Footer Placeholder 6"/>
          <p:cNvSpPr>
            <a:spLocks noGrp="1"/>
          </p:cNvSpPr>
          <p:nvPr>
            <p:ph type="ftr" sz="quarter" idx="11"/>
          </p:nvPr>
        </p:nvSpPr>
        <p:spPr/>
        <p:txBody>
          <a:bodyPr/>
          <a:lstStyle/>
          <a:p>
            <a:r>
              <a:rPr lang="en-US" smtClean="0"/>
              <a:t>Cyber Security</a:t>
            </a:r>
            <a:endParaRPr lang="en-US"/>
          </a:p>
        </p:txBody>
      </p:sp>
      <p:sp>
        <p:nvSpPr>
          <p:cNvPr id="8" name="Slide Number Placeholder 7"/>
          <p:cNvSpPr>
            <a:spLocks noGrp="1"/>
          </p:cNvSpPr>
          <p:nvPr>
            <p:ph type="sldNum" sz="quarter" idx="12"/>
          </p:nvPr>
        </p:nvSpPr>
        <p:spPr/>
        <p:txBody>
          <a:bodyPr/>
          <a:lstStyle/>
          <a:p>
            <a:fld id="{9DFAEFC9-27DA-4D2B-90C3-0BA254F4397B}" type="slidenum">
              <a:rPr lang="en-US" smtClean="0"/>
              <a:pPr/>
              <a:t>88</a:t>
            </a:fld>
            <a:endParaRPr lang="en-US"/>
          </a:p>
        </p:txBody>
      </p:sp>
    </p:spTree>
    <p:extLst>
      <p:ext uri="{BB962C8B-B14F-4D97-AF65-F5344CB8AC3E}">
        <p14:creationId xmlns:p14="http://schemas.microsoft.com/office/powerpoint/2010/main" xmlns="" val="184955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Date Placeholder 2"/>
          <p:cNvSpPr>
            <a:spLocks noGrp="1"/>
          </p:cNvSpPr>
          <p:nvPr>
            <p:ph type="dt" sz="half" idx="10"/>
          </p:nvPr>
        </p:nvSpPr>
        <p:spPr/>
        <p:txBody>
          <a:bodyPr/>
          <a:lstStyle/>
          <a:p>
            <a:fld id="{0F64D2B7-EBB1-4514-A716-239C73176795}" type="datetime1">
              <a:rPr lang="en-US" smtClean="0"/>
              <a:pPr/>
              <a:t>4/13/2015</a:t>
            </a:fld>
            <a:endParaRPr lang="en-US" dirty="0"/>
          </a:p>
        </p:txBody>
      </p:sp>
      <p:sp>
        <p:nvSpPr>
          <p:cNvPr id="4" name="Footer Placeholder 3"/>
          <p:cNvSpPr>
            <a:spLocks noGrp="1"/>
          </p:cNvSpPr>
          <p:nvPr>
            <p:ph type="ftr" sz="quarter" idx="11"/>
          </p:nvPr>
        </p:nvSpPr>
        <p:spPr/>
        <p:txBody>
          <a:bodyPr/>
          <a:lstStyle/>
          <a:p>
            <a:r>
              <a:rPr lang="en-US" smtClean="0"/>
              <a:t>Cyber Security</a:t>
            </a:r>
            <a:endParaRPr lang="en-US" dirty="0" smtClean="0"/>
          </a:p>
        </p:txBody>
      </p:sp>
      <p:sp>
        <p:nvSpPr>
          <p:cNvPr id="5" name="Slide Number Placeholder 4"/>
          <p:cNvSpPr>
            <a:spLocks noGrp="1"/>
          </p:cNvSpPr>
          <p:nvPr>
            <p:ph type="sldNum" sz="quarter" idx="12"/>
          </p:nvPr>
        </p:nvSpPr>
        <p:spPr/>
        <p:txBody>
          <a:bodyPr/>
          <a:lstStyle/>
          <a:p>
            <a:fld id="{9DFAEFC9-27DA-4D2B-90C3-0BA254F4397B}" type="slidenum">
              <a:rPr lang="en-US" smtClean="0"/>
              <a:pPr/>
              <a:t>89</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855" y="2588285"/>
            <a:ext cx="3400425" cy="2498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491345" y="2716293"/>
            <a:ext cx="3657600" cy="2300991"/>
          </a:xfrm>
          <a:prstGeom prst="rect">
            <a:avLst/>
          </a:prstGeom>
          <a:ln>
            <a:noFill/>
          </a:ln>
          <a:effectLst>
            <a:softEdge rad="112500"/>
          </a:effectLst>
        </p:spPr>
      </p:pic>
      <p:sp>
        <p:nvSpPr>
          <p:cNvPr id="10" name="TextBox 9"/>
          <p:cNvSpPr txBox="1"/>
          <p:nvPr/>
        </p:nvSpPr>
        <p:spPr>
          <a:xfrm>
            <a:off x="71417" y="2133600"/>
            <a:ext cx="3662383" cy="369332"/>
          </a:xfrm>
          <a:prstGeom prst="rect">
            <a:avLst/>
          </a:prstGeom>
          <a:noFill/>
        </p:spPr>
        <p:txBody>
          <a:bodyPr wrap="square" rtlCol="0">
            <a:spAutoFit/>
          </a:bodyPr>
          <a:lstStyle/>
          <a:p>
            <a:r>
              <a:rPr lang="en-US" dirty="0" smtClean="0"/>
              <a:t>The first webpage ^</a:t>
            </a:r>
            <a:endParaRPr lang="en-US" dirty="0"/>
          </a:p>
        </p:txBody>
      </p:sp>
      <p:sp>
        <p:nvSpPr>
          <p:cNvPr id="11" name="TextBox 10"/>
          <p:cNvSpPr txBox="1"/>
          <p:nvPr/>
        </p:nvSpPr>
        <p:spPr>
          <a:xfrm>
            <a:off x="71417" y="5334000"/>
            <a:ext cx="3509983" cy="923330"/>
          </a:xfrm>
          <a:prstGeom prst="rect">
            <a:avLst/>
          </a:prstGeom>
          <a:noFill/>
        </p:spPr>
        <p:txBody>
          <a:bodyPr wrap="square" rtlCol="0">
            <a:spAutoFit/>
          </a:bodyPr>
          <a:lstStyle/>
          <a:p>
            <a:r>
              <a:rPr lang="en-US" dirty="0" smtClean="0"/>
              <a:t>Shot of the “Flame” virus that went through the middle east a few years ago^</a:t>
            </a:r>
            <a:endParaRPr lang="en-US" dirty="0"/>
          </a:p>
        </p:txBody>
      </p:sp>
      <p:sp>
        <p:nvSpPr>
          <p:cNvPr id="12" name="TextBox 11"/>
          <p:cNvSpPr txBox="1"/>
          <p:nvPr/>
        </p:nvSpPr>
        <p:spPr>
          <a:xfrm>
            <a:off x="3962400" y="2179766"/>
            <a:ext cx="5029200" cy="646331"/>
          </a:xfrm>
          <a:prstGeom prst="rect">
            <a:avLst/>
          </a:prstGeom>
          <a:noFill/>
        </p:spPr>
        <p:txBody>
          <a:bodyPr wrap="square" rtlCol="0">
            <a:spAutoFit/>
          </a:bodyPr>
          <a:lstStyle/>
          <a:p>
            <a:r>
              <a:rPr lang="en-US" dirty="0" smtClean="0"/>
              <a:t>The first computer virus for the Apple II to infect floppy disks^</a:t>
            </a:r>
            <a:endParaRPr lang="en-US" dirty="0"/>
          </a:p>
        </p:txBody>
      </p:sp>
      <p:sp>
        <p:nvSpPr>
          <p:cNvPr id="13" name="TextBox 12"/>
          <p:cNvSpPr txBox="1"/>
          <p:nvPr/>
        </p:nvSpPr>
        <p:spPr>
          <a:xfrm>
            <a:off x="3733800" y="5086556"/>
            <a:ext cx="5410200" cy="646331"/>
          </a:xfrm>
          <a:prstGeom prst="rect">
            <a:avLst/>
          </a:prstGeom>
          <a:noFill/>
        </p:spPr>
        <p:txBody>
          <a:bodyPr wrap="square" rtlCol="0">
            <a:spAutoFit/>
          </a:bodyPr>
          <a:lstStyle/>
          <a:p>
            <a:r>
              <a:rPr lang="en-US" dirty="0" smtClean="0"/>
              <a:t>The first computer “bug” a moth that got caught in the Harvard Mark  II computer on September 3</a:t>
            </a:r>
            <a:r>
              <a:rPr lang="en-US" baseline="30000" dirty="0" smtClean="0"/>
              <a:t>rd</a:t>
            </a:r>
            <a:r>
              <a:rPr lang="en-US" dirty="0" smtClean="0"/>
              <a:t>, 1947^</a:t>
            </a:r>
            <a:endParaRPr lang="en-US" dirty="0"/>
          </a:p>
        </p:txBody>
      </p:sp>
      <p:sp>
        <p:nvSpPr>
          <p:cNvPr id="14" name="Content Placeholder 13"/>
          <p:cNvSpPr>
            <a:spLocks noGrp="1"/>
          </p:cNvSpPr>
          <p:nvPr>
            <p:ph idx="1"/>
          </p:nvPr>
        </p:nvSpPr>
        <p:spPr/>
        <p:txBody>
          <a:bodyPr/>
          <a:lstStyle/>
          <a:p>
            <a:endParaRPr lang="en-US" dirty="0"/>
          </a:p>
        </p:txBody>
      </p:sp>
    </p:spTree>
    <p:extLst>
      <p:ext uri="{BB962C8B-B14F-4D97-AF65-F5344CB8AC3E}">
        <p14:creationId xmlns:p14="http://schemas.microsoft.com/office/powerpoint/2010/main" xmlns="" val="176373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sp>
        <p:nvSpPr>
          <p:cNvPr id="9219" name="Content Placeholder 2"/>
          <p:cNvSpPr>
            <a:spLocks noGrp="1"/>
          </p:cNvSpPr>
          <p:nvPr>
            <p:ph idx="1"/>
          </p:nvPr>
        </p:nvSpPr>
        <p:spPr/>
        <p:txBody>
          <a:bodyPr/>
          <a:lstStyle/>
          <a:p>
            <a:r>
              <a:rPr lang="en-US" smtClean="0"/>
              <a:t>cybersecurity curriculum </a:t>
            </a:r>
          </a:p>
          <a:p>
            <a:r>
              <a:rPr lang="en-US" smtClean="0"/>
              <a:t>security professionals in industry and government.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Cybercrime statistics</a:t>
            </a:r>
            <a:endParaRPr lang="en-US" dirty="0"/>
          </a:p>
        </p:txBody>
      </p:sp>
      <p:sp>
        <p:nvSpPr>
          <p:cNvPr id="3" name="Content Placeholder 2"/>
          <p:cNvSpPr>
            <a:spLocks noGrp="1"/>
          </p:cNvSpPr>
          <p:nvPr>
            <p:ph idx="1"/>
          </p:nvPr>
        </p:nvSpPr>
        <p:spPr/>
        <p:txBody>
          <a:bodyPr/>
          <a:lstStyle/>
          <a:p>
            <a:r>
              <a:rPr lang="en-US" dirty="0" smtClean="0"/>
              <a:t>Cyber attacks cost globally between $375 - $575 billion annually</a:t>
            </a:r>
          </a:p>
          <a:p>
            <a:r>
              <a:rPr lang="en-US" dirty="0" smtClean="0"/>
              <a:t>Over 800 million people had their identity stolen globally in 2013 alone</a:t>
            </a:r>
          </a:p>
          <a:p>
            <a:r>
              <a:rPr lang="en-US" dirty="0" smtClean="0"/>
              <a:t>The government notified 3,000 companies alone in 2013 that they had been hacked</a:t>
            </a:r>
          </a:p>
          <a:p>
            <a:r>
              <a:rPr lang="en-US" dirty="0" smtClean="0"/>
              <a:t>The most expensive hack was worth over $1 billion</a:t>
            </a:r>
            <a:endParaRPr lang="en-US" dirty="0"/>
          </a:p>
        </p:txBody>
      </p:sp>
      <p:sp>
        <p:nvSpPr>
          <p:cNvPr id="6" name="Date Placeholder 5"/>
          <p:cNvSpPr>
            <a:spLocks noGrp="1"/>
          </p:cNvSpPr>
          <p:nvPr>
            <p:ph type="dt" sz="half" idx="10"/>
          </p:nvPr>
        </p:nvSpPr>
        <p:spPr/>
        <p:txBody>
          <a:bodyPr/>
          <a:lstStyle/>
          <a:p>
            <a:fld id="{78265947-C8B3-4020-96DE-6CC7AA779AC3}" type="datetime1">
              <a:rPr lang="en-US" smtClean="0"/>
              <a:pPr/>
              <a:t>4/13/2015</a:t>
            </a:fld>
            <a:endParaRPr lang="en-US" dirty="0"/>
          </a:p>
        </p:txBody>
      </p:sp>
      <p:sp>
        <p:nvSpPr>
          <p:cNvPr id="7" name="Footer Placeholder 6"/>
          <p:cNvSpPr>
            <a:spLocks noGrp="1"/>
          </p:cNvSpPr>
          <p:nvPr>
            <p:ph type="ftr" sz="quarter" idx="11"/>
          </p:nvPr>
        </p:nvSpPr>
        <p:spPr/>
        <p:txBody>
          <a:bodyPr/>
          <a:lstStyle/>
          <a:p>
            <a:r>
              <a:rPr lang="en-US" smtClean="0"/>
              <a:t>Cyber Security</a:t>
            </a:r>
            <a:endParaRPr lang="en-US" dirty="0" smtClean="0"/>
          </a:p>
        </p:txBody>
      </p:sp>
      <p:sp>
        <p:nvSpPr>
          <p:cNvPr id="8" name="Slide Number Placeholder 7"/>
          <p:cNvSpPr>
            <a:spLocks noGrp="1"/>
          </p:cNvSpPr>
          <p:nvPr>
            <p:ph type="sldNum" sz="quarter" idx="12"/>
          </p:nvPr>
        </p:nvSpPr>
        <p:spPr/>
        <p:txBody>
          <a:bodyPr/>
          <a:lstStyle/>
          <a:p>
            <a:fld id="{9DFAEFC9-27DA-4D2B-90C3-0BA254F4397B}" type="slidenum">
              <a:rPr lang="en-US" smtClean="0"/>
              <a:pPr/>
              <a:t>90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xmlns="" val="4224040716"/>
              </p:ext>
            </p:extLst>
          </p:nvPr>
        </p:nvGraphicFramePr>
        <p:xfrm>
          <a:off x="6927" y="6116320"/>
          <a:ext cx="6096000" cy="74168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r>
                        <a:rPr lang="en-US" dirty="0" smtClean="0"/>
                        <a:t>Turkey</a:t>
                      </a:r>
                      <a:endParaRPr lang="en-US" dirty="0"/>
                    </a:p>
                  </a:txBody>
                  <a:tcPr/>
                </a:tc>
                <a:tc>
                  <a:txBody>
                    <a:bodyPr/>
                    <a:lstStyle/>
                    <a:p>
                      <a:r>
                        <a:rPr lang="en-US" dirty="0" smtClean="0"/>
                        <a:t>US</a:t>
                      </a:r>
                      <a:endParaRPr lang="en-US" dirty="0"/>
                    </a:p>
                  </a:txBody>
                  <a:tcPr/>
                </a:tc>
                <a:tc>
                  <a:txBody>
                    <a:bodyPr/>
                    <a:lstStyle/>
                    <a:p>
                      <a:r>
                        <a:rPr lang="en-US" dirty="0" smtClean="0"/>
                        <a:t>Korea</a:t>
                      </a:r>
                      <a:endParaRPr lang="en-US" dirty="0"/>
                    </a:p>
                  </a:txBody>
                  <a:tcPr/>
                </a:tc>
                <a:tc>
                  <a:txBody>
                    <a:bodyPr/>
                    <a:lstStyle/>
                    <a:p>
                      <a:r>
                        <a:rPr lang="en-US" dirty="0" smtClean="0"/>
                        <a:t>China</a:t>
                      </a:r>
                      <a:endParaRPr lang="en-US" dirty="0"/>
                    </a:p>
                  </a:txBody>
                  <a:tcPr/>
                </a:tc>
                <a:tc>
                  <a:txBody>
                    <a:bodyPr/>
                    <a:lstStyle/>
                    <a:p>
                      <a:r>
                        <a:rPr lang="en-US" dirty="0" smtClean="0"/>
                        <a:t>Germany</a:t>
                      </a:r>
                      <a:endParaRPr lang="en-US" dirty="0"/>
                    </a:p>
                  </a:txBody>
                  <a:tcPr/>
                </a:tc>
              </a:tr>
              <a:tr h="370840">
                <a:tc>
                  <a:txBody>
                    <a:bodyPr/>
                    <a:lstStyle/>
                    <a:p>
                      <a:r>
                        <a:rPr lang="en-US" dirty="0" smtClean="0"/>
                        <a:t>54 mil</a:t>
                      </a:r>
                      <a:endParaRPr lang="en-US" dirty="0"/>
                    </a:p>
                  </a:txBody>
                  <a:tcPr/>
                </a:tc>
                <a:tc>
                  <a:txBody>
                    <a:bodyPr/>
                    <a:lstStyle/>
                    <a:p>
                      <a:r>
                        <a:rPr lang="en-US" dirty="0" smtClean="0"/>
                        <a:t>40 mil</a:t>
                      </a:r>
                      <a:endParaRPr lang="en-US" dirty="0"/>
                    </a:p>
                  </a:txBody>
                  <a:tcPr/>
                </a:tc>
                <a:tc>
                  <a:txBody>
                    <a:bodyPr/>
                    <a:lstStyle/>
                    <a:p>
                      <a:r>
                        <a:rPr lang="en-US" dirty="0" smtClean="0"/>
                        <a:t>20 mil</a:t>
                      </a:r>
                      <a:endParaRPr lang="en-US" dirty="0"/>
                    </a:p>
                  </a:txBody>
                  <a:tcPr/>
                </a:tc>
                <a:tc>
                  <a:txBody>
                    <a:bodyPr/>
                    <a:lstStyle/>
                    <a:p>
                      <a:r>
                        <a:rPr lang="en-US" dirty="0" smtClean="0"/>
                        <a:t>20 mil</a:t>
                      </a:r>
                      <a:endParaRPr lang="en-US" dirty="0"/>
                    </a:p>
                  </a:txBody>
                  <a:tcPr/>
                </a:tc>
                <a:tc>
                  <a:txBody>
                    <a:bodyPr/>
                    <a:lstStyle/>
                    <a:p>
                      <a:r>
                        <a:rPr lang="en-US" dirty="0" smtClean="0"/>
                        <a:t>16 mil</a:t>
                      </a:r>
                      <a:endParaRPr lang="en-US" dirty="0"/>
                    </a:p>
                  </a:txBody>
                  <a:tcPr/>
                </a:tc>
              </a:tr>
            </a:tbl>
          </a:graphicData>
        </a:graphic>
      </p:graphicFrame>
      <p:sp>
        <p:nvSpPr>
          <p:cNvPr id="5" name="TextBox 4"/>
          <p:cNvSpPr txBox="1"/>
          <p:nvPr/>
        </p:nvSpPr>
        <p:spPr>
          <a:xfrm>
            <a:off x="-20782" y="5735782"/>
            <a:ext cx="4495800" cy="369332"/>
          </a:xfrm>
          <a:prstGeom prst="rect">
            <a:avLst/>
          </a:prstGeom>
          <a:noFill/>
        </p:spPr>
        <p:txBody>
          <a:bodyPr wrap="square" rtlCol="0">
            <a:spAutoFit/>
          </a:bodyPr>
          <a:lstStyle/>
          <a:p>
            <a:r>
              <a:rPr lang="en-US" dirty="0" smtClean="0"/>
              <a:t>Identities stolen in 2013 by country</a:t>
            </a:r>
            <a:endParaRPr lang="en-US" dirty="0"/>
          </a:p>
        </p:txBody>
      </p:sp>
    </p:spTree>
    <p:extLst>
      <p:ext uri="{BB962C8B-B14F-4D97-AF65-F5344CB8AC3E}">
        <p14:creationId xmlns:p14="http://schemas.microsoft.com/office/powerpoint/2010/main" xmlns="" val="361203806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Cyber Security Importance</a:t>
            </a:r>
            <a:endParaRPr lang="en-US" dirty="0"/>
          </a:p>
        </p:txBody>
      </p:sp>
      <p:sp>
        <p:nvSpPr>
          <p:cNvPr id="6" name="Text Placeholder 5"/>
          <p:cNvSpPr>
            <a:spLocks noGrp="1"/>
          </p:cNvSpPr>
          <p:nvPr>
            <p:ph type="body" idx="2"/>
          </p:nvPr>
        </p:nvSpPr>
        <p:spPr/>
        <p:txBody>
          <a:bodyPr>
            <a:normAutofit/>
          </a:bodyPr>
          <a:lstStyle/>
          <a:p>
            <a:pPr marL="285750" indent="-285750">
              <a:buFont typeface="Arial" panose="020B0604020202020204" pitchFamily="34" charset="0"/>
              <a:buChar char="•"/>
            </a:pPr>
            <a:r>
              <a:rPr lang="en-US" sz="1800" dirty="0" smtClean="0"/>
              <a:t>Many cybercrimes can be prevented or stopped before real damage has begun with knowledge and vigilance.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smtClean="0"/>
              <a:t>The U.S government allocates $13 billion every year since 2010 on cyber security alone</a:t>
            </a:r>
          </a:p>
          <a:p>
            <a:pPr marL="285750" indent="-285750">
              <a:buFont typeface="Arial" panose="020B0604020202020204" pitchFamily="34" charset="0"/>
              <a:buChar char="•"/>
            </a:pPr>
            <a:r>
              <a:rPr lang="en-US" sz="1800" dirty="0" smtClean="0"/>
              <a:t>Over $76.9 billion is projected spending on cyber security in 2015</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xmlns="" val="3409728101"/>
              </p:ext>
            </p:extLst>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2"/>
          </a:graphicData>
        </a:graphic>
      </p:graphicFrame>
      <p:sp>
        <p:nvSpPr>
          <p:cNvPr id="2" name="Date Placeholder 1"/>
          <p:cNvSpPr>
            <a:spLocks noGrp="1"/>
          </p:cNvSpPr>
          <p:nvPr>
            <p:ph type="dt" sz="half" idx="10"/>
          </p:nvPr>
        </p:nvSpPr>
        <p:spPr/>
        <p:txBody>
          <a:bodyPr/>
          <a:lstStyle/>
          <a:p>
            <a:fld id="{A397935A-A703-4B75-8CC3-AE775FE1F9C4}" type="datetime1">
              <a:rPr lang="en-US" smtClean="0"/>
              <a:pPr/>
              <a:t>4/13/2015</a:t>
            </a:fld>
            <a:endParaRPr lang="en-US"/>
          </a:p>
        </p:txBody>
      </p:sp>
      <p:sp>
        <p:nvSpPr>
          <p:cNvPr id="3" name="Footer Placeholder 2"/>
          <p:cNvSpPr>
            <a:spLocks noGrp="1"/>
          </p:cNvSpPr>
          <p:nvPr>
            <p:ph type="ftr" sz="quarter" idx="11"/>
          </p:nvPr>
        </p:nvSpPr>
        <p:spPr/>
        <p:txBody>
          <a:bodyPr/>
          <a:lstStyle/>
          <a:p>
            <a:r>
              <a:rPr lang="en-US" smtClean="0"/>
              <a:t>Cyber Security</a:t>
            </a:r>
            <a:endParaRPr lang="en-US"/>
          </a:p>
        </p:txBody>
      </p:sp>
      <p:sp>
        <p:nvSpPr>
          <p:cNvPr id="5" name="Slide Number Placeholder 4"/>
          <p:cNvSpPr>
            <a:spLocks noGrp="1"/>
          </p:cNvSpPr>
          <p:nvPr>
            <p:ph type="sldNum" sz="quarter" idx="12"/>
          </p:nvPr>
        </p:nvSpPr>
        <p:spPr/>
        <p:txBody>
          <a:bodyPr/>
          <a:lstStyle/>
          <a:p>
            <a:fld id="{9DFAEFC9-27DA-4D2B-90C3-0BA254F4397B}" type="slidenum">
              <a:rPr lang="en-US" smtClean="0"/>
              <a:pPr/>
              <a:t>91</a:t>
            </a:fld>
            <a:endParaRPr lang="en-US"/>
          </a:p>
        </p:txBody>
      </p:sp>
      <p:sp>
        <p:nvSpPr>
          <p:cNvPr id="10" name="TextBox 9"/>
          <p:cNvSpPr txBox="1"/>
          <p:nvPr/>
        </p:nvSpPr>
        <p:spPr>
          <a:xfrm>
            <a:off x="3733800" y="609600"/>
            <a:ext cx="1905000" cy="369332"/>
          </a:xfrm>
          <a:prstGeom prst="rect">
            <a:avLst/>
          </a:prstGeom>
          <a:noFill/>
        </p:spPr>
        <p:txBody>
          <a:bodyPr wrap="square" rtlCol="0">
            <a:spAutoFit/>
          </a:bodyPr>
          <a:lstStyle/>
          <a:p>
            <a:r>
              <a:rPr lang="en-US" dirty="0" smtClean="0"/>
              <a:t>Cost as % of GDP</a:t>
            </a:r>
            <a:endParaRPr lang="en-US" dirty="0"/>
          </a:p>
        </p:txBody>
      </p:sp>
    </p:spTree>
    <p:extLst>
      <p:ext uri="{BB962C8B-B14F-4D97-AF65-F5344CB8AC3E}">
        <p14:creationId xmlns:p14="http://schemas.microsoft.com/office/powerpoint/2010/main" xmlns="" val="2800353907"/>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cyber security?</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657062139"/>
              </p:ext>
            </p:extLst>
          </p:nvPr>
        </p:nvGraphicFramePr>
        <p:xfrm>
          <a:off x="457200" y="1600200"/>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Date Placeholder 8"/>
          <p:cNvSpPr>
            <a:spLocks noGrp="1"/>
          </p:cNvSpPr>
          <p:nvPr>
            <p:ph type="dt" sz="half" idx="10"/>
          </p:nvPr>
        </p:nvSpPr>
        <p:spPr/>
        <p:txBody>
          <a:bodyPr/>
          <a:lstStyle/>
          <a:p>
            <a:fld id="{CD62BC82-4CA3-4C0B-85B3-973296304AAC}" type="datetime1">
              <a:rPr lang="en-US" smtClean="0"/>
              <a:pPr/>
              <a:t>4/13/2015</a:t>
            </a:fld>
            <a:endParaRPr lang="en-US" dirty="0"/>
          </a:p>
        </p:txBody>
      </p:sp>
      <p:sp>
        <p:nvSpPr>
          <p:cNvPr id="10" name="Footer Placeholder 9"/>
          <p:cNvSpPr>
            <a:spLocks noGrp="1"/>
          </p:cNvSpPr>
          <p:nvPr>
            <p:ph type="ftr" sz="quarter" idx="11"/>
          </p:nvPr>
        </p:nvSpPr>
        <p:spPr/>
        <p:txBody>
          <a:bodyPr/>
          <a:lstStyle/>
          <a:p>
            <a:r>
              <a:rPr lang="en-US" smtClean="0"/>
              <a:t>Cyber Security</a:t>
            </a:r>
            <a:endParaRPr lang="en-US" dirty="0" smtClean="0"/>
          </a:p>
        </p:txBody>
      </p:sp>
      <p:sp>
        <p:nvSpPr>
          <p:cNvPr id="11" name="Slide Number Placeholder 10"/>
          <p:cNvSpPr>
            <a:spLocks noGrp="1"/>
          </p:cNvSpPr>
          <p:nvPr>
            <p:ph type="sldNum" sz="quarter" idx="12"/>
          </p:nvPr>
        </p:nvSpPr>
        <p:spPr/>
        <p:txBody>
          <a:bodyPr/>
          <a:lstStyle/>
          <a:p>
            <a:fld id="{9DFAEFC9-27DA-4D2B-90C3-0BA254F4397B}" type="slidenum">
              <a:rPr lang="en-US" smtClean="0"/>
              <a:pPr/>
              <a:t>92</a:t>
            </a:fld>
            <a:endParaRPr lang="en-US"/>
          </a:p>
        </p:txBody>
      </p:sp>
    </p:spTree>
    <p:extLst>
      <p:ext uri="{BB962C8B-B14F-4D97-AF65-F5344CB8AC3E}">
        <p14:creationId xmlns:p14="http://schemas.microsoft.com/office/powerpoint/2010/main" xmlns="" val="19531739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common ways for cyber attacks to occur</a:t>
            </a:r>
            <a:endParaRPr lang="en-US" dirty="0"/>
          </a:p>
        </p:txBody>
      </p:sp>
      <p:sp>
        <p:nvSpPr>
          <p:cNvPr id="3" name="Content Placeholder 2"/>
          <p:cNvSpPr>
            <a:spLocks noGrp="1"/>
          </p:cNvSpPr>
          <p:nvPr>
            <p:ph idx="1"/>
          </p:nvPr>
        </p:nvSpPr>
        <p:spPr/>
        <p:txBody>
          <a:bodyPr/>
          <a:lstStyle/>
          <a:p>
            <a:r>
              <a:rPr lang="en-US" dirty="0" smtClean="0"/>
              <a:t>Socially engineered </a:t>
            </a:r>
            <a:r>
              <a:rPr lang="en-US" dirty="0" err="1" smtClean="0"/>
              <a:t>trojans</a:t>
            </a:r>
            <a:endParaRPr lang="en-US" dirty="0" smtClean="0"/>
          </a:p>
          <a:p>
            <a:r>
              <a:rPr lang="en-US" dirty="0" smtClean="0"/>
              <a:t>Unpatched software</a:t>
            </a:r>
          </a:p>
          <a:p>
            <a:r>
              <a:rPr lang="en-US" dirty="0" smtClean="0"/>
              <a:t>Phishing attacks </a:t>
            </a:r>
          </a:p>
          <a:p>
            <a:r>
              <a:rPr lang="en-US" dirty="0" smtClean="0"/>
              <a:t>Network traveling worms </a:t>
            </a:r>
          </a:p>
          <a:p>
            <a:r>
              <a:rPr lang="en-US" dirty="0" smtClean="0"/>
              <a:t>Advanced persistent threats</a:t>
            </a:r>
            <a:endParaRPr lang="en-US" dirty="0"/>
          </a:p>
        </p:txBody>
      </p:sp>
      <p:sp>
        <p:nvSpPr>
          <p:cNvPr id="4" name="Date Placeholder 3"/>
          <p:cNvSpPr>
            <a:spLocks noGrp="1"/>
          </p:cNvSpPr>
          <p:nvPr>
            <p:ph type="dt" sz="half" idx="10"/>
          </p:nvPr>
        </p:nvSpPr>
        <p:spPr/>
        <p:txBody>
          <a:bodyPr/>
          <a:lstStyle/>
          <a:p>
            <a:fld id="{98F19BEF-79C8-4464-A492-66192B933D1E}" type="datetime1">
              <a:rPr lang="en-US" smtClean="0"/>
              <a:pPr/>
              <a:t>4/13/2015</a:t>
            </a:fld>
            <a:endParaRPr lang="en-US" dirty="0"/>
          </a:p>
        </p:txBody>
      </p:sp>
      <p:sp>
        <p:nvSpPr>
          <p:cNvPr id="5" name="Footer Placeholder 4"/>
          <p:cNvSpPr>
            <a:spLocks noGrp="1"/>
          </p:cNvSpPr>
          <p:nvPr>
            <p:ph type="ftr" sz="quarter" idx="11"/>
          </p:nvPr>
        </p:nvSpPr>
        <p:spPr/>
        <p:txBody>
          <a:bodyPr/>
          <a:lstStyle/>
          <a:p>
            <a:r>
              <a:rPr lang="en-US" smtClean="0"/>
              <a:t>Cyber Security</a:t>
            </a:r>
            <a:endParaRPr lang="en-US" dirty="0" smtClean="0"/>
          </a:p>
        </p:txBody>
      </p:sp>
      <p:sp>
        <p:nvSpPr>
          <p:cNvPr id="6" name="Slide Number Placeholder 5"/>
          <p:cNvSpPr>
            <a:spLocks noGrp="1"/>
          </p:cNvSpPr>
          <p:nvPr>
            <p:ph type="sldNum" sz="quarter" idx="12"/>
          </p:nvPr>
        </p:nvSpPr>
        <p:spPr/>
        <p:txBody>
          <a:bodyPr/>
          <a:lstStyle/>
          <a:p>
            <a:fld id="{9DFAEFC9-27DA-4D2B-90C3-0BA254F4397B}" type="slidenum">
              <a:rPr lang="en-US" smtClean="0"/>
              <a:pPr/>
              <a:t>93</a:t>
            </a:fld>
            <a:endParaRPr lang="en-US"/>
          </a:p>
        </p:txBody>
      </p:sp>
    </p:spTree>
    <p:extLst>
      <p:ext uri="{BB962C8B-B14F-4D97-AF65-F5344CB8AC3E}">
        <p14:creationId xmlns:p14="http://schemas.microsoft.com/office/powerpoint/2010/main" xmlns="" val="267386989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Socially engineered </a:t>
            </a:r>
            <a:r>
              <a:rPr lang="en-US" dirty="0" err="1" smtClean="0"/>
              <a:t>trojans</a:t>
            </a:r>
            <a:endParaRPr lang="en-US" dirty="0"/>
          </a:p>
        </p:txBody>
      </p:sp>
      <p:sp>
        <p:nvSpPr>
          <p:cNvPr id="3" name="Content Placeholder 2"/>
          <p:cNvSpPr>
            <a:spLocks noGrp="1"/>
          </p:cNvSpPr>
          <p:nvPr>
            <p:ph idx="1"/>
          </p:nvPr>
        </p:nvSpPr>
        <p:spPr/>
        <p:txBody>
          <a:bodyPr/>
          <a:lstStyle/>
          <a:p>
            <a:r>
              <a:rPr lang="en-US" dirty="0"/>
              <a:t>the most common type of </a:t>
            </a:r>
            <a:r>
              <a:rPr lang="en-US" dirty="0" smtClean="0"/>
              <a:t>attack</a:t>
            </a:r>
          </a:p>
          <a:p>
            <a:r>
              <a:rPr lang="en-US" dirty="0" smtClean="0"/>
              <a:t>It </a:t>
            </a:r>
            <a:r>
              <a:rPr lang="en-US" dirty="0"/>
              <a:t>is when a malicious party of hackers compromises an innocent website and has users on the </a:t>
            </a:r>
            <a:r>
              <a:rPr lang="en-US" dirty="0" smtClean="0"/>
              <a:t>website then </a:t>
            </a:r>
            <a:r>
              <a:rPr lang="en-US" dirty="0"/>
              <a:t>download files that contain the Trojan virus</a:t>
            </a:r>
          </a:p>
        </p:txBody>
      </p:sp>
      <p:sp>
        <p:nvSpPr>
          <p:cNvPr id="5" name="Date Placeholder 4"/>
          <p:cNvSpPr>
            <a:spLocks noGrp="1"/>
          </p:cNvSpPr>
          <p:nvPr>
            <p:ph type="dt" sz="half" idx="10"/>
          </p:nvPr>
        </p:nvSpPr>
        <p:spPr/>
        <p:txBody>
          <a:bodyPr/>
          <a:lstStyle/>
          <a:p>
            <a:fld id="{659CF67F-AF6C-4BEE-A381-78546FBB5FF1}" type="datetime1">
              <a:rPr lang="en-US" smtClean="0"/>
              <a:pPr/>
              <a:t>4/13/2015</a:t>
            </a:fld>
            <a:endParaRPr lang="en-US" dirty="0"/>
          </a:p>
        </p:txBody>
      </p:sp>
      <p:sp>
        <p:nvSpPr>
          <p:cNvPr id="6" name="Footer Placeholder 5"/>
          <p:cNvSpPr>
            <a:spLocks noGrp="1"/>
          </p:cNvSpPr>
          <p:nvPr>
            <p:ph type="ftr" sz="quarter" idx="11"/>
          </p:nvPr>
        </p:nvSpPr>
        <p:spPr/>
        <p:txBody>
          <a:bodyPr/>
          <a:lstStyle/>
          <a:p>
            <a:r>
              <a:rPr lang="en-US" smtClean="0"/>
              <a:t>Cyber Security</a:t>
            </a:r>
            <a:endParaRPr lang="en-US" dirty="0" smtClean="0"/>
          </a:p>
        </p:txBody>
      </p:sp>
      <p:sp>
        <p:nvSpPr>
          <p:cNvPr id="7" name="Slide Number Placeholder 6"/>
          <p:cNvSpPr>
            <a:spLocks noGrp="1"/>
          </p:cNvSpPr>
          <p:nvPr>
            <p:ph type="sldNum" sz="quarter" idx="12"/>
          </p:nvPr>
        </p:nvSpPr>
        <p:spPr/>
        <p:txBody>
          <a:bodyPr/>
          <a:lstStyle/>
          <a:p>
            <a:fld id="{9DFAEFC9-27DA-4D2B-90C3-0BA254F4397B}" type="slidenum">
              <a:rPr lang="en-US" smtClean="0"/>
              <a:pPr/>
              <a:t>94</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733800" y="4191000"/>
            <a:ext cx="2019300" cy="2257425"/>
          </a:xfrm>
          <a:prstGeom prst="rect">
            <a:avLst/>
          </a:prstGeom>
        </p:spPr>
      </p:pic>
    </p:spTree>
    <p:extLst>
      <p:ext uri="{BB962C8B-B14F-4D97-AF65-F5344CB8AC3E}">
        <p14:creationId xmlns:p14="http://schemas.microsoft.com/office/powerpoint/2010/main" xmlns="" val="2431412116"/>
      </p:ext>
    </p:extLst>
  </p:cSld>
  <p:clrMapOvr>
    <a:masterClrMapping/>
  </p:clrMapOvr>
  <p:transition spd="slow">
    <p:cove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Unpatched software</a:t>
            </a:r>
            <a:endParaRPr lang="en-US" dirty="0"/>
          </a:p>
        </p:txBody>
      </p:sp>
      <p:sp>
        <p:nvSpPr>
          <p:cNvPr id="3" name="Content Placeholder 2"/>
          <p:cNvSpPr>
            <a:spLocks noGrp="1"/>
          </p:cNvSpPr>
          <p:nvPr>
            <p:ph idx="1"/>
          </p:nvPr>
        </p:nvSpPr>
        <p:spPr/>
        <p:txBody>
          <a:bodyPr/>
          <a:lstStyle/>
          <a:p>
            <a:r>
              <a:rPr lang="en-US" dirty="0"/>
              <a:t>second most common </a:t>
            </a:r>
            <a:r>
              <a:rPr lang="en-US" dirty="0" smtClean="0"/>
              <a:t>form</a:t>
            </a:r>
          </a:p>
          <a:p>
            <a:r>
              <a:rPr lang="en-US" dirty="0" smtClean="0"/>
              <a:t>software </a:t>
            </a:r>
            <a:r>
              <a:rPr lang="en-US" dirty="0"/>
              <a:t>(most commonly java, adobe reader, and adobe flash) has an area of the program that is vulnerable to attacks using the program as a messenger for the </a:t>
            </a:r>
            <a:r>
              <a:rPr lang="en-US" dirty="0" smtClean="0"/>
              <a:t>hackers to get into the victims devices.</a:t>
            </a:r>
            <a:endParaRPr lang="en-US" dirty="0"/>
          </a:p>
        </p:txBody>
      </p:sp>
      <p:sp>
        <p:nvSpPr>
          <p:cNvPr id="5" name="Date Placeholder 4"/>
          <p:cNvSpPr>
            <a:spLocks noGrp="1"/>
          </p:cNvSpPr>
          <p:nvPr>
            <p:ph type="dt" sz="half" idx="10"/>
          </p:nvPr>
        </p:nvSpPr>
        <p:spPr/>
        <p:txBody>
          <a:bodyPr/>
          <a:lstStyle/>
          <a:p>
            <a:fld id="{AA07B9BC-2542-403D-9F55-92C3789E2A5E}" type="datetime1">
              <a:rPr lang="en-US" smtClean="0"/>
              <a:pPr/>
              <a:t>4/13/2015</a:t>
            </a:fld>
            <a:endParaRPr lang="en-US" dirty="0"/>
          </a:p>
        </p:txBody>
      </p:sp>
      <p:sp>
        <p:nvSpPr>
          <p:cNvPr id="6" name="Footer Placeholder 5"/>
          <p:cNvSpPr>
            <a:spLocks noGrp="1"/>
          </p:cNvSpPr>
          <p:nvPr>
            <p:ph type="ftr" sz="quarter" idx="11"/>
          </p:nvPr>
        </p:nvSpPr>
        <p:spPr/>
        <p:txBody>
          <a:bodyPr/>
          <a:lstStyle/>
          <a:p>
            <a:r>
              <a:rPr lang="en-US" smtClean="0"/>
              <a:t>Cyber Security</a:t>
            </a:r>
            <a:endParaRPr lang="en-US" dirty="0" smtClean="0"/>
          </a:p>
        </p:txBody>
      </p:sp>
      <p:sp>
        <p:nvSpPr>
          <p:cNvPr id="7" name="Slide Number Placeholder 6"/>
          <p:cNvSpPr>
            <a:spLocks noGrp="1"/>
          </p:cNvSpPr>
          <p:nvPr>
            <p:ph type="sldNum" sz="quarter" idx="12"/>
          </p:nvPr>
        </p:nvSpPr>
        <p:spPr/>
        <p:txBody>
          <a:bodyPr/>
          <a:lstStyle/>
          <a:p>
            <a:fld id="{9DFAEFC9-27DA-4D2B-90C3-0BA254F4397B}" type="slidenum">
              <a:rPr lang="en-US" smtClean="0"/>
              <a:pPr/>
              <a:t>95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52800" y="4648201"/>
            <a:ext cx="2632310" cy="1752600"/>
          </a:xfrm>
          <a:prstGeom prst="rect">
            <a:avLst/>
          </a:prstGeom>
        </p:spPr>
      </p:pic>
    </p:spTree>
    <p:extLst>
      <p:ext uri="{BB962C8B-B14F-4D97-AF65-F5344CB8AC3E}">
        <p14:creationId xmlns:p14="http://schemas.microsoft.com/office/powerpoint/2010/main" xmlns="" val="3933503538"/>
      </p:ext>
    </p:extLst>
  </p:cSld>
  <p:clrMapOvr>
    <a:masterClrMapping/>
  </p:clrMapOvr>
  <p:transition spd="slow">
    <p:cove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 attack</a:t>
            </a:r>
            <a:endParaRPr lang="en-US" dirty="0"/>
          </a:p>
        </p:txBody>
      </p:sp>
      <p:sp>
        <p:nvSpPr>
          <p:cNvPr id="3" name="Content Placeholder 2"/>
          <p:cNvSpPr>
            <a:spLocks noGrp="1"/>
          </p:cNvSpPr>
          <p:nvPr>
            <p:ph idx="1"/>
          </p:nvPr>
        </p:nvSpPr>
        <p:spPr/>
        <p:txBody>
          <a:bodyPr/>
          <a:lstStyle/>
          <a:p>
            <a:r>
              <a:rPr lang="en-US" dirty="0"/>
              <a:t>email attacks that look like regular emails but are actually spam that contain links asking for confidential </a:t>
            </a:r>
            <a:r>
              <a:rPr lang="en-US" dirty="0" smtClean="0"/>
              <a:t>information</a:t>
            </a:r>
          </a:p>
          <a:p>
            <a:r>
              <a:rPr lang="en-US" dirty="0"/>
              <a:t>They are hard to tell apart since they look so much like regular </a:t>
            </a:r>
            <a:r>
              <a:rPr lang="en-US" dirty="0" smtClean="0"/>
              <a:t>emails</a:t>
            </a:r>
          </a:p>
          <a:p>
            <a:r>
              <a:rPr lang="en-US" dirty="0"/>
              <a:t>around 70% of emails are spam</a:t>
            </a:r>
          </a:p>
        </p:txBody>
      </p:sp>
      <p:sp>
        <p:nvSpPr>
          <p:cNvPr id="6" name="Date Placeholder 5"/>
          <p:cNvSpPr>
            <a:spLocks noGrp="1"/>
          </p:cNvSpPr>
          <p:nvPr>
            <p:ph type="dt" sz="half" idx="10"/>
          </p:nvPr>
        </p:nvSpPr>
        <p:spPr/>
        <p:txBody>
          <a:bodyPr/>
          <a:lstStyle/>
          <a:p>
            <a:fld id="{4E425EB1-10E7-4501-BF3D-2A9206ED8C85}" type="datetime1">
              <a:rPr lang="en-US" smtClean="0"/>
              <a:pPr/>
              <a:t>4/13/2015</a:t>
            </a:fld>
            <a:endParaRPr lang="en-US" dirty="0"/>
          </a:p>
        </p:txBody>
      </p:sp>
      <p:sp>
        <p:nvSpPr>
          <p:cNvPr id="7" name="Footer Placeholder 6"/>
          <p:cNvSpPr>
            <a:spLocks noGrp="1"/>
          </p:cNvSpPr>
          <p:nvPr>
            <p:ph type="ftr" sz="quarter" idx="11"/>
          </p:nvPr>
        </p:nvSpPr>
        <p:spPr/>
        <p:txBody>
          <a:bodyPr/>
          <a:lstStyle/>
          <a:p>
            <a:r>
              <a:rPr lang="en-US" smtClean="0"/>
              <a:t>Cyber Security</a:t>
            </a:r>
            <a:endParaRPr lang="en-US" dirty="0" smtClean="0"/>
          </a:p>
        </p:txBody>
      </p:sp>
      <p:sp>
        <p:nvSpPr>
          <p:cNvPr id="8" name="Slide Number Placeholder 7"/>
          <p:cNvSpPr>
            <a:spLocks noGrp="1"/>
          </p:cNvSpPr>
          <p:nvPr>
            <p:ph type="sldNum" sz="quarter" idx="12"/>
          </p:nvPr>
        </p:nvSpPr>
        <p:spPr/>
        <p:txBody>
          <a:bodyPr/>
          <a:lstStyle/>
          <a:p>
            <a:fld id="{9DFAEFC9-27DA-4D2B-90C3-0BA254F4397B}" type="slidenum">
              <a:rPr lang="en-US" smtClean="0"/>
              <a:pPr/>
              <a:t>96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00800" y="3657600"/>
            <a:ext cx="2133600" cy="2173857"/>
          </a:xfrm>
          <a:prstGeom prst="rect">
            <a:avLst/>
          </a:prstGeom>
        </p:spPr>
      </p:pic>
    </p:spTree>
    <p:extLst>
      <p:ext uri="{BB962C8B-B14F-4D97-AF65-F5344CB8AC3E}">
        <p14:creationId xmlns:p14="http://schemas.microsoft.com/office/powerpoint/2010/main" xmlns="" val="3828326509"/>
      </p:ext>
    </p:extLst>
  </p:cSld>
  <p:clrMapOvr>
    <a:masterClrMapping/>
  </p:clrMapOvr>
  <p:transition spd="slow">
    <p:cove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t>
            </a:r>
            <a:r>
              <a:rPr lang="en-US" dirty="0"/>
              <a:t>T</a:t>
            </a:r>
            <a:r>
              <a:rPr lang="en-US" dirty="0" smtClean="0"/>
              <a:t>raveling Worms</a:t>
            </a:r>
            <a:endParaRPr lang="en-US" dirty="0"/>
          </a:p>
        </p:txBody>
      </p:sp>
      <p:sp>
        <p:nvSpPr>
          <p:cNvPr id="3" name="Content Placeholder 2"/>
          <p:cNvSpPr>
            <a:spLocks noGrp="1"/>
          </p:cNvSpPr>
          <p:nvPr>
            <p:ph idx="1"/>
          </p:nvPr>
        </p:nvSpPr>
        <p:spPr/>
        <p:txBody>
          <a:bodyPr/>
          <a:lstStyle/>
          <a:p>
            <a:r>
              <a:rPr lang="en-US" dirty="0"/>
              <a:t>attacks that are similar to the old time viruses hidden in </a:t>
            </a:r>
            <a:r>
              <a:rPr lang="en-US" dirty="0" smtClean="0"/>
              <a:t>emails</a:t>
            </a:r>
          </a:p>
          <a:p>
            <a:r>
              <a:rPr lang="en-US" dirty="0" smtClean="0"/>
              <a:t>Much more hidden then they were in the past</a:t>
            </a:r>
            <a:endParaRPr lang="en-US" dirty="0"/>
          </a:p>
        </p:txBody>
      </p:sp>
      <p:sp>
        <p:nvSpPr>
          <p:cNvPr id="5" name="Date Placeholder 4"/>
          <p:cNvSpPr>
            <a:spLocks noGrp="1"/>
          </p:cNvSpPr>
          <p:nvPr>
            <p:ph type="dt" sz="half" idx="10"/>
          </p:nvPr>
        </p:nvSpPr>
        <p:spPr/>
        <p:txBody>
          <a:bodyPr/>
          <a:lstStyle/>
          <a:p>
            <a:fld id="{D440CF60-CA2B-43F1-95E8-5356AF1EB981}" type="datetime1">
              <a:rPr lang="en-US" smtClean="0"/>
              <a:pPr/>
              <a:t>4/13/2015</a:t>
            </a:fld>
            <a:endParaRPr lang="en-US" dirty="0"/>
          </a:p>
        </p:txBody>
      </p:sp>
      <p:sp>
        <p:nvSpPr>
          <p:cNvPr id="6" name="Footer Placeholder 5"/>
          <p:cNvSpPr>
            <a:spLocks noGrp="1"/>
          </p:cNvSpPr>
          <p:nvPr>
            <p:ph type="ftr" sz="quarter" idx="11"/>
          </p:nvPr>
        </p:nvSpPr>
        <p:spPr/>
        <p:txBody>
          <a:bodyPr/>
          <a:lstStyle/>
          <a:p>
            <a:r>
              <a:rPr lang="en-US" smtClean="0"/>
              <a:t>Cyber Security</a:t>
            </a:r>
            <a:endParaRPr lang="en-US" dirty="0" smtClean="0"/>
          </a:p>
        </p:txBody>
      </p:sp>
      <p:sp>
        <p:nvSpPr>
          <p:cNvPr id="7" name="Slide Number Placeholder 6"/>
          <p:cNvSpPr>
            <a:spLocks noGrp="1"/>
          </p:cNvSpPr>
          <p:nvPr>
            <p:ph type="sldNum" sz="quarter" idx="12"/>
          </p:nvPr>
        </p:nvSpPr>
        <p:spPr/>
        <p:txBody>
          <a:bodyPr/>
          <a:lstStyle/>
          <a:p>
            <a:fld id="{9DFAEFC9-27DA-4D2B-90C3-0BA254F4397B}" type="slidenum">
              <a:rPr lang="en-US" smtClean="0"/>
              <a:pPr/>
              <a:t>97</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19400" y="3408217"/>
            <a:ext cx="3105150" cy="2409825"/>
          </a:xfrm>
          <a:prstGeom prst="rect">
            <a:avLst/>
          </a:prstGeom>
        </p:spPr>
      </p:pic>
    </p:spTree>
    <p:extLst>
      <p:ext uri="{BB962C8B-B14F-4D97-AF65-F5344CB8AC3E}">
        <p14:creationId xmlns:p14="http://schemas.microsoft.com/office/powerpoint/2010/main" xmlns="" val="1492957534"/>
      </p:ext>
    </p:extLst>
  </p:cSld>
  <p:clrMapOvr>
    <a:masterClrMapping/>
  </p:clrMapOvr>
  <p:transition spd="slow">
    <p:cove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Advanced persistent </a:t>
            </a:r>
            <a:r>
              <a:rPr lang="en-US" dirty="0" smtClean="0"/>
              <a:t>threats</a:t>
            </a:r>
            <a:endParaRPr lang="en-US" dirty="0"/>
          </a:p>
        </p:txBody>
      </p:sp>
      <p:sp>
        <p:nvSpPr>
          <p:cNvPr id="3" name="Content Placeholder 2"/>
          <p:cNvSpPr>
            <a:spLocks noGrp="1"/>
          </p:cNvSpPr>
          <p:nvPr>
            <p:ph idx="1"/>
          </p:nvPr>
        </p:nvSpPr>
        <p:spPr/>
        <p:txBody>
          <a:bodyPr/>
          <a:lstStyle/>
          <a:p>
            <a:r>
              <a:rPr lang="en-US" dirty="0"/>
              <a:t>hackers send multiple phishing attacks to employees in a </a:t>
            </a:r>
            <a:r>
              <a:rPr lang="en-US" dirty="0" smtClean="0"/>
              <a:t>certain company </a:t>
            </a:r>
          </a:p>
          <a:p>
            <a:r>
              <a:rPr lang="en-US" dirty="0" smtClean="0"/>
              <a:t>they then get </a:t>
            </a:r>
            <a:r>
              <a:rPr lang="en-US" dirty="0"/>
              <a:t>a hold </a:t>
            </a:r>
            <a:r>
              <a:rPr lang="en-US" dirty="0" smtClean="0"/>
              <a:t>of </a:t>
            </a:r>
            <a:r>
              <a:rPr lang="en-US" dirty="0"/>
              <a:t>the companies information about </a:t>
            </a:r>
            <a:r>
              <a:rPr lang="en-US" dirty="0" smtClean="0"/>
              <a:t>themselves </a:t>
            </a:r>
            <a:r>
              <a:rPr lang="en-US" dirty="0"/>
              <a:t>and customers</a:t>
            </a:r>
          </a:p>
        </p:txBody>
      </p:sp>
      <p:sp>
        <p:nvSpPr>
          <p:cNvPr id="4" name="Date Placeholder 3"/>
          <p:cNvSpPr>
            <a:spLocks noGrp="1"/>
          </p:cNvSpPr>
          <p:nvPr>
            <p:ph type="dt" sz="half" idx="10"/>
          </p:nvPr>
        </p:nvSpPr>
        <p:spPr/>
        <p:txBody>
          <a:bodyPr/>
          <a:lstStyle/>
          <a:p>
            <a:fld id="{3A4C2A3E-643D-43FB-90CB-BE855AA98AAB}" type="datetime1">
              <a:rPr lang="en-US" smtClean="0"/>
              <a:pPr/>
              <a:t>4/13/2015</a:t>
            </a:fld>
            <a:endParaRPr lang="en-US" dirty="0"/>
          </a:p>
        </p:txBody>
      </p:sp>
      <p:sp>
        <p:nvSpPr>
          <p:cNvPr id="5" name="Footer Placeholder 4"/>
          <p:cNvSpPr>
            <a:spLocks noGrp="1"/>
          </p:cNvSpPr>
          <p:nvPr>
            <p:ph type="ftr" sz="quarter" idx="11"/>
          </p:nvPr>
        </p:nvSpPr>
        <p:spPr/>
        <p:txBody>
          <a:bodyPr/>
          <a:lstStyle/>
          <a:p>
            <a:r>
              <a:rPr lang="en-US" smtClean="0"/>
              <a:t>Cyber Security</a:t>
            </a:r>
            <a:endParaRPr lang="en-US" dirty="0" smtClean="0"/>
          </a:p>
        </p:txBody>
      </p:sp>
      <p:sp>
        <p:nvSpPr>
          <p:cNvPr id="6" name="Slide Number Placeholder 5"/>
          <p:cNvSpPr>
            <a:spLocks noGrp="1"/>
          </p:cNvSpPr>
          <p:nvPr>
            <p:ph type="sldNum" sz="quarter" idx="12"/>
          </p:nvPr>
        </p:nvSpPr>
        <p:spPr/>
        <p:txBody>
          <a:bodyPr/>
          <a:lstStyle/>
          <a:p>
            <a:fld id="{9DFAEFC9-27DA-4D2B-90C3-0BA254F4397B}" type="slidenum">
              <a:rPr lang="en-US" smtClean="0"/>
              <a:pPr/>
              <a:t>98</a:t>
            </a:fld>
            <a:endParaRPr lang="en-US"/>
          </a:p>
        </p:txBody>
      </p:sp>
    </p:spTree>
    <p:extLst>
      <p:ext uri="{BB962C8B-B14F-4D97-AF65-F5344CB8AC3E}">
        <p14:creationId xmlns:p14="http://schemas.microsoft.com/office/powerpoint/2010/main" xmlns="" val="795271436"/>
      </p:ext>
    </p:extLst>
  </p:cSld>
  <p:clrMapOvr>
    <a:masterClrMapping/>
  </p:clrMapOvr>
  <p:transition spd="slow">
    <p:cove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misconception</a:t>
            </a:r>
            <a:endParaRPr lang="en-US" dirty="0"/>
          </a:p>
        </p:txBody>
      </p:sp>
      <p:sp>
        <p:nvSpPr>
          <p:cNvPr id="3" name="Content Placeholder 2"/>
          <p:cNvSpPr>
            <a:spLocks noGrp="1"/>
          </p:cNvSpPr>
          <p:nvPr>
            <p:ph idx="1"/>
          </p:nvPr>
        </p:nvSpPr>
        <p:spPr/>
        <p:txBody>
          <a:bodyPr/>
          <a:lstStyle/>
          <a:p>
            <a:r>
              <a:rPr lang="en-US" dirty="0" smtClean="0"/>
              <a:t>No, not all attacks are “viruses” as most everyday people think</a:t>
            </a:r>
          </a:p>
          <a:p>
            <a:r>
              <a:rPr lang="en-US" dirty="0" smtClean="0"/>
              <a:t>The correct term for program damaging a computer is Malware</a:t>
            </a:r>
          </a:p>
        </p:txBody>
      </p:sp>
      <p:sp>
        <p:nvSpPr>
          <p:cNvPr id="4" name="Date Placeholder 3"/>
          <p:cNvSpPr>
            <a:spLocks noGrp="1"/>
          </p:cNvSpPr>
          <p:nvPr>
            <p:ph type="dt" sz="half" idx="10"/>
          </p:nvPr>
        </p:nvSpPr>
        <p:spPr/>
        <p:txBody>
          <a:bodyPr/>
          <a:lstStyle/>
          <a:p>
            <a:fld id="{8B5A431A-BAA8-4B32-B3C5-5495E9252571}" type="datetime1">
              <a:rPr lang="en-US" smtClean="0"/>
              <a:pPr/>
              <a:t>4/13/2015</a:t>
            </a:fld>
            <a:endParaRPr lang="en-US" dirty="0"/>
          </a:p>
        </p:txBody>
      </p:sp>
      <p:sp>
        <p:nvSpPr>
          <p:cNvPr id="5" name="Footer Placeholder 4"/>
          <p:cNvSpPr>
            <a:spLocks noGrp="1"/>
          </p:cNvSpPr>
          <p:nvPr>
            <p:ph type="ftr" sz="quarter" idx="11"/>
          </p:nvPr>
        </p:nvSpPr>
        <p:spPr/>
        <p:txBody>
          <a:bodyPr/>
          <a:lstStyle/>
          <a:p>
            <a:r>
              <a:rPr lang="en-US" smtClean="0"/>
              <a:t>Cyber Security</a:t>
            </a:r>
            <a:endParaRPr lang="en-US" dirty="0" smtClean="0"/>
          </a:p>
        </p:txBody>
      </p:sp>
      <p:sp>
        <p:nvSpPr>
          <p:cNvPr id="6" name="Slide Number Placeholder 5"/>
          <p:cNvSpPr>
            <a:spLocks noGrp="1"/>
          </p:cNvSpPr>
          <p:nvPr>
            <p:ph type="sldNum" sz="quarter" idx="12"/>
          </p:nvPr>
        </p:nvSpPr>
        <p:spPr/>
        <p:txBody>
          <a:bodyPr/>
          <a:lstStyle/>
          <a:p>
            <a:fld id="{9DFAEFC9-27DA-4D2B-90C3-0BA254F4397B}" type="slidenum">
              <a:rPr lang="en-US" smtClean="0"/>
              <a:pPr/>
              <a:t>99</a:t>
            </a:fld>
            <a:endParaRPr lang="en-US"/>
          </a:p>
        </p:txBody>
      </p:sp>
      <p:graphicFrame>
        <p:nvGraphicFramePr>
          <p:cNvPr id="8" name="Diagram 7"/>
          <p:cNvGraphicFramePr/>
          <p:nvPr>
            <p:extLst>
              <p:ext uri="{D42A27DB-BD31-4B8C-83A1-F6EECF244321}">
                <p14:modId xmlns:p14="http://schemas.microsoft.com/office/powerpoint/2010/main" xmlns="" val="3679863228"/>
              </p:ext>
            </p:extLst>
          </p:nvPr>
        </p:nvGraphicFramePr>
        <p:xfrm>
          <a:off x="1447800" y="2794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44334668"/>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5.xml><?xml version="1.0" encoding="utf-8"?>
<a:themeOverride xmlns:a="http://schemas.openxmlformats.org/drawingml/2006/main">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6.xml><?xml version="1.0" encoding="utf-8"?>
<a:themeOverride xmlns:a="http://schemas.openxmlformats.org/drawingml/2006/main">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7.xml><?xml version="1.0" encoding="utf-8"?>
<a:themeOverride xmlns:a="http://schemas.openxmlformats.org/drawingml/2006/main">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18.xml><?xml version="1.0" encoding="utf-8"?>
<a:themeOverride xmlns:a="http://schemas.openxmlformats.org/drawingml/2006/main">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docProps/app.xml><?xml version="1.0" encoding="utf-8"?>
<Properties xmlns="http://schemas.openxmlformats.org/officeDocument/2006/extended-properties" xmlns:vt="http://schemas.openxmlformats.org/officeDocument/2006/docPropsVTypes">
  <TotalTime>257</TotalTime>
  <Words>7080</Words>
  <Application>Microsoft Office PowerPoint</Application>
  <PresentationFormat>On-screen Show (4:3)</PresentationFormat>
  <Paragraphs>858</Paragraphs>
  <Slides>107</Slides>
  <Notes>20</Notes>
  <HiddenSlides>0</HiddenSlides>
  <MMClips>0</MMClips>
  <ScaleCrop>false</ScaleCrop>
  <HeadingPairs>
    <vt:vector size="4" baseType="variant">
      <vt:variant>
        <vt:lpstr>Theme</vt:lpstr>
      </vt:variant>
      <vt:variant>
        <vt:i4>1</vt:i4>
      </vt:variant>
      <vt:variant>
        <vt:lpstr>Slide Titles</vt:lpstr>
      </vt:variant>
      <vt:variant>
        <vt:i4>107</vt:i4>
      </vt:variant>
    </vt:vector>
  </HeadingPairs>
  <TitlesOfParts>
    <vt:vector size="108" baseType="lpstr">
      <vt:lpstr>Office Theme</vt:lpstr>
      <vt:lpstr>Information,  Privacy  confidentiality  and Cyber Security</vt:lpstr>
      <vt:lpstr>Outline</vt:lpstr>
      <vt:lpstr>vulnerabilities </vt:lpstr>
      <vt:lpstr>viruses</vt:lpstr>
      <vt:lpstr>Dancing pigs</vt:lpstr>
      <vt:lpstr>Trojan horse</vt:lpstr>
      <vt:lpstr>Challenges of Cyber Security</vt:lpstr>
      <vt:lpstr>Slide 8</vt:lpstr>
      <vt:lpstr>Slide 9</vt:lpstr>
      <vt:lpstr>Slide 10</vt:lpstr>
      <vt:lpstr>Slide 11</vt:lpstr>
      <vt:lpstr>Outlines</vt:lpstr>
      <vt:lpstr>Traceable vs untraceable</vt:lpstr>
      <vt:lpstr>Sensitive and private information</vt:lpstr>
      <vt:lpstr>Information is everywhere, but not easy to get to public</vt:lpstr>
      <vt:lpstr>Internet Connections </vt:lpstr>
      <vt:lpstr>Slide 17</vt:lpstr>
      <vt:lpstr>Slide 18</vt:lpstr>
      <vt:lpstr>What is an SSL (Secure Sockets Layer) Certificate?</vt:lpstr>
      <vt:lpstr>What is Cryptography? </vt:lpstr>
      <vt:lpstr>What is Encryption? </vt:lpstr>
      <vt:lpstr>Slide 22</vt:lpstr>
      <vt:lpstr>Slide 23</vt:lpstr>
      <vt:lpstr>Information Stewardship</vt:lpstr>
      <vt:lpstr>Slide 25</vt:lpstr>
      <vt:lpstr>Slide 26</vt:lpstr>
      <vt:lpstr>Slide 27</vt:lpstr>
      <vt:lpstr>Cyber Security Defined</vt:lpstr>
      <vt:lpstr>Slide 29</vt:lpstr>
      <vt:lpstr>Slide 30</vt:lpstr>
      <vt:lpstr>Slide 31</vt:lpstr>
      <vt:lpstr>Slide 32</vt:lpstr>
      <vt:lpstr>Slide 33</vt:lpstr>
      <vt:lpstr>Slide 34</vt:lpstr>
      <vt:lpstr>Slide 35</vt:lpstr>
      <vt:lpstr>Privacy Defined</vt:lpstr>
      <vt:lpstr>Slide 37</vt:lpstr>
      <vt:lpstr>Slide 38</vt:lpstr>
      <vt:lpstr>Slide 39</vt:lpstr>
      <vt:lpstr>Slide 40</vt:lpstr>
      <vt:lpstr>The CIA and N</vt:lpstr>
      <vt:lpstr>Slide 42</vt:lpstr>
      <vt:lpstr>Slide 43</vt:lpstr>
      <vt:lpstr>Sensitive Data</vt:lpstr>
      <vt:lpstr>Tips to Help Protect PII</vt:lpstr>
      <vt:lpstr>Slide 46</vt:lpstr>
      <vt:lpstr>Prevent Spillage</vt:lpstr>
      <vt:lpstr>Slide 48</vt:lpstr>
      <vt:lpstr>If You Suspect a PII Breach</vt:lpstr>
      <vt:lpstr>Threats and Vulnerabilities</vt:lpstr>
      <vt:lpstr>Securing the Department</vt:lpstr>
      <vt:lpstr>Department Password Policy</vt:lpstr>
      <vt:lpstr>Secure Passwords</vt:lpstr>
      <vt:lpstr>Slide 54</vt:lpstr>
      <vt:lpstr>Protect Your Facility</vt:lpstr>
      <vt:lpstr>Slide 56</vt:lpstr>
      <vt:lpstr>Situational Awareness</vt:lpstr>
      <vt:lpstr>Slide 58</vt:lpstr>
      <vt:lpstr>Slide 59</vt:lpstr>
      <vt:lpstr>Social Engineering</vt:lpstr>
      <vt:lpstr>Social Engineering</vt:lpstr>
      <vt:lpstr>Slide 62</vt:lpstr>
      <vt:lpstr>Mobile Computing</vt:lpstr>
      <vt:lpstr>Slide 64</vt:lpstr>
      <vt:lpstr>Slide 65</vt:lpstr>
      <vt:lpstr>Report Suspicious Computer Problems</vt:lpstr>
      <vt:lpstr>Use of Social Media</vt:lpstr>
      <vt:lpstr>Slide 68</vt:lpstr>
      <vt:lpstr>Congratulations! You have completed the orientation of Introduction to Security and Privacy  </vt:lpstr>
      <vt:lpstr>Slide 70</vt:lpstr>
      <vt:lpstr>Slide 71</vt:lpstr>
      <vt:lpstr>Slide 72</vt:lpstr>
      <vt:lpstr>Slide 73</vt:lpstr>
      <vt:lpstr>Slide 74</vt:lpstr>
      <vt:lpstr>Slide 75</vt:lpstr>
      <vt:lpstr>Install OS/Software Updates</vt:lpstr>
      <vt:lpstr>Run Anti-Virus Software</vt:lpstr>
      <vt:lpstr>Prevent Identity Theft</vt:lpstr>
      <vt:lpstr>Turn on Personal Firewalls</vt:lpstr>
      <vt:lpstr>Avoid Spyware/Adware</vt:lpstr>
      <vt:lpstr>Protect Passwords</vt:lpstr>
      <vt:lpstr>Slide 82</vt:lpstr>
      <vt:lpstr>Slide 83</vt:lpstr>
      <vt:lpstr>Slide 84</vt:lpstr>
      <vt:lpstr>Slide 85</vt:lpstr>
      <vt:lpstr>The Internet</vt:lpstr>
      <vt:lpstr>The Internet continued</vt:lpstr>
      <vt:lpstr>“Picture about the internet”</vt:lpstr>
      <vt:lpstr>Slide 89</vt:lpstr>
      <vt:lpstr>Cybercrime statistics</vt:lpstr>
      <vt:lpstr>Cyber Security Importance</vt:lpstr>
      <vt:lpstr>What is cyber security?</vt:lpstr>
      <vt:lpstr>Most common ways for cyber attacks to occur</vt:lpstr>
      <vt:lpstr>Socially engineered trojans</vt:lpstr>
      <vt:lpstr>Unpatched software</vt:lpstr>
      <vt:lpstr>Phishing attack</vt:lpstr>
      <vt:lpstr>Network Traveling Worms</vt:lpstr>
      <vt:lpstr>Advanced persistent threats</vt:lpstr>
      <vt:lpstr>Common misconception</vt:lpstr>
      <vt:lpstr>Malware</vt:lpstr>
      <vt:lpstr>Viruses</vt:lpstr>
      <vt:lpstr>Spyware</vt:lpstr>
      <vt:lpstr>Ways to Prevent a Cyber Attack</vt:lpstr>
      <vt:lpstr>Slide 104</vt:lpstr>
      <vt:lpstr>Slide 105</vt:lpstr>
      <vt:lpstr>Slide 106</vt:lpstr>
      <vt:lpstr>Slide 107</vt:lpstr>
    </vt:vector>
  </TitlesOfParts>
  <Company>SUNY College at Oneonta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 Sen</dc:creator>
  <cp:lastModifiedBy>zhangs</cp:lastModifiedBy>
  <cp:revision>24</cp:revision>
  <dcterms:created xsi:type="dcterms:W3CDTF">2014-12-09T00:58:06Z</dcterms:created>
  <dcterms:modified xsi:type="dcterms:W3CDTF">2015-04-13T23:16:49Z</dcterms:modified>
</cp:coreProperties>
</file>