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288" r:id="rId4"/>
    <p:sldId id="269" r:id="rId5"/>
    <p:sldId id="300" r:id="rId6"/>
    <p:sldId id="301" r:id="rId7"/>
    <p:sldId id="302" r:id="rId8"/>
    <p:sldId id="303" r:id="rId9"/>
    <p:sldId id="304" r:id="rId10"/>
    <p:sldId id="305" r:id="rId11"/>
    <p:sldId id="30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 horzBarState="maximized">
    <p:restoredLeft sz="50000" autoAdjust="0"/>
    <p:restoredTop sz="86358" autoAdjust="0"/>
  </p:normalViewPr>
  <p:slideViewPr>
    <p:cSldViewPr snapToGrid="0">
      <p:cViewPr>
        <p:scale>
          <a:sx n="76" d="100"/>
          <a:sy n="76" d="100"/>
        </p:scale>
        <p:origin x="-58" y="-25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B96CE95-702F-433B-AA81-619A0DA12C91}" type="datetimeFigureOut">
              <a:rPr lang="en-US"/>
              <a:pPr>
                <a:defRPr/>
              </a:pPr>
              <a:t>10/9/2011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2255577-9939-4162-B18A-0B60FC088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89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C543DB-FC83-4B51-92B3-5E20FED41720}" type="datetimeFigureOut">
              <a:rPr lang="en-US" smtClean="0"/>
              <a:t>10/9/2011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8DD85-08E7-42D0-BCC2-CDCCC2910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28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83A99-CD12-4C1C-9E6B-B15019438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CD342-309D-4ADC-AA81-1BB6E3357A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AA458-B698-41A7-BE06-8A5DF95D1B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92162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763000" cy="48307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0309D-22DA-4B32-8506-6344C73AED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61F64-E8E7-45C8-8305-FC35382AA1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AB449-3B69-42F9-95C5-52C5AD6C65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0F2A9-867E-4CB0-B786-68599B8697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68B2F-633F-43C8-AF64-B79E105993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1F57B-5376-4F72-B6EB-C8D6DCF6B7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35777-0D23-4CD8-8DE3-07F718EF94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83E34-A76B-4684-9690-85D9C954B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739EDA-31CC-42E3-9C0F-3D47861CCE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mployees.oneonta.edu/zhangs/PowerPointPlatform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579266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 smtClean="0"/>
              <a:t>Using and Creating Automatically Generated PowerPoint Slides to Facilitate Teaching of Data Structures and Algorithms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904352" y="3434862"/>
            <a:ext cx="7315200" cy="1961104"/>
          </a:xfrm>
        </p:spPr>
        <p:txBody>
          <a:bodyPr/>
          <a:lstStyle/>
          <a:p>
            <a:pPr eaLnBrk="1" hangingPunct="1"/>
            <a:r>
              <a:rPr lang="en-US" sz="2000" dirty="0">
                <a:solidFill>
                  <a:schemeClr val="tx1"/>
                </a:solidFill>
              </a:rPr>
              <a:t>CCSC-E 2011, Oct. 15, 2011 </a:t>
            </a:r>
          </a:p>
          <a:p>
            <a:pPr eaLnBrk="1" hangingPunct="1"/>
            <a:r>
              <a:rPr lang="en-US" sz="2000" dirty="0">
                <a:solidFill>
                  <a:schemeClr val="tx1"/>
                </a:solidFill>
              </a:rPr>
              <a:t>Marymount University</a:t>
            </a:r>
          </a:p>
          <a:p>
            <a:pPr eaLnBrk="1" hangingPunct="1"/>
            <a:endParaRPr lang="en-US" sz="1600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sz="1600" dirty="0" smtClean="0">
                <a:solidFill>
                  <a:schemeClr val="tx1"/>
                </a:solidFill>
              </a:rPr>
              <a:t>Sen </a:t>
            </a:r>
            <a:r>
              <a:rPr lang="en-US" sz="1600" dirty="0" smtClean="0">
                <a:solidFill>
                  <a:schemeClr val="tx1"/>
                </a:solidFill>
              </a:rPr>
              <a:t>Zhang and James Ryder</a:t>
            </a:r>
          </a:p>
          <a:p>
            <a:pPr eaLnBrk="1" hangingPunct="1"/>
            <a:r>
              <a:rPr lang="en-US" sz="1600" dirty="0" smtClean="0">
                <a:solidFill>
                  <a:schemeClr val="tx1"/>
                </a:solidFill>
              </a:rPr>
              <a:t>Department of Mathematics, Computer Science and </a:t>
            </a:r>
            <a:r>
              <a:rPr lang="en-US" sz="1600" dirty="0" smtClean="0">
                <a:solidFill>
                  <a:schemeClr val="tx1"/>
                </a:solidFill>
              </a:rPr>
              <a:t>Statistics</a:t>
            </a:r>
          </a:p>
          <a:p>
            <a:pPr eaLnBrk="1" hangingPunct="1"/>
            <a:r>
              <a:rPr lang="en-US" sz="1600" dirty="0" smtClean="0">
                <a:solidFill>
                  <a:schemeClr val="tx1"/>
                </a:solidFill>
              </a:rPr>
              <a:t>SUNY Oneonta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3 Ways to Use the Slides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Effortless</a:t>
            </a:r>
            <a:r>
              <a:rPr lang="en-US" baseline="0" dirty="0" smtClean="0"/>
              <a:t> Adoption</a:t>
            </a:r>
          </a:p>
          <a:p>
            <a:pPr lvl="1"/>
            <a:r>
              <a:rPr lang="en-US" dirty="0" smtClean="0"/>
              <a:t>Download the sample MSPPT</a:t>
            </a:r>
            <a:r>
              <a:rPr lang="en-US" baseline="0" dirty="0" smtClean="0"/>
              <a:t> slides generated by our project</a:t>
            </a:r>
          </a:p>
          <a:p>
            <a:pPr lvl="1"/>
            <a:r>
              <a:rPr lang="en-US" baseline="0" dirty="0" smtClean="0">
                <a:hlinkClick r:id="rId2"/>
              </a:rPr>
              <a:t>http://employees.oneonta.edu/zhangs/PowerPointPlatform/</a:t>
            </a:r>
            <a:endParaRPr lang="en-US" baseline="0" dirty="0" smtClean="0"/>
          </a:p>
          <a:p>
            <a:pPr lvl="0"/>
            <a:r>
              <a:rPr lang="en-US" dirty="0" smtClean="0"/>
              <a:t>Refine the slides</a:t>
            </a:r>
          </a:p>
          <a:p>
            <a:pPr lvl="1"/>
            <a:r>
              <a:rPr lang="en-US" dirty="0" smtClean="0"/>
              <a:t>Take a slide package and alter it</a:t>
            </a:r>
            <a:r>
              <a:rPr lang="en-US" baseline="0" dirty="0" smtClean="0"/>
              <a:t> at your discretion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755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3 Ways to Use the Slides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Generate new slides using your own inputs</a:t>
            </a:r>
          </a:p>
          <a:p>
            <a:pPr lvl="1"/>
            <a:r>
              <a:rPr lang="en-US" dirty="0" smtClean="0"/>
              <a:t>You can supply the input for the DSA that you would like to teach and a set of slide will automatically</a:t>
            </a:r>
            <a:r>
              <a:rPr lang="en-US" baseline="0" dirty="0" smtClean="0"/>
              <a:t> be generated for you</a:t>
            </a:r>
          </a:p>
          <a:p>
            <a:pPr lvl="1"/>
            <a:r>
              <a:rPr lang="en-US" baseline="0" dirty="0" smtClean="0"/>
              <a:t>Depending on the generator desired, the input may be text, numeric, or an XML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412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We present</a:t>
            </a:r>
            <a:r>
              <a:rPr lang="en-US" baseline="0" dirty="0" smtClean="0"/>
              <a:t> an on-going, long term, coding intensive project that aims to facilitate teaching of Data Structures and Algorithms (DSA) using automatically generated PowerPoint slides.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91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Project (What?)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10200"/>
          </a:xfrm>
        </p:spPr>
        <p:txBody>
          <a:bodyPr/>
          <a:lstStyle/>
          <a:p>
            <a:pPr algn="just"/>
            <a:r>
              <a:rPr lang="en-US" sz="2400" dirty="0" smtClean="0"/>
              <a:t>The project is about prototyping a web-based system to automatically generate and supply slides for teaching </a:t>
            </a:r>
            <a:r>
              <a:rPr lang="en-US" sz="2400" dirty="0" smtClean="0"/>
              <a:t>DSA that </a:t>
            </a:r>
            <a:r>
              <a:rPr lang="en-US" sz="2400" dirty="0" smtClean="0"/>
              <a:t>are most frequently taught in undergraduate computer science curricula, in the Microsoft PowerPoint (MSPPT) format.</a:t>
            </a:r>
          </a:p>
          <a:p>
            <a:pPr algn="just"/>
            <a:r>
              <a:rPr lang="en-US" sz="2400" dirty="0" smtClean="0"/>
              <a:t>Auto-generated </a:t>
            </a:r>
            <a:r>
              <a:rPr lang="en-US" sz="2400" dirty="0" smtClean="0"/>
              <a:t>MSPPT slides </a:t>
            </a:r>
            <a:r>
              <a:rPr lang="en-US" sz="2400" dirty="0" smtClean="0"/>
              <a:t>promote</a:t>
            </a:r>
          </a:p>
          <a:p>
            <a:pPr lvl="1" algn="just"/>
            <a:r>
              <a:rPr lang="en-US" sz="2000" dirty="0" smtClean="0"/>
              <a:t>preparedness</a:t>
            </a:r>
            <a:r>
              <a:rPr lang="en-US" sz="2000" dirty="0" smtClean="0"/>
              <a:t>, </a:t>
            </a:r>
            <a:r>
              <a:rPr lang="en-US" sz="2000" dirty="0" smtClean="0"/>
              <a:t>standardization, centralization, reuse of </a:t>
            </a:r>
            <a:r>
              <a:rPr lang="en-US" sz="2000" dirty="0" smtClean="0"/>
              <a:t>teaching materials and </a:t>
            </a:r>
            <a:r>
              <a:rPr lang="en-US" sz="2000" dirty="0" smtClean="0"/>
              <a:t>experiences</a:t>
            </a:r>
            <a:endParaRPr lang="en-US" sz="2000" dirty="0" smtClean="0"/>
          </a:p>
          <a:p>
            <a:pPr algn="just"/>
            <a:r>
              <a:rPr lang="en-US" sz="2400" dirty="0" smtClean="0"/>
              <a:t>The project aims </a:t>
            </a:r>
            <a:r>
              <a:rPr lang="en-US" sz="2400" dirty="0" smtClean="0"/>
              <a:t>to</a:t>
            </a:r>
          </a:p>
          <a:p>
            <a:pPr lvl="1" algn="just"/>
            <a:r>
              <a:rPr lang="en-US" sz="2000" dirty="0" smtClean="0"/>
              <a:t>Increase accessibility </a:t>
            </a:r>
            <a:r>
              <a:rPr lang="en-US" sz="2000" dirty="0" smtClean="0"/>
              <a:t>of practical, lightweight, standardized, customizable, easy-to-adopt, </a:t>
            </a:r>
            <a:r>
              <a:rPr lang="en-US" sz="2000" dirty="0" smtClean="0"/>
              <a:t>teaching-oriented </a:t>
            </a:r>
            <a:r>
              <a:rPr lang="en-US" sz="2000" dirty="0" smtClean="0"/>
              <a:t>presentation materials for </a:t>
            </a:r>
            <a:r>
              <a:rPr lang="en-US" sz="2000" dirty="0" smtClean="0"/>
              <a:t>DSA</a:t>
            </a:r>
          </a:p>
          <a:p>
            <a:pPr lvl="1" algn="just"/>
            <a:r>
              <a:rPr lang="en-US" sz="2000" dirty="0" smtClean="0"/>
              <a:t>facilitate</a:t>
            </a:r>
            <a:r>
              <a:rPr lang="en-US" sz="2000" dirty="0" smtClean="0"/>
              <a:t>, </a:t>
            </a:r>
            <a:r>
              <a:rPr lang="en-US" sz="2000" dirty="0" smtClean="0"/>
              <a:t>enhance, </a:t>
            </a:r>
            <a:r>
              <a:rPr lang="en-US" sz="2000" dirty="0" smtClean="0"/>
              <a:t>modernize the current practice of algorithm </a:t>
            </a:r>
            <a:r>
              <a:rPr lang="en-US" sz="2000" dirty="0" smtClean="0"/>
              <a:t>teaching</a:t>
            </a:r>
            <a:endParaRPr lang="en-US" sz="2000" dirty="0" smtClean="0"/>
          </a:p>
          <a:p>
            <a:endParaRPr lang="en-US" sz="2400" dirty="0" smtClean="0"/>
          </a:p>
          <a:p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Significance and Motivation (Why?)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 rtlCol="0">
            <a:normAutofit fontScale="62500" lnSpcReduction="20000"/>
          </a:bodyPr>
          <a:lstStyle/>
          <a:p>
            <a:pPr algn="just">
              <a:buFont typeface="Arial" charset="0"/>
              <a:buChar char="•"/>
              <a:defRPr/>
            </a:pPr>
            <a:r>
              <a:rPr lang="en-US" dirty="0" smtClean="0"/>
              <a:t>DSA </a:t>
            </a:r>
            <a:r>
              <a:rPr lang="en-US" dirty="0" smtClean="0"/>
              <a:t>are </a:t>
            </a:r>
            <a:r>
              <a:rPr lang="en-US" dirty="0" smtClean="0"/>
              <a:t>a core part of computer </a:t>
            </a:r>
            <a:r>
              <a:rPr lang="en-US" dirty="0" smtClean="0"/>
              <a:t>science </a:t>
            </a:r>
            <a:r>
              <a:rPr lang="en-US" dirty="0" smtClean="0"/>
              <a:t>curriculum </a:t>
            </a:r>
            <a:endParaRPr lang="en-US" dirty="0" smtClean="0"/>
          </a:p>
          <a:p>
            <a:pPr algn="just">
              <a:buFont typeface="Arial" charset="0"/>
              <a:buChar char="•"/>
              <a:defRPr/>
            </a:pPr>
            <a:r>
              <a:rPr lang="en-US" dirty="0" smtClean="0"/>
              <a:t>DSA </a:t>
            </a:r>
            <a:r>
              <a:rPr lang="en-US" dirty="0" smtClean="0"/>
              <a:t>are easy for instructors to summarize or recite at the conceptual </a:t>
            </a:r>
            <a:r>
              <a:rPr lang="en-US" dirty="0" smtClean="0"/>
              <a:t>level but DSA </a:t>
            </a:r>
            <a:r>
              <a:rPr lang="en-US" dirty="0" smtClean="0"/>
              <a:t>can be difficult for </a:t>
            </a:r>
            <a:r>
              <a:rPr lang="en-US" dirty="0" smtClean="0"/>
              <a:t>first </a:t>
            </a:r>
            <a:r>
              <a:rPr lang="en-US" dirty="0" smtClean="0"/>
              <a:t>time students to fully understand especially when no effective visualization aids </a:t>
            </a:r>
            <a:r>
              <a:rPr lang="en-US" dirty="0" smtClean="0"/>
              <a:t>are used </a:t>
            </a:r>
            <a:endParaRPr lang="en-US" dirty="0" smtClean="0"/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 smtClean="0"/>
              <a:t>Instructors and students can use MSPPT with almost zero learning </a:t>
            </a:r>
            <a:r>
              <a:rPr lang="en-US" dirty="0" smtClean="0"/>
              <a:t>curve but there is </a:t>
            </a:r>
            <a:r>
              <a:rPr lang="en-US" dirty="0" smtClean="0"/>
              <a:t>no access to effective MSPPT-based teaching slides for </a:t>
            </a:r>
            <a:r>
              <a:rPr lang="en-US" dirty="0" smtClean="0"/>
              <a:t>DSA </a:t>
            </a:r>
            <a:r>
              <a:rPr lang="en-US" dirty="0" smtClean="0"/>
              <a:t>mainly due to the following major </a:t>
            </a:r>
            <a:r>
              <a:rPr lang="en-US" dirty="0" smtClean="0"/>
              <a:t>obstacles</a:t>
            </a:r>
            <a:endParaRPr lang="en-US" dirty="0" smtClean="0"/>
          </a:p>
          <a:p>
            <a:pPr marL="731520" lvl="1" indent="-274320" algn="just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Illustration </a:t>
            </a:r>
            <a:r>
              <a:rPr lang="en-US" dirty="0" smtClean="0"/>
              <a:t>of any non-trivial algorithm involves step by step </a:t>
            </a:r>
            <a:r>
              <a:rPr lang="en-US" dirty="0" smtClean="0"/>
              <a:t>demonstration. This </a:t>
            </a:r>
            <a:r>
              <a:rPr lang="en-US" dirty="0" smtClean="0"/>
              <a:t>demands accurate calculations and/or scaled drawings to be made repetitively and/or recursively. Therefore, high quality algorithm </a:t>
            </a:r>
            <a:r>
              <a:rPr lang="en-US" dirty="0" smtClean="0"/>
              <a:t>drawings are </a:t>
            </a:r>
            <a:r>
              <a:rPr lang="en-US" dirty="0" smtClean="0"/>
              <a:t>tedious and </a:t>
            </a:r>
            <a:r>
              <a:rPr lang="en-US" dirty="0" smtClean="0"/>
              <a:t>time-consuming to create.  </a:t>
            </a:r>
            <a:endParaRPr lang="en-US" dirty="0" smtClean="0"/>
          </a:p>
          <a:p>
            <a:pPr marL="731520" lvl="1" indent="-274320" algn="just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Hand made </a:t>
            </a:r>
            <a:r>
              <a:rPr lang="en-US" dirty="0" smtClean="0"/>
              <a:t>slides tend to be error-prone.</a:t>
            </a:r>
          </a:p>
          <a:p>
            <a:pPr marL="731520" lvl="1" indent="-274320" algn="just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Occasionally, </a:t>
            </a:r>
            <a:r>
              <a:rPr lang="en-US" dirty="0" smtClean="0"/>
              <a:t>different datasets or wrong intermediate steps may cause the need to overhaul the presentation from scratch.</a:t>
            </a:r>
          </a:p>
          <a:p>
            <a:pPr marL="731520" lvl="1" indent="-274320" algn="just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…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 smtClean="0"/>
              <a:t>Our auto-generation approach has potential to overcome these obstacles.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MSPPT Based Solution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PowerPoint is a ubiquitous office tool for presentation</a:t>
            </a:r>
          </a:p>
          <a:p>
            <a:r>
              <a:rPr lang="en-US" dirty="0" smtClean="0"/>
              <a:t>Microsoft</a:t>
            </a:r>
            <a:r>
              <a:rPr lang="en-US" baseline="0" dirty="0" smtClean="0"/>
              <a:t> has built in API that allow dynamic creation of PowerPoint presentations from with programming languages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664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What has been</a:t>
            </a:r>
            <a:r>
              <a:rPr lang="en-US" baseline="0" dirty="0" smtClean="0"/>
              <a:t> done so far?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467249" y="1439426"/>
            <a:ext cx="8229600" cy="4810649"/>
          </a:xfrm>
        </p:spPr>
        <p:txBody>
          <a:bodyPr/>
          <a:lstStyle/>
          <a:p>
            <a:r>
              <a:rPr lang="en-US" dirty="0" smtClean="0"/>
              <a:t>On-going,</a:t>
            </a:r>
            <a:r>
              <a:rPr lang="en-US" baseline="0" dirty="0" smtClean="0"/>
              <a:t> long term and labor intensive</a:t>
            </a:r>
          </a:p>
          <a:p>
            <a:r>
              <a:rPr lang="en-US" baseline="0" dirty="0" smtClean="0"/>
              <a:t>We have implemented about 12 generators for different DSA</a:t>
            </a:r>
          </a:p>
          <a:p>
            <a:r>
              <a:rPr lang="en-US" baseline="0" dirty="0" smtClean="0"/>
              <a:t>We have prototyped a web based system that can automatically run these generators</a:t>
            </a:r>
          </a:p>
          <a:p>
            <a:r>
              <a:rPr lang="en-US" baseline="0" dirty="0" smtClean="0"/>
              <a:t>We have sample slides on our web site now with about 2000 hits in past 18 months</a:t>
            </a:r>
          </a:p>
          <a:p>
            <a:r>
              <a:rPr lang="en-US" baseline="0" dirty="0" smtClean="0"/>
              <a:t>Currently most of programming effort done by faculty and student volunteers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609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What will be done?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dirty="0" smtClean="0"/>
              <a:t>We will continue</a:t>
            </a:r>
            <a:r>
              <a:rPr lang="en-US" baseline="0" dirty="0" smtClean="0"/>
              <a:t> to refine the materials (code slides, web pages, etc.)</a:t>
            </a:r>
          </a:p>
          <a:p>
            <a:pPr lvl="0"/>
            <a:r>
              <a:rPr lang="en-US" baseline="0" dirty="0" smtClean="0"/>
              <a:t>We will grow project by creating more generators for more DSA</a:t>
            </a:r>
          </a:p>
        </p:txBody>
      </p:sp>
    </p:spTree>
    <p:extLst>
      <p:ext uri="{BB962C8B-B14F-4D97-AF65-F5344CB8AC3E}">
        <p14:creationId xmlns:p14="http://schemas.microsoft.com/office/powerpoint/2010/main" val="2255170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Uniqueness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457200" y="1479620"/>
            <a:ext cx="8229600" cy="4700116"/>
          </a:xfrm>
        </p:spPr>
        <p:txBody>
          <a:bodyPr/>
          <a:lstStyle/>
          <a:p>
            <a:r>
              <a:rPr lang="en-US" dirty="0" smtClean="0"/>
              <a:t>It will not</a:t>
            </a:r>
            <a:r>
              <a:rPr lang="en-US" baseline="0" dirty="0" smtClean="0"/>
              <a:t> replace other approaches (graphical runtime algorithm animations) but create a good balance</a:t>
            </a:r>
          </a:p>
          <a:p>
            <a:r>
              <a:rPr lang="en-US" baseline="0" dirty="0" smtClean="0"/>
              <a:t>Provides a unique instructor friendly alternative to previous graphical approaches to teaching DSA</a:t>
            </a:r>
          </a:p>
          <a:p>
            <a:r>
              <a:rPr lang="en-US" baseline="0" dirty="0" smtClean="0"/>
              <a:t>This is not a student-computer interactive approach but is a student-teacher interactive 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03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Zhang/Ryder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CCSC-E 2011 Marymount University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Pedagogical Advantages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Standardization</a:t>
            </a:r>
          </a:p>
          <a:p>
            <a:r>
              <a:rPr lang="en-US" dirty="0" smtClean="0"/>
              <a:t>Automation</a:t>
            </a:r>
          </a:p>
          <a:p>
            <a:r>
              <a:rPr lang="en-US" dirty="0" smtClean="0"/>
              <a:t>Preparedness</a:t>
            </a:r>
          </a:p>
          <a:p>
            <a:r>
              <a:rPr lang="en-US" dirty="0" smtClean="0"/>
              <a:t>Focus on explanation rather than visualization</a:t>
            </a:r>
          </a:p>
          <a:p>
            <a:r>
              <a:rPr lang="en-US" dirty="0" smtClean="0"/>
              <a:t>Reuse</a:t>
            </a:r>
          </a:p>
          <a:p>
            <a:r>
              <a:rPr lang="en-US" dirty="0" smtClean="0"/>
              <a:t>Materials Centralization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682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57310</TotalTime>
  <Words>638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Using and Creating Automatically Generated PowerPoint Slides to Facilitate Teaching of Data Structures and Algorithms</vt:lpstr>
      <vt:lpstr>Abstract</vt:lpstr>
      <vt:lpstr>About the Project (What?)</vt:lpstr>
      <vt:lpstr>Significance and Motivation (Why?) </vt:lpstr>
      <vt:lpstr>MSPPT Based Solution</vt:lpstr>
      <vt:lpstr>What has been done so far?</vt:lpstr>
      <vt:lpstr>What will be done?</vt:lpstr>
      <vt:lpstr>Uniqueness</vt:lpstr>
      <vt:lpstr>Pedagogical Advantages</vt:lpstr>
      <vt:lpstr>3 Ways to Use the Slides</vt:lpstr>
      <vt:lpstr>3 Ways to Use the Slides</vt:lpstr>
    </vt:vector>
  </TitlesOfParts>
  <Company>SUNY College at Oneonta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Generator-based Cyber Platform for Automating Production of PPT-Based Algorithm Visualization Teaching Materials</dc:title>
  <dc:creator>zhangs</dc:creator>
  <cp:lastModifiedBy>ryder</cp:lastModifiedBy>
  <cp:revision>576</cp:revision>
  <dcterms:created xsi:type="dcterms:W3CDTF">2010-12-27T18:40:37Z</dcterms:created>
  <dcterms:modified xsi:type="dcterms:W3CDTF">2011-10-10T00:11:22Z</dcterms:modified>
</cp:coreProperties>
</file>